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7" y="-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564B3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564B3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564B3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25469"/>
            <a:ext cx="5410200" cy="0"/>
          </a:xfrm>
          <a:custGeom>
            <a:avLst/>
            <a:gdLst/>
            <a:ahLst/>
            <a:cxnLst/>
            <a:rect l="l" t="t" r="r" b="b"/>
            <a:pathLst>
              <a:path w="5410200">
                <a:moveTo>
                  <a:pt x="0" y="0"/>
                </a:moveTo>
                <a:lnTo>
                  <a:pt x="5410187" y="0"/>
                </a:lnTo>
              </a:path>
            </a:pathLst>
          </a:custGeom>
          <a:ln w="51498">
            <a:solidFill>
              <a:srgbClr val="CF54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142590" y="0"/>
            <a:ext cx="1905" cy="311150"/>
          </a:xfrm>
          <a:custGeom>
            <a:avLst/>
            <a:gdLst/>
            <a:ahLst/>
            <a:cxnLst/>
            <a:rect l="l" t="t" r="r" b="b"/>
            <a:pathLst>
              <a:path w="1904" h="311150">
                <a:moveTo>
                  <a:pt x="0" y="310667"/>
                </a:moveTo>
                <a:lnTo>
                  <a:pt x="1409" y="310667"/>
                </a:lnTo>
                <a:lnTo>
                  <a:pt x="1409" y="0"/>
                </a:lnTo>
                <a:lnTo>
                  <a:pt x="0" y="0"/>
                </a:lnTo>
                <a:lnTo>
                  <a:pt x="0" y="310667"/>
                </a:lnTo>
                <a:close/>
              </a:path>
            </a:pathLst>
          </a:custGeom>
          <a:solidFill>
            <a:srgbClr val="564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071914" y="0"/>
            <a:ext cx="13335" cy="311150"/>
          </a:xfrm>
          <a:custGeom>
            <a:avLst/>
            <a:gdLst/>
            <a:ahLst/>
            <a:cxnLst/>
            <a:rect l="l" t="t" r="r" b="b"/>
            <a:pathLst>
              <a:path w="13334" h="311150">
                <a:moveTo>
                  <a:pt x="0" y="310667"/>
                </a:moveTo>
                <a:lnTo>
                  <a:pt x="13055" y="310667"/>
                </a:lnTo>
                <a:lnTo>
                  <a:pt x="13055" y="0"/>
                </a:lnTo>
                <a:lnTo>
                  <a:pt x="0" y="0"/>
                </a:lnTo>
                <a:lnTo>
                  <a:pt x="0" y="310667"/>
                </a:lnTo>
                <a:close/>
              </a:path>
            </a:pathLst>
          </a:custGeom>
          <a:solidFill>
            <a:srgbClr val="564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002852" y="0"/>
            <a:ext cx="41910" cy="311150"/>
          </a:xfrm>
          <a:custGeom>
            <a:avLst/>
            <a:gdLst/>
            <a:ahLst/>
            <a:cxnLst/>
            <a:rect l="l" t="t" r="r" b="b"/>
            <a:pathLst>
              <a:path w="41909" h="311150">
                <a:moveTo>
                  <a:pt x="0" y="310667"/>
                </a:moveTo>
                <a:lnTo>
                  <a:pt x="41630" y="310667"/>
                </a:lnTo>
                <a:lnTo>
                  <a:pt x="41630" y="0"/>
                </a:lnTo>
                <a:lnTo>
                  <a:pt x="0" y="0"/>
                </a:lnTo>
                <a:lnTo>
                  <a:pt x="0" y="310667"/>
                </a:lnTo>
                <a:close/>
              </a:path>
            </a:pathLst>
          </a:custGeom>
          <a:solidFill>
            <a:srgbClr val="564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970543" y="0"/>
            <a:ext cx="5080" cy="311150"/>
          </a:xfrm>
          <a:custGeom>
            <a:avLst/>
            <a:gdLst/>
            <a:ahLst/>
            <a:cxnLst/>
            <a:rect l="l" t="t" r="r" b="b"/>
            <a:pathLst>
              <a:path w="5079" h="311150">
                <a:moveTo>
                  <a:pt x="0" y="310667"/>
                </a:moveTo>
                <a:lnTo>
                  <a:pt x="4876" y="310667"/>
                </a:lnTo>
                <a:lnTo>
                  <a:pt x="4876" y="0"/>
                </a:lnTo>
                <a:lnTo>
                  <a:pt x="0" y="0"/>
                </a:lnTo>
                <a:lnTo>
                  <a:pt x="0" y="310667"/>
                </a:lnTo>
                <a:close/>
              </a:path>
            </a:pathLst>
          </a:custGeom>
          <a:solidFill>
            <a:srgbClr val="564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8490" y="635127"/>
            <a:ext cx="7907019" cy="3317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564B3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8127" y="3180486"/>
            <a:ext cx="6108065" cy="2219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zemledelie.jimdo.com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zemledelie.jimdo.com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zemledelie.jimdo.com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zemledelie.jimdo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zemledelie.jimdo.com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zemledelie.jimdo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zemledelie.jimdo.com/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zemledelie.jimdo.com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zemledelie.jimdo.com/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zemledelie.jimdo.com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hyperlink" Target="http://zemledelie.jimdo.com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zemledelie.jimdo.com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zemledelie.jimdo.com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hyperlink" Target="http://zemledelie.jimdo.com/" TargetMode="External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zemledelie.jimdo.com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zemledelie.jimdo.com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zemledelie.jimdo.com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zemledelie.jimdo.com/" TargetMode="Externa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zemledelie.jimdo.com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zemledelie.jimdo.com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zemledelie.jimdo.com/" TargetMode="External"/><Relationship Id="rId4" Type="http://schemas.openxmlformats.org/officeDocument/2006/relationships/image" Target="../media/image5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zemledelie.jimdo.com/" TargetMode="Externa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zemledelie.jimdo.com/" TargetMode="Externa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zemledelie.jimdo.com/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zemledelie.jimdo.com/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zemledelie.jimdo.com/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zemledelie.jimdo.com/" TargetMode="Externa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zemledelie.jimdo.com/" TargetMode="External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3" Type="http://schemas.openxmlformats.org/officeDocument/2006/relationships/image" Target="../media/image67.png"/><Relationship Id="rId21" Type="http://schemas.openxmlformats.org/officeDocument/2006/relationships/image" Target="../media/image85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5" Type="http://schemas.openxmlformats.org/officeDocument/2006/relationships/hyperlink" Target="http://zemledelie.jimdo.com/" TargetMode="External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24" Type="http://schemas.openxmlformats.org/officeDocument/2006/relationships/image" Target="../media/image88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23" Type="http://schemas.openxmlformats.org/officeDocument/2006/relationships/image" Target="../media/image87.png"/><Relationship Id="rId10" Type="http://schemas.openxmlformats.org/officeDocument/2006/relationships/image" Target="../media/image74.png"/><Relationship Id="rId19" Type="http://schemas.openxmlformats.org/officeDocument/2006/relationships/image" Target="../media/image83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Relationship Id="rId22" Type="http://schemas.openxmlformats.org/officeDocument/2006/relationships/image" Target="../media/image8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zemledelie.jimdo.com/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s.zamri.ru/jus/27448_pole_pod_parami_7e7a1_1k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zemledelie.jimdo.com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47950"/>
            <a:ext cx="3571875" cy="4210050"/>
          </a:xfrm>
          <a:custGeom>
            <a:avLst/>
            <a:gdLst/>
            <a:ahLst/>
            <a:cxnLst/>
            <a:rect l="l" t="t" r="r" b="b"/>
            <a:pathLst>
              <a:path w="3571875" h="4210050">
                <a:moveTo>
                  <a:pt x="0" y="0"/>
                </a:moveTo>
                <a:lnTo>
                  <a:pt x="0" y="4210050"/>
                </a:lnTo>
                <a:lnTo>
                  <a:pt x="3571875" y="4210050"/>
                </a:lnTo>
                <a:lnTo>
                  <a:pt x="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7734731" y="0"/>
                </a:lnTo>
                <a:lnTo>
                  <a:pt x="0" y="6855891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BBB59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95525" y="1535671"/>
            <a:ext cx="3719195" cy="3162300"/>
          </a:xfrm>
          <a:custGeom>
            <a:avLst/>
            <a:gdLst/>
            <a:ahLst/>
            <a:cxnLst/>
            <a:rect l="l" t="t" r="r" b="b"/>
            <a:pathLst>
              <a:path w="3719195" h="3162300">
                <a:moveTo>
                  <a:pt x="156146" y="2768600"/>
                </a:moveTo>
                <a:lnTo>
                  <a:pt x="129321" y="2768600"/>
                </a:lnTo>
                <a:lnTo>
                  <a:pt x="103557" y="2781300"/>
                </a:lnTo>
                <a:lnTo>
                  <a:pt x="55206" y="2806700"/>
                </a:lnTo>
                <a:lnTo>
                  <a:pt x="11915" y="2870200"/>
                </a:lnTo>
                <a:lnTo>
                  <a:pt x="0" y="2933700"/>
                </a:lnTo>
                <a:lnTo>
                  <a:pt x="5388" y="2971800"/>
                </a:lnTo>
                <a:lnTo>
                  <a:pt x="17781" y="3009900"/>
                </a:lnTo>
                <a:lnTo>
                  <a:pt x="37177" y="3035300"/>
                </a:lnTo>
                <a:lnTo>
                  <a:pt x="63576" y="3073400"/>
                </a:lnTo>
                <a:lnTo>
                  <a:pt x="82671" y="3098800"/>
                </a:lnTo>
                <a:lnTo>
                  <a:pt x="102769" y="3111500"/>
                </a:lnTo>
                <a:lnTo>
                  <a:pt x="123871" y="3136900"/>
                </a:lnTo>
                <a:lnTo>
                  <a:pt x="145973" y="3149600"/>
                </a:lnTo>
                <a:lnTo>
                  <a:pt x="168535" y="3149600"/>
                </a:lnTo>
                <a:lnTo>
                  <a:pt x="191015" y="3162300"/>
                </a:lnTo>
                <a:lnTo>
                  <a:pt x="279787" y="3162300"/>
                </a:lnTo>
                <a:lnTo>
                  <a:pt x="322859" y="3136900"/>
                </a:lnTo>
                <a:lnTo>
                  <a:pt x="345333" y="3111500"/>
                </a:lnTo>
                <a:lnTo>
                  <a:pt x="353765" y="3098800"/>
                </a:lnTo>
                <a:lnTo>
                  <a:pt x="213842" y="3098800"/>
                </a:lnTo>
                <a:lnTo>
                  <a:pt x="192094" y="3086100"/>
                </a:lnTo>
                <a:lnTo>
                  <a:pt x="169770" y="3073400"/>
                </a:lnTo>
                <a:lnTo>
                  <a:pt x="146869" y="3048000"/>
                </a:lnTo>
                <a:lnTo>
                  <a:pt x="123393" y="3022600"/>
                </a:lnTo>
                <a:lnTo>
                  <a:pt x="86507" y="2971800"/>
                </a:lnTo>
                <a:lnTo>
                  <a:pt x="69405" y="2921000"/>
                </a:lnTo>
                <a:lnTo>
                  <a:pt x="68212" y="2908300"/>
                </a:lnTo>
                <a:lnTo>
                  <a:pt x="71851" y="2882900"/>
                </a:lnTo>
                <a:lnTo>
                  <a:pt x="80322" y="2870200"/>
                </a:lnTo>
                <a:lnTo>
                  <a:pt x="93624" y="2857500"/>
                </a:lnTo>
                <a:lnTo>
                  <a:pt x="119641" y="2844800"/>
                </a:lnTo>
                <a:lnTo>
                  <a:pt x="148736" y="2832100"/>
                </a:lnTo>
                <a:lnTo>
                  <a:pt x="251644" y="2832100"/>
                </a:lnTo>
                <a:lnTo>
                  <a:pt x="263474" y="2819400"/>
                </a:lnTo>
                <a:lnTo>
                  <a:pt x="237028" y="2806700"/>
                </a:lnTo>
                <a:lnTo>
                  <a:pt x="210324" y="2781300"/>
                </a:lnTo>
                <a:lnTo>
                  <a:pt x="183364" y="2781300"/>
                </a:lnTo>
                <a:lnTo>
                  <a:pt x="156146" y="2768600"/>
                </a:lnTo>
                <a:close/>
              </a:path>
              <a:path w="3719195" h="3162300">
                <a:moveTo>
                  <a:pt x="350507" y="2921000"/>
                </a:moveTo>
                <a:lnTo>
                  <a:pt x="293789" y="2959100"/>
                </a:lnTo>
                <a:lnTo>
                  <a:pt x="302626" y="2984500"/>
                </a:lnTo>
                <a:lnTo>
                  <a:pt x="308792" y="2997200"/>
                </a:lnTo>
                <a:lnTo>
                  <a:pt x="312289" y="3009900"/>
                </a:lnTo>
                <a:lnTo>
                  <a:pt x="311139" y="3048000"/>
                </a:lnTo>
                <a:lnTo>
                  <a:pt x="287515" y="3086100"/>
                </a:lnTo>
                <a:lnTo>
                  <a:pt x="271380" y="3086100"/>
                </a:lnTo>
                <a:lnTo>
                  <a:pt x="253722" y="3098800"/>
                </a:lnTo>
                <a:lnTo>
                  <a:pt x="353765" y="3098800"/>
                </a:lnTo>
                <a:lnTo>
                  <a:pt x="362197" y="3086100"/>
                </a:lnTo>
                <a:lnTo>
                  <a:pt x="373451" y="3060700"/>
                </a:lnTo>
                <a:lnTo>
                  <a:pt x="379095" y="3035300"/>
                </a:lnTo>
                <a:lnTo>
                  <a:pt x="379443" y="3009900"/>
                </a:lnTo>
                <a:lnTo>
                  <a:pt x="374792" y="2971800"/>
                </a:lnTo>
                <a:lnTo>
                  <a:pt x="365146" y="2946400"/>
                </a:lnTo>
                <a:lnTo>
                  <a:pt x="350507" y="2921000"/>
                </a:lnTo>
                <a:close/>
              </a:path>
              <a:path w="3719195" h="3162300">
                <a:moveTo>
                  <a:pt x="419684" y="2514600"/>
                </a:moveTo>
                <a:lnTo>
                  <a:pt x="219748" y="2679700"/>
                </a:lnTo>
                <a:lnTo>
                  <a:pt x="481393" y="2984500"/>
                </a:lnTo>
                <a:lnTo>
                  <a:pt x="590152" y="2895600"/>
                </a:lnTo>
                <a:lnTo>
                  <a:pt x="496773" y="2895600"/>
                </a:lnTo>
                <a:lnTo>
                  <a:pt x="423545" y="2806700"/>
                </a:lnTo>
                <a:lnTo>
                  <a:pt x="466926" y="2768600"/>
                </a:lnTo>
                <a:lnTo>
                  <a:pt x="385597" y="2768600"/>
                </a:lnTo>
                <a:lnTo>
                  <a:pt x="314667" y="2679700"/>
                </a:lnTo>
                <a:lnTo>
                  <a:pt x="458597" y="2552700"/>
                </a:lnTo>
                <a:lnTo>
                  <a:pt x="419684" y="2514600"/>
                </a:lnTo>
                <a:close/>
              </a:path>
              <a:path w="3719195" h="3162300">
                <a:moveTo>
                  <a:pt x="642747" y="2768600"/>
                </a:moveTo>
                <a:lnTo>
                  <a:pt x="496773" y="2895600"/>
                </a:lnTo>
                <a:lnTo>
                  <a:pt x="590152" y="2895600"/>
                </a:lnTo>
                <a:lnTo>
                  <a:pt x="683374" y="2819400"/>
                </a:lnTo>
                <a:lnTo>
                  <a:pt x="642747" y="2768600"/>
                </a:lnTo>
                <a:close/>
              </a:path>
              <a:path w="3719195" h="3162300">
                <a:moveTo>
                  <a:pt x="251644" y="2832100"/>
                </a:moveTo>
                <a:lnTo>
                  <a:pt x="148736" y="2832100"/>
                </a:lnTo>
                <a:lnTo>
                  <a:pt x="180906" y="2844800"/>
                </a:lnTo>
                <a:lnTo>
                  <a:pt x="216154" y="2870200"/>
                </a:lnTo>
                <a:lnTo>
                  <a:pt x="251644" y="2832100"/>
                </a:lnTo>
                <a:close/>
              </a:path>
              <a:path w="3719195" h="3162300">
                <a:moveTo>
                  <a:pt x="705434" y="2324100"/>
                </a:moveTo>
                <a:lnTo>
                  <a:pt x="647941" y="2324100"/>
                </a:lnTo>
                <a:lnTo>
                  <a:pt x="634801" y="2336800"/>
                </a:lnTo>
                <a:lnTo>
                  <a:pt x="621025" y="2349500"/>
                </a:lnTo>
                <a:lnTo>
                  <a:pt x="606612" y="2349500"/>
                </a:lnTo>
                <a:lnTo>
                  <a:pt x="470420" y="2463800"/>
                </a:lnTo>
                <a:lnTo>
                  <a:pt x="732066" y="2781300"/>
                </a:lnTo>
                <a:lnTo>
                  <a:pt x="837807" y="2692400"/>
                </a:lnTo>
                <a:lnTo>
                  <a:pt x="745832" y="2692400"/>
                </a:lnTo>
                <a:lnTo>
                  <a:pt x="670687" y="2603500"/>
                </a:lnTo>
                <a:lnTo>
                  <a:pt x="728802" y="2552700"/>
                </a:lnTo>
                <a:lnTo>
                  <a:pt x="633310" y="2552700"/>
                </a:lnTo>
                <a:lnTo>
                  <a:pt x="560857" y="2463800"/>
                </a:lnTo>
                <a:lnTo>
                  <a:pt x="628027" y="2413000"/>
                </a:lnTo>
                <a:lnTo>
                  <a:pt x="637597" y="2400300"/>
                </a:lnTo>
                <a:lnTo>
                  <a:pt x="781150" y="2400300"/>
                </a:lnTo>
                <a:lnTo>
                  <a:pt x="760298" y="2362200"/>
                </a:lnTo>
                <a:lnTo>
                  <a:pt x="735085" y="2336800"/>
                </a:lnTo>
                <a:lnTo>
                  <a:pt x="720814" y="2336800"/>
                </a:lnTo>
                <a:lnTo>
                  <a:pt x="705434" y="2324100"/>
                </a:lnTo>
                <a:close/>
              </a:path>
              <a:path w="3719195" h="3162300">
                <a:moveTo>
                  <a:pt x="501281" y="2667000"/>
                </a:moveTo>
                <a:lnTo>
                  <a:pt x="385597" y="2768600"/>
                </a:lnTo>
                <a:lnTo>
                  <a:pt x="466926" y="2768600"/>
                </a:lnTo>
                <a:lnTo>
                  <a:pt x="539229" y="2705100"/>
                </a:lnTo>
                <a:lnTo>
                  <a:pt x="501281" y="2667000"/>
                </a:lnTo>
                <a:close/>
              </a:path>
              <a:path w="3719195" h="3162300">
                <a:moveTo>
                  <a:pt x="905672" y="2514600"/>
                </a:moveTo>
                <a:lnTo>
                  <a:pt x="789736" y="2514600"/>
                </a:lnTo>
                <a:lnTo>
                  <a:pt x="801309" y="2527300"/>
                </a:lnTo>
                <a:lnTo>
                  <a:pt x="821597" y="2527300"/>
                </a:lnTo>
                <a:lnTo>
                  <a:pt x="830313" y="2540000"/>
                </a:lnTo>
                <a:lnTo>
                  <a:pt x="837666" y="2552700"/>
                </a:lnTo>
                <a:lnTo>
                  <a:pt x="842467" y="2565400"/>
                </a:lnTo>
                <a:lnTo>
                  <a:pt x="844715" y="2578100"/>
                </a:lnTo>
                <a:lnTo>
                  <a:pt x="844410" y="2578100"/>
                </a:lnTo>
                <a:lnTo>
                  <a:pt x="841588" y="2590800"/>
                </a:lnTo>
                <a:lnTo>
                  <a:pt x="836287" y="2603500"/>
                </a:lnTo>
                <a:lnTo>
                  <a:pt x="828506" y="2616200"/>
                </a:lnTo>
                <a:lnTo>
                  <a:pt x="818248" y="2628900"/>
                </a:lnTo>
                <a:lnTo>
                  <a:pt x="745832" y="2692400"/>
                </a:lnTo>
                <a:lnTo>
                  <a:pt x="837807" y="2692400"/>
                </a:lnTo>
                <a:lnTo>
                  <a:pt x="868019" y="2667000"/>
                </a:lnTo>
                <a:lnTo>
                  <a:pt x="889622" y="2641600"/>
                </a:lnTo>
                <a:lnTo>
                  <a:pt x="905475" y="2628900"/>
                </a:lnTo>
                <a:lnTo>
                  <a:pt x="915579" y="2603500"/>
                </a:lnTo>
                <a:lnTo>
                  <a:pt x="919937" y="2578100"/>
                </a:lnTo>
                <a:lnTo>
                  <a:pt x="919336" y="2552700"/>
                </a:lnTo>
                <a:lnTo>
                  <a:pt x="914582" y="2540000"/>
                </a:lnTo>
                <a:lnTo>
                  <a:pt x="905672" y="2514600"/>
                </a:lnTo>
                <a:close/>
              </a:path>
              <a:path w="3719195" h="3162300">
                <a:moveTo>
                  <a:pt x="781150" y="2400300"/>
                </a:moveTo>
                <a:lnTo>
                  <a:pt x="700277" y="2400300"/>
                </a:lnTo>
                <a:lnTo>
                  <a:pt x="709561" y="2413000"/>
                </a:lnTo>
                <a:lnTo>
                  <a:pt x="716586" y="2425700"/>
                </a:lnTo>
                <a:lnTo>
                  <a:pt x="721371" y="2438400"/>
                </a:lnTo>
                <a:lnTo>
                  <a:pt x="723915" y="2451100"/>
                </a:lnTo>
                <a:lnTo>
                  <a:pt x="724217" y="2451100"/>
                </a:lnTo>
                <a:lnTo>
                  <a:pt x="710894" y="2489200"/>
                </a:lnTo>
                <a:lnTo>
                  <a:pt x="633310" y="2552700"/>
                </a:lnTo>
                <a:lnTo>
                  <a:pt x="728802" y="2552700"/>
                </a:lnTo>
                <a:lnTo>
                  <a:pt x="743331" y="2540000"/>
                </a:lnTo>
                <a:lnTo>
                  <a:pt x="754596" y="2527300"/>
                </a:lnTo>
                <a:lnTo>
                  <a:pt x="766086" y="2527300"/>
                </a:lnTo>
                <a:lnTo>
                  <a:pt x="777799" y="2514600"/>
                </a:lnTo>
                <a:lnTo>
                  <a:pt x="905672" y="2514600"/>
                </a:lnTo>
                <a:lnTo>
                  <a:pt x="892606" y="2501900"/>
                </a:lnTo>
                <a:lnTo>
                  <a:pt x="879890" y="2489200"/>
                </a:lnTo>
                <a:lnTo>
                  <a:pt x="865879" y="2476500"/>
                </a:lnTo>
                <a:lnTo>
                  <a:pt x="761898" y="2476500"/>
                </a:lnTo>
                <a:lnTo>
                  <a:pt x="771471" y="2463800"/>
                </a:lnTo>
                <a:lnTo>
                  <a:pt x="778167" y="2451100"/>
                </a:lnTo>
                <a:lnTo>
                  <a:pt x="781986" y="2438400"/>
                </a:lnTo>
                <a:lnTo>
                  <a:pt x="782929" y="2425700"/>
                </a:lnTo>
                <a:lnTo>
                  <a:pt x="781150" y="2400300"/>
                </a:lnTo>
                <a:close/>
              </a:path>
              <a:path w="3719195" h="3162300">
                <a:moveTo>
                  <a:pt x="964953" y="2082800"/>
                </a:moveTo>
                <a:lnTo>
                  <a:pt x="930589" y="2095500"/>
                </a:lnTo>
                <a:lnTo>
                  <a:pt x="897859" y="2108200"/>
                </a:lnTo>
                <a:lnTo>
                  <a:pt x="866762" y="2120900"/>
                </a:lnTo>
                <a:lnTo>
                  <a:pt x="840568" y="2159000"/>
                </a:lnTo>
                <a:lnTo>
                  <a:pt x="822110" y="2184400"/>
                </a:lnTo>
                <a:lnTo>
                  <a:pt x="811389" y="2222500"/>
                </a:lnTo>
                <a:lnTo>
                  <a:pt x="808405" y="2247900"/>
                </a:lnTo>
                <a:lnTo>
                  <a:pt x="812751" y="2286000"/>
                </a:lnTo>
                <a:lnTo>
                  <a:pt x="824015" y="2324100"/>
                </a:lnTo>
                <a:lnTo>
                  <a:pt x="842197" y="2362200"/>
                </a:lnTo>
                <a:lnTo>
                  <a:pt x="867295" y="2400300"/>
                </a:lnTo>
                <a:lnTo>
                  <a:pt x="897056" y="2425700"/>
                </a:lnTo>
                <a:lnTo>
                  <a:pt x="928828" y="2451100"/>
                </a:lnTo>
                <a:lnTo>
                  <a:pt x="962612" y="2476500"/>
                </a:lnTo>
                <a:lnTo>
                  <a:pt x="998410" y="2489200"/>
                </a:lnTo>
                <a:lnTo>
                  <a:pt x="1069098" y="2489200"/>
                </a:lnTo>
                <a:lnTo>
                  <a:pt x="1102255" y="2476500"/>
                </a:lnTo>
                <a:lnTo>
                  <a:pt x="1133957" y="2451100"/>
                </a:lnTo>
                <a:lnTo>
                  <a:pt x="1160308" y="2425700"/>
                </a:lnTo>
                <a:lnTo>
                  <a:pt x="1040376" y="2425700"/>
                </a:lnTo>
                <a:lnTo>
                  <a:pt x="1019530" y="2413000"/>
                </a:lnTo>
                <a:lnTo>
                  <a:pt x="997853" y="2413000"/>
                </a:lnTo>
                <a:lnTo>
                  <a:pt x="975609" y="2400300"/>
                </a:lnTo>
                <a:lnTo>
                  <a:pt x="952795" y="2374900"/>
                </a:lnTo>
                <a:lnTo>
                  <a:pt x="929411" y="2349500"/>
                </a:lnTo>
                <a:lnTo>
                  <a:pt x="891220" y="2298700"/>
                </a:lnTo>
                <a:lnTo>
                  <a:pt x="874221" y="2247900"/>
                </a:lnTo>
                <a:lnTo>
                  <a:pt x="878413" y="2209800"/>
                </a:lnTo>
                <a:lnTo>
                  <a:pt x="903795" y="2171700"/>
                </a:lnTo>
                <a:lnTo>
                  <a:pt x="922419" y="2159000"/>
                </a:lnTo>
                <a:lnTo>
                  <a:pt x="941849" y="2159000"/>
                </a:lnTo>
                <a:lnTo>
                  <a:pt x="962086" y="2146300"/>
                </a:lnTo>
                <a:lnTo>
                  <a:pt x="1102411" y="2146300"/>
                </a:lnTo>
                <a:lnTo>
                  <a:pt x="1070579" y="2120900"/>
                </a:lnTo>
                <a:lnTo>
                  <a:pt x="1036759" y="2108200"/>
                </a:lnTo>
                <a:lnTo>
                  <a:pt x="964953" y="2082800"/>
                </a:lnTo>
                <a:close/>
              </a:path>
              <a:path w="3719195" h="3162300">
                <a:moveTo>
                  <a:pt x="850572" y="2463800"/>
                </a:moveTo>
                <a:lnTo>
                  <a:pt x="780498" y="2463800"/>
                </a:lnTo>
                <a:lnTo>
                  <a:pt x="761898" y="2476500"/>
                </a:lnTo>
                <a:lnTo>
                  <a:pt x="865879" y="2476500"/>
                </a:lnTo>
                <a:lnTo>
                  <a:pt x="850572" y="2463800"/>
                </a:lnTo>
                <a:close/>
              </a:path>
              <a:path w="3719195" h="3162300">
                <a:moveTo>
                  <a:pt x="1102411" y="2146300"/>
                </a:moveTo>
                <a:lnTo>
                  <a:pt x="962086" y="2146300"/>
                </a:lnTo>
                <a:lnTo>
                  <a:pt x="983132" y="2159000"/>
                </a:lnTo>
                <a:lnTo>
                  <a:pt x="1004716" y="2171700"/>
                </a:lnTo>
                <a:lnTo>
                  <a:pt x="1048688" y="2197100"/>
                </a:lnTo>
                <a:lnTo>
                  <a:pt x="1071079" y="2222500"/>
                </a:lnTo>
                <a:lnTo>
                  <a:pt x="1095323" y="2260600"/>
                </a:lnTo>
                <a:lnTo>
                  <a:pt x="1112658" y="2286000"/>
                </a:lnTo>
                <a:lnTo>
                  <a:pt x="1123084" y="2311400"/>
                </a:lnTo>
                <a:lnTo>
                  <a:pt x="1126604" y="2336800"/>
                </a:lnTo>
                <a:lnTo>
                  <a:pt x="1124770" y="2349500"/>
                </a:lnTo>
                <a:lnTo>
                  <a:pt x="1119135" y="2374900"/>
                </a:lnTo>
                <a:lnTo>
                  <a:pt x="1109696" y="2387600"/>
                </a:lnTo>
                <a:lnTo>
                  <a:pt x="1096454" y="2400300"/>
                </a:lnTo>
                <a:lnTo>
                  <a:pt x="1078838" y="2413000"/>
                </a:lnTo>
                <a:lnTo>
                  <a:pt x="1060145" y="2425700"/>
                </a:lnTo>
                <a:lnTo>
                  <a:pt x="1160308" y="2425700"/>
                </a:lnTo>
                <a:lnTo>
                  <a:pt x="1179026" y="2387600"/>
                </a:lnTo>
                <a:lnTo>
                  <a:pt x="1190111" y="2362200"/>
                </a:lnTo>
                <a:lnTo>
                  <a:pt x="1193558" y="2324100"/>
                </a:lnTo>
                <a:lnTo>
                  <a:pt x="1189455" y="2286000"/>
                </a:lnTo>
                <a:lnTo>
                  <a:pt x="1177871" y="2247900"/>
                </a:lnTo>
                <a:lnTo>
                  <a:pt x="1158804" y="2209800"/>
                </a:lnTo>
                <a:lnTo>
                  <a:pt x="1132255" y="2171700"/>
                </a:lnTo>
                <a:lnTo>
                  <a:pt x="1102411" y="2146300"/>
                </a:lnTo>
                <a:close/>
              </a:path>
              <a:path w="3719195" h="3162300">
                <a:moveTo>
                  <a:pt x="1300594" y="1841500"/>
                </a:moveTo>
                <a:lnTo>
                  <a:pt x="1230231" y="1841500"/>
                </a:lnTo>
                <a:lnTo>
                  <a:pt x="1197497" y="1854200"/>
                </a:lnTo>
                <a:lnTo>
                  <a:pt x="1166393" y="1879600"/>
                </a:lnTo>
                <a:lnTo>
                  <a:pt x="1121752" y="1930400"/>
                </a:lnTo>
                <a:lnTo>
                  <a:pt x="1111032" y="1968500"/>
                </a:lnTo>
                <a:lnTo>
                  <a:pt x="1108049" y="2006600"/>
                </a:lnTo>
                <a:lnTo>
                  <a:pt x="1112395" y="2044700"/>
                </a:lnTo>
                <a:lnTo>
                  <a:pt x="1141841" y="2108200"/>
                </a:lnTo>
                <a:lnTo>
                  <a:pt x="1166939" y="2146300"/>
                </a:lnTo>
                <a:lnTo>
                  <a:pt x="1196700" y="2171700"/>
                </a:lnTo>
                <a:lnTo>
                  <a:pt x="1228472" y="2197100"/>
                </a:lnTo>
                <a:lnTo>
                  <a:pt x="1262256" y="2222500"/>
                </a:lnTo>
                <a:lnTo>
                  <a:pt x="1298054" y="2235200"/>
                </a:lnTo>
                <a:lnTo>
                  <a:pt x="1368742" y="2235200"/>
                </a:lnTo>
                <a:lnTo>
                  <a:pt x="1401899" y="2222500"/>
                </a:lnTo>
                <a:lnTo>
                  <a:pt x="1433601" y="2197100"/>
                </a:lnTo>
                <a:lnTo>
                  <a:pt x="1459951" y="2171700"/>
                </a:lnTo>
                <a:lnTo>
                  <a:pt x="1319161" y="2171700"/>
                </a:lnTo>
                <a:lnTo>
                  <a:pt x="1297492" y="2159000"/>
                </a:lnTo>
                <a:lnTo>
                  <a:pt x="1275251" y="2146300"/>
                </a:lnTo>
                <a:lnTo>
                  <a:pt x="1252439" y="2120900"/>
                </a:lnTo>
                <a:lnTo>
                  <a:pt x="1229055" y="2095500"/>
                </a:lnTo>
                <a:lnTo>
                  <a:pt x="1190864" y="2044700"/>
                </a:lnTo>
                <a:lnTo>
                  <a:pt x="1173865" y="1993900"/>
                </a:lnTo>
                <a:lnTo>
                  <a:pt x="1178057" y="1955800"/>
                </a:lnTo>
                <a:lnTo>
                  <a:pt x="1203439" y="1917700"/>
                </a:lnTo>
                <a:lnTo>
                  <a:pt x="1222063" y="1905000"/>
                </a:lnTo>
                <a:lnTo>
                  <a:pt x="1416977" y="1905000"/>
                </a:lnTo>
                <a:lnTo>
                  <a:pt x="1402055" y="1892300"/>
                </a:lnTo>
                <a:lnTo>
                  <a:pt x="1370223" y="1866900"/>
                </a:lnTo>
                <a:lnTo>
                  <a:pt x="1336403" y="1854200"/>
                </a:lnTo>
                <a:lnTo>
                  <a:pt x="1300594" y="1841500"/>
                </a:lnTo>
                <a:close/>
              </a:path>
              <a:path w="3719195" h="3162300">
                <a:moveTo>
                  <a:pt x="1416977" y="1905000"/>
                </a:moveTo>
                <a:lnTo>
                  <a:pt x="1282776" y="1905000"/>
                </a:lnTo>
                <a:lnTo>
                  <a:pt x="1326210" y="1930400"/>
                </a:lnTo>
                <a:lnTo>
                  <a:pt x="1348327" y="1955800"/>
                </a:lnTo>
                <a:lnTo>
                  <a:pt x="1370711" y="1968500"/>
                </a:lnTo>
                <a:lnTo>
                  <a:pt x="1394956" y="2006600"/>
                </a:lnTo>
                <a:lnTo>
                  <a:pt x="1412295" y="2032000"/>
                </a:lnTo>
                <a:lnTo>
                  <a:pt x="1422726" y="2057400"/>
                </a:lnTo>
                <a:lnTo>
                  <a:pt x="1426248" y="2082800"/>
                </a:lnTo>
                <a:lnTo>
                  <a:pt x="1424414" y="2108200"/>
                </a:lnTo>
                <a:lnTo>
                  <a:pt x="1396098" y="2146300"/>
                </a:lnTo>
                <a:lnTo>
                  <a:pt x="1359787" y="2171700"/>
                </a:lnTo>
                <a:lnTo>
                  <a:pt x="1459951" y="2171700"/>
                </a:lnTo>
                <a:lnTo>
                  <a:pt x="1478670" y="2146300"/>
                </a:lnTo>
                <a:lnTo>
                  <a:pt x="1489754" y="2108200"/>
                </a:lnTo>
                <a:lnTo>
                  <a:pt x="1493202" y="2070100"/>
                </a:lnTo>
                <a:lnTo>
                  <a:pt x="1489099" y="2032000"/>
                </a:lnTo>
                <a:lnTo>
                  <a:pt x="1477514" y="1993900"/>
                </a:lnTo>
                <a:lnTo>
                  <a:pt x="1458448" y="1955800"/>
                </a:lnTo>
                <a:lnTo>
                  <a:pt x="1431899" y="1917700"/>
                </a:lnTo>
                <a:lnTo>
                  <a:pt x="1416977" y="1905000"/>
                </a:lnTo>
                <a:close/>
              </a:path>
              <a:path w="3719195" h="3162300">
                <a:moveTo>
                  <a:pt x="1547723" y="1562100"/>
                </a:moveTo>
                <a:lnTo>
                  <a:pt x="1353019" y="1727200"/>
                </a:lnTo>
                <a:lnTo>
                  <a:pt x="1614665" y="2032000"/>
                </a:lnTo>
                <a:lnTo>
                  <a:pt x="1724456" y="1943100"/>
                </a:lnTo>
                <a:lnTo>
                  <a:pt x="1630045" y="1943100"/>
                </a:lnTo>
                <a:lnTo>
                  <a:pt x="1552613" y="1854200"/>
                </a:lnTo>
                <a:lnTo>
                  <a:pt x="1609534" y="1803400"/>
                </a:lnTo>
                <a:lnTo>
                  <a:pt x="1515237" y="1803400"/>
                </a:lnTo>
                <a:lnTo>
                  <a:pt x="1446987" y="1727200"/>
                </a:lnTo>
                <a:lnTo>
                  <a:pt x="1585671" y="1612900"/>
                </a:lnTo>
                <a:lnTo>
                  <a:pt x="1547723" y="1562100"/>
                </a:lnTo>
                <a:close/>
              </a:path>
              <a:path w="3719195" h="3162300">
                <a:moveTo>
                  <a:pt x="1779510" y="1778000"/>
                </a:moveTo>
                <a:lnTo>
                  <a:pt x="1687958" y="1778000"/>
                </a:lnTo>
                <a:lnTo>
                  <a:pt x="1697258" y="1790700"/>
                </a:lnTo>
                <a:lnTo>
                  <a:pt x="1705787" y="1790700"/>
                </a:lnTo>
                <a:lnTo>
                  <a:pt x="1719777" y="1816100"/>
                </a:lnTo>
                <a:lnTo>
                  <a:pt x="1722254" y="1841500"/>
                </a:lnTo>
                <a:lnTo>
                  <a:pt x="1713219" y="1866900"/>
                </a:lnTo>
                <a:lnTo>
                  <a:pt x="1692668" y="1892300"/>
                </a:lnTo>
                <a:lnTo>
                  <a:pt x="1630045" y="1943100"/>
                </a:lnTo>
                <a:lnTo>
                  <a:pt x="1724456" y="1943100"/>
                </a:lnTo>
                <a:lnTo>
                  <a:pt x="1740141" y="1930400"/>
                </a:lnTo>
                <a:lnTo>
                  <a:pt x="1762443" y="1905000"/>
                </a:lnTo>
                <a:lnTo>
                  <a:pt x="1779020" y="1892300"/>
                </a:lnTo>
                <a:lnTo>
                  <a:pt x="1789870" y="1866900"/>
                </a:lnTo>
                <a:lnTo>
                  <a:pt x="1794992" y="1841500"/>
                </a:lnTo>
                <a:lnTo>
                  <a:pt x="1794783" y="1816100"/>
                </a:lnTo>
                <a:lnTo>
                  <a:pt x="1789622" y="1790700"/>
                </a:lnTo>
                <a:lnTo>
                  <a:pt x="1779510" y="1778000"/>
                </a:lnTo>
                <a:close/>
              </a:path>
              <a:path w="3719195" h="3162300">
                <a:moveTo>
                  <a:pt x="1720236" y="1714500"/>
                </a:moveTo>
                <a:lnTo>
                  <a:pt x="1623847" y="1714500"/>
                </a:lnTo>
                <a:lnTo>
                  <a:pt x="1606948" y="1727200"/>
                </a:lnTo>
                <a:lnTo>
                  <a:pt x="1588656" y="1739900"/>
                </a:lnTo>
                <a:lnTo>
                  <a:pt x="1568970" y="1765300"/>
                </a:lnTo>
                <a:lnTo>
                  <a:pt x="1515237" y="1803400"/>
                </a:lnTo>
                <a:lnTo>
                  <a:pt x="1609534" y="1803400"/>
                </a:lnTo>
                <a:lnTo>
                  <a:pt x="1626281" y="1790700"/>
                </a:lnTo>
                <a:lnTo>
                  <a:pt x="1641451" y="1778000"/>
                </a:lnTo>
                <a:lnTo>
                  <a:pt x="1779510" y="1778000"/>
                </a:lnTo>
                <a:lnTo>
                  <a:pt x="1764449" y="1752600"/>
                </a:lnTo>
                <a:lnTo>
                  <a:pt x="1750716" y="1739900"/>
                </a:lnTo>
                <a:lnTo>
                  <a:pt x="1735978" y="1727200"/>
                </a:lnTo>
                <a:lnTo>
                  <a:pt x="1720236" y="1714500"/>
                </a:lnTo>
                <a:close/>
              </a:path>
              <a:path w="3719195" h="3162300">
                <a:moveTo>
                  <a:pt x="1880057" y="1346200"/>
                </a:moveTo>
                <a:lnTo>
                  <a:pt x="1809696" y="1346200"/>
                </a:lnTo>
                <a:lnTo>
                  <a:pt x="1776965" y="1371600"/>
                </a:lnTo>
                <a:lnTo>
                  <a:pt x="1745869" y="1384300"/>
                </a:lnTo>
                <a:lnTo>
                  <a:pt x="1719675" y="1409700"/>
                </a:lnTo>
                <a:lnTo>
                  <a:pt x="1701217" y="1447800"/>
                </a:lnTo>
                <a:lnTo>
                  <a:pt x="1690496" y="1473200"/>
                </a:lnTo>
                <a:lnTo>
                  <a:pt x="1687512" y="1511300"/>
                </a:lnTo>
                <a:lnTo>
                  <a:pt x="1691858" y="1549400"/>
                </a:lnTo>
                <a:lnTo>
                  <a:pt x="1703122" y="1587500"/>
                </a:lnTo>
                <a:lnTo>
                  <a:pt x="1721304" y="1625600"/>
                </a:lnTo>
                <a:lnTo>
                  <a:pt x="1746402" y="1663700"/>
                </a:lnTo>
                <a:lnTo>
                  <a:pt x="1776163" y="1689100"/>
                </a:lnTo>
                <a:lnTo>
                  <a:pt x="1807935" y="1714500"/>
                </a:lnTo>
                <a:lnTo>
                  <a:pt x="1913591" y="1752600"/>
                </a:lnTo>
                <a:lnTo>
                  <a:pt x="1948205" y="1739900"/>
                </a:lnTo>
                <a:lnTo>
                  <a:pt x="1981362" y="1727200"/>
                </a:lnTo>
                <a:lnTo>
                  <a:pt x="2013064" y="1714500"/>
                </a:lnTo>
                <a:lnTo>
                  <a:pt x="2030631" y="1689100"/>
                </a:lnTo>
                <a:lnTo>
                  <a:pt x="1919482" y="1689100"/>
                </a:lnTo>
                <a:lnTo>
                  <a:pt x="1898637" y="1676400"/>
                </a:lnTo>
                <a:lnTo>
                  <a:pt x="1876960" y="1663700"/>
                </a:lnTo>
                <a:lnTo>
                  <a:pt x="1854715" y="1651000"/>
                </a:lnTo>
                <a:lnTo>
                  <a:pt x="1831902" y="1638300"/>
                </a:lnTo>
                <a:lnTo>
                  <a:pt x="1808518" y="1612900"/>
                </a:lnTo>
                <a:lnTo>
                  <a:pt x="1770327" y="1549400"/>
                </a:lnTo>
                <a:lnTo>
                  <a:pt x="1753328" y="1511300"/>
                </a:lnTo>
                <a:lnTo>
                  <a:pt x="1757520" y="1460500"/>
                </a:lnTo>
                <a:lnTo>
                  <a:pt x="1782902" y="1435100"/>
                </a:lnTo>
                <a:lnTo>
                  <a:pt x="1801526" y="1422400"/>
                </a:lnTo>
                <a:lnTo>
                  <a:pt x="1820956" y="1409700"/>
                </a:lnTo>
                <a:lnTo>
                  <a:pt x="1981518" y="1409700"/>
                </a:lnTo>
                <a:lnTo>
                  <a:pt x="1949686" y="1384300"/>
                </a:lnTo>
                <a:lnTo>
                  <a:pt x="1915866" y="1358900"/>
                </a:lnTo>
                <a:lnTo>
                  <a:pt x="1880057" y="1346200"/>
                </a:lnTo>
                <a:close/>
              </a:path>
              <a:path w="3719195" h="3162300">
                <a:moveTo>
                  <a:pt x="1686543" y="1701800"/>
                </a:moveTo>
                <a:lnTo>
                  <a:pt x="1654477" y="1701800"/>
                </a:lnTo>
                <a:lnTo>
                  <a:pt x="1639354" y="1714500"/>
                </a:lnTo>
                <a:lnTo>
                  <a:pt x="1703489" y="1714500"/>
                </a:lnTo>
                <a:lnTo>
                  <a:pt x="1686543" y="1701800"/>
                </a:lnTo>
                <a:close/>
              </a:path>
              <a:path w="3719195" h="3162300">
                <a:moveTo>
                  <a:pt x="1981518" y="1409700"/>
                </a:moveTo>
                <a:lnTo>
                  <a:pt x="1841193" y="1409700"/>
                </a:lnTo>
                <a:lnTo>
                  <a:pt x="1862239" y="1422400"/>
                </a:lnTo>
                <a:lnTo>
                  <a:pt x="1883822" y="1422400"/>
                </a:lnTo>
                <a:lnTo>
                  <a:pt x="1905673" y="1447800"/>
                </a:lnTo>
                <a:lnTo>
                  <a:pt x="1927790" y="1460500"/>
                </a:lnTo>
                <a:lnTo>
                  <a:pt x="1950173" y="1485900"/>
                </a:lnTo>
                <a:lnTo>
                  <a:pt x="1974419" y="1524000"/>
                </a:lnTo>
                <a:lnTo>
                  <a:pt x="1991758" y="1549400"/>
                </a:lnTo>
                <a:lnTo>
                  <a:pt x="2002189" y="1574800"/>
                </a:lnTo>
                <a:lnTo>
                  <a:pt x="2005711" y="1600200"/>
                </a:lnTo>
                <a:lnTo>
                  <a:pt x="2003877" y="1612900"/>
                </a:lnTo>
                <a:lnTo>
                  <a:pt x="1998241" y="1638300"/>
                </a:lnTo>
                <a:lnTo>
                  <a:pt x="1988803" y="1651000"/>
                </a:lnTo>
                <a:lnTo>
                  <a:pt x="1975561" y="1663700"/>
                </a:lnTo>
                <a:lnTo>
                  <a:pt x="1957944" y="1676400"/>
                </a:lnTo>
                <a:lnTo>
                  <a:pt x="1939251" y="1676400"/>
                </a:lnTo>
                <a:lnTo>
                  <a:pt x="1919482" y="1689100"/>
                </a:lnTo>
                <a:lnTo>
                  <a:pt x="2030631" y="1689100"/>
                </a:lnTo>
                <a:lnTo>
                  <a:pt x="2039414" y="1676400"/>
                </a:lnTo>
                <a:lnTo>
                  <a:pt x="2058133" y="1651000"/>
                </a:lnTo>
                <a:lnTo>
                  <a:pt x="2069217" y="1625600"/>
                </a:lnTo>
                <a:lnTo>
                  <a:pt x="2072665" y="1587500"/>
                </a:lnTo>
                <a:lnTo>
                  <a:pt x="2068562" y="1549400"/>
                </a:lnTo>
                <a:lnTo>
                  <a:pt x="2056977" y="1511300"/>
                </a:lnTo>
                <a:lnTo>
                  <a:pt x="2037911" y="1473200"/>
                </a:lnTo>
                <a:lnTo>
                  <a:pt x="2011362" y="1435100"/>
                </a:lnTo>
                <a:lnTo>
                  <a:pt x="1981518" y="1409700"/>
                </a:lnTo>
                <a:close/>
              </a:path>
              <a:path w="3719195" h="3162300">
                <a:moveTo>
                  <a:pt x="2187179" y="1092200"/>
                </a:moveTo>
                <a:lnTo>
                  <a:pt x="2112943" y="1092200"/>
                </a:lnTo>
                <a:lnTo>
                  <a:pt x="2086673" y="1104900"/>
                </a:lnTo>
                <a:lnTo>
                  <a:pt x="2059774" y="1130300"/>
                </a:lnTo>
                <a:lnTo>
                  <a:pt x="1932482" y="1231900"/>
                </a:lnTo>
                <a:lnTo>
                  <a:pt x="2194128" y="1549400"/>
                </a:lnTo>
                <a:lnTo>
                  <a:pt x="2250147" y="1498600"/>
                </a:lnTo>
                <a:lnTo>
                  <a:pt x="2146452" y="1384300"/>
                </a:lnTo>
                <a:lnTo>
                  <a:pt x="2198217" y="1333500"/>
                </a:lnTo>
                <a:lnTo>
                  <a:pt x="2106002" y="1333500"/>
                </a:lnTo>
                <a:lnTo>
                  <a:pt x="2027605" y="1231900"/>
                </a:lnTo>
                <a:lnTo>
                  <a:pt x="2088857" y="1181100"/>
                </a:lnTo>
                <a:lnTo>
                  <a:pt x="2104817" y="1168400"/>
                </a:lnTo>
                <a:lnTo>
                  <a:pt x="2119663" y="1168400"/>
                </a:lnTo>
                <a:lnTo>
                  <a:pt x="2133397" y="1155700"/>
                </a:lnTo>
                <a:lnTo>
                  <a:pt x="2259727" y="1155700"/>
                </a:lnTo>
                <a:lnTo>
                  <a:pt x="2244432" y="1130300"/>
                </a:lnTo>
                <a:lnTo>
                  <a:pt x="2227594" y="1117600"/>
                </a:lnTo>
                <a:lnTo>
                  <a:pt x="2208510" y="1104900"/>
                </a:lnTo>
                <a:lnTo>
                  <a:pt x="2187179" y="1092200"/>
                </a:lnTo>
                <a:close/>
              </a:path>
              <a:path w="3719195" h="3162300">
                <a:moveTo>
                  <a:pt x="2259727" y="1155700"/>
                </a:moveTo>
                <a:lnTo>
                  <a:pt x="2146020" y="1155700"/>
                </a:lnTo>
                <a:lnTo>
                  <a:pt x="2157586" y="1168400"/>
                </a:lnTo>
                <a:lnTo>
                  <a:pt x="2177708" y="1168400"/>
                </a:lnTo>
                <a:lnTo>
                  <a:pt x="2186266" y="1181100"/>
                </a:lnTo>
                <a:lnTo>
                  <a:pt x="2193877" y="1193800"/>
                </a:lnTo>
                <a:lnTo>
                  <a:pt x="2198897" y="1206500"/>
                </a:lnTo>
                <a:lnTo>
                  <a:pt x="2201325" y="1219200"/>
                </a:lnTo>
                <a:lnTo>
                  <a:pt x="2201164" y="1231900"/>
                </a:lnTo>
                <a:lnTo>
                  <a:pt x="2198258" y="1244600"/>
                </a:lnTo>
                <a:lnTo>
                  <a:pt x="2192475" y="1257300"/>
                </a:lnTo>
                <a:lnTo>
                  <a:pt x="2183813" y="1257300"/>
                </a:lnTo>
                <a:lnTo>
                  <a:pt x="2172271" y="1270000"/>
                </a:lnTo>
                <a:lnTo>
                  <a:pt x="2106002" y="1333500"/>
                </a:lnTo>
                <a:lnTo>
                  <a:pt x="2198217" y="1333500"/>
                </a:lnTo>
                <a:lnTo>
                  <a:pt x="2224100" y="1308100"/>
                </a:lnTo>
                <a:lnTo>
                  <a:pt x="2243616" y="1295400"/>
                </a:lnTo>
                <a:lnTo>
                  <a:pt x="2258447" y="1270000"/>
                </a:lnTo>
                <a:lnTo>
                  <a:pt x="2268591" y="1244600"/>
                </a:lnTo>
                <a:lnTo>
                  <a:pt x="2274049" y="1231900"/>
                </a:lnTo>
                <a:lnTo>
                  <a:pt x="2274534" y="1206500"/>
                </a:lnTo>
                <a:lnTo>
                  <a:pt x="2269761" y="1181100"/>
                </a:lnTo>
                <a:lnTo>
                  <a:pt x="2259727" y="1155700"/>
                </a:lnTo>
                <a:close/>
              </a:path>
              <a:path w="3719195" h="3162300">
                <a:moveTo>
                  <a:pt x="2459520" y="863600"/>
                </a:moveTo>
                <a:lnTo>
                  <a:pt x="2389158" y="863600"/>
                </a:lnTo>
                <a:lnTo>
                  <a:pt x="2356428" y="876300"/>
                </a:lnTo>
                <a:lnTo>
                  <a:pt x="2325331" y="901700"/>
                </a:lnTo>
                <a:lnTo>
                  <a:pt x="2280680" y="952500"/>
                </a:lnTo>
                <a:lnTo>
                  <a:pt x="2269958" y="990600"/>
                </a:lnTo>
                <a:lnTo>
                  <a:pt x="2266975" y="1028700"/>
                </a:lnTo>
                <a:lnTo>
                  <a:pt x="2271320" y="1066800"/>
                </a:lnTo>
                <a:lnTo>
                  <a:pt x="2282585" y="1104900"/>
                </a:lnTo>
                <a:lnTo>
                  <a:pt x="2300767" y="1130300"/>
                </a:lnTo>
                <a:lnTo>
                  <a:pt x="2325865" y="1168400"/>
                </a:lnTo>
                <a:lnTo>
                  <a:pt x="2355626" y="1206500"/>
                </a:lnTo>
                <a:lnTo>
                  <a:pt x="2387398" y="1231900"/>
                </a:lnTo>
                <a:lnTo>
                  <a:pt x="2421182" y="1244600"/>
                </a:lnTo>
                <a:lnTo>
                  <a:pt x="2456980" y="1257300"/>
                </a:lnTo>
                <a:lnTo>
                  <a:pt x="2527668" y="1257300"/>
                </a:lnTo>
                <a:lnTo>
                  <a:pt x="2560825" y="1244600"/>
                </a:lnTo>
                <a:lnTo>
                  <a:pt x="2592527" y="1219200"/>
                </a:lnTo>
                <a:lnTo>
                  <a:pt x="2618877" y="1193800"/>
                </a:lnTo>
                <a:lnTo>
                  <a:pt x="2478100" y="1193800"/>
                </a:lnTo>
                <a:lnTo>
                  <a:pt x="2456423" y="1181100"/>
                </a:lnTo>
                <a:lnTo>
                  <a:pt x="2434178" y="1168400"/>
                </a:lnTo>
                <a:lnTo>
                  <a:pt x="2411365" y="1143000"/>
                </a:lnTo>
                <a:lnTo>
                  <a:pt x="2387981" y="1117600"/>
                </a:lnTo>
                <a:lnTo>
                  <a:pt x="2349790" y="1066800"/>
                </a:lnTo>
                <a:lnTo>
                  <a:pt x="2332791" y="1016000"/>
                </a:lnTo>
                <a:lnTo>
                  <a:pt x="2336983" y="977900"/>
                </a:lnTo>
                <a:lnTo>
                  <a:pt x="2362365" y="939800"/>
                </a:lnTo>
                <a:lnTo>
                  <a:pt x="2380989" y="927100"/>
                </a:lnTo>
                <a:lnTo>
                  <a:pt x="2570929" y="927100"/>
                </a:lnTo>
                <a:lnTo>
                  <a:pt x="2560980" y="914400"/>
                </a:lnTo>
                <a:lnTo>
                  <a:pt x="2529149" y="889000"/>
                </a:lnTo>
                <a:lnTo>
                  <a:pt x="2495329" y="876300"/>
                </a:lnTo>
                <a:lnTo>
                  <a:pt x="2459520" y="863600"/>
                </a:lnTo>
                <a:close/>
              </a:path>
              <a:path w="3719195" h="3162300">
                <a:moveTo>
                  <a:pt x="2570929" y="927100"/>
                </a:moveTo>
                <a:lnTo>
                  <a:pt x="2441702" y="927100"/>
                </a:lnTo>
                <a:lnTo>
                  <a:pt x="2485137" y="952500"/>
                </a:lnTo>
                <a:lnTo>
                  <a:pt x="2507258" y="977900"/>
                </a:lnTo>
                <a:lnTo>
                  <a:pt x="2529649" y="1003300"/>
                </a:lnTo>
                <a:lnTo>
                  <a:pt x="2553893" y="1028700"/>
                </a:lnTo>
                <a:lnTo>
                  <a:pt x="2571227" y="1054100"/>
                </a:lnTo>
                <a:lnTo>
                  <a:pt x="2581654" y="1079500"/>
                </a:lnTo>
                <a:lnTo>
                  <a:pt x="2585173" y="1104900"/>
                </a:lnTo>
                <a:lnTo>
                  <a:pt x="2583340" y="1130300"/>
                </a:lnTo>
                <a:lnTo>
                  <a:pt x="2577704" y="1143000"/>
                </a:lnTo>
                <a:lnTo>
                  <a:pt x="2568266" y="1168400"/>
                </a:lnTo>
                <a:lnTo>
                  <a:pt x="2555024" y="1181100"/>
                </a:lnTo>
                <a:lnTo>
                  <a:pt x="2537407" y="1193800"/>
                </a:lnTo>
                <a:lnTo>
                  <a:pt x="2618877" y="1193800"/>
                </a:lnTo>
                <a:lnTo>
                  <a:pt x="2637596" y="1168400"/>
                </a:lnTo>
                <a:lnTo>
                  <a:pt x="2648680" y="1130300"/>
                </a:lnTo>
                <a:lnTo>
                  <a:pt x="2652128" y="1092200"/>
                </a:lnTo>
                <a:lnTo>
                  <a:pt x="2648025" y="1054100"/>
                </a:lnTo>
                <a:lnTo>
                  <a:pt x="2636440" y="1016000"/>
                </a:lnTo>
                <a:lnTo>
                  <a:pt x="2617373" y="990600"/>
                </a:lnTo>
                <a:lnTo>
                  <a:pt x="2590825" y="952500"/>
                </a:lnTo>
                <a:lnTo>
                  <a:pt x="2570929" y="927100"/>
                </a:lnTo>
                <a:close/>
              </a:path>
              <a:path w="3719195" h="3162300">
                <a:moveTo>
                  <a:pt x="2697321" y="762000"/>
                </a:moveTo>
                <a:lnTo>
                  <a:pt x="2595067" y="762000"/>
                </a:lnTo>
                <a:lnTo>
                  <a:pt x="2816275" y="1028700"/>
                </a:lnTo>
                <a:lnTo>
                  <a:pt x="2876384" y="977900"/>
                </a:lnTo>
                <a:lnTo>
                  <a:pt x="2697321" y="762000"/>
                </a:lnTo>
                <a:close/>
              </a:path>
              <a:path w="3719195" h="3162300">
                <a:moveTo>
                  <a:pt x="2790342" y="520700"/>
                </a:moveTo>
                <a:lnTo>
                  <a:pt x="2734322" y="558800"/>
                </a:lnTo>
                <a:lnTo>
                  <a:pt x="2995980" y="876300"/>
                </a:lnTo>
                <a:lnTo>
                  <a:pt x="3115983" y="774700"/>
                </a:lnTo>
                <a:lnTo>
                  <a:pt x="3011360" y="774700"/>
                </a:lnTo>
                <a:lnTo>
                  <a:pt x="2928747" y="685800"/>
                </a:lnTo>
                <a:lnTo>
                  <a:pt x="2988411" y="635000"/>
                </a:lnTo>
                <a:lnTo>
                  <a:pt x="2890405" y="635000"/>
                </a:lnTo>
                <a:lnTo>
                  <a:pt x="2790342" y="520700"/>
                </a:lnTo>
                <a:close/>
              </a:path>
              <a:path w="3719195" h="3162300">
                <a:moveTo>
                  <a:pt x="2697403" y="596900"/>
                </a:moveTo>
                <a:lnTo>
                  <a:pt x="2471953" y="787400"/>
                </a:lnTo>
                <a:lnTo>
                  <a:pt x="2512402" y="825500"/>
                </a:lnTo>
                <a:lnTo>
                  <a:pt x="2595067" y="762000"/>
                </a:lnTo>
                <a:lnTo>
                  <a:pt x="2697321" y="762000"/>
                </a:lnTo>
                <a:lnTo>
                  <a:pt x="2655189" y="711200"/>
                </a:lnTo>
                <a:lnTo>
                  <a:pt x="2737840" y="647700"/>
                </a:lnTo>
                <a:lnTo>
                  <a:pt x="2697403" y="596900"/>
                </a:lnTo>
                <a:close/>
              </a:path>
              <a:path w="3719195" h="3162300">
                <a:moveTo>
                  <a:pt x="3156042" y="609600"/>
                </a:moveTo>
                <a:lnTo>
                  <a:pt x="3061863" y="609600"/>
                </a:lnTo>
                <a:lnTo>
                  <a:pt x="3083318" y="635000"/>
                </a:lnTo>
                <a:lnTo>
                  <a:pt x="3098008" y="660400"/>
                </a:lnTo>
                <a:lnTo>
                  <a:pt x="3100855" y="685800"/>
                </a:lnTo>
                <a:lnTo>
                  <a:pt x="3091860" y="711200"/>
                </a:lnTo>
                <a:lnTo>
                  <a:pt x="3071025" y="723900"/>
                </a:lnTo>
                <a:lnTo>
                  <a:pt x="3011360" y="774700"/>
                </a:lnTo>
                <a:lnTo>
                  <a:pt x="3115983" y="774700"/>
                </a:lnTo>
                <a:lnTo>
                  <a:pt x="3139974" y="749300"/>
                </a:lnTo>
                <a:lnTo>
                  <a:pt x="3157521" y="723900"/>
                </a:lnTo>
                <a:lnTo>
                  <a:pt x="3168625" y="698500"/>
                </a:lnTo>
                <a:lnTo>
                  <a:pt x="3173285" y="673100"/>
                </a:lnTo>
                <a:lnTo>
                  <a:pt x="3172333" y="647700"/>
                </a:lnTo>
                <a:lnTo>
                  <a:pt x="3166584" y="635000"/>
                </a:lnTo>
                <a:lnTo>
                  <a:pt x="3156042" y="609600"/>
                </a:lnTo>
                <a:close/>
              </a:path>
              <a:path w="3719195" h="3162300">
                <a:moveTo>
                  <a:pt x="3055188" y="292100"/>
                </a:moveTo>
                <a:lnTo>
                  <a:pt x="2999168" y="342900"/>
                </a:lnTo>
                <a:lnTo>
                  <a:pt x="3260813" y="647700"/>
                </a:lnTo>
                <a:lnTo>
                  <a:pt x="3316833" y="609600"/>
                </a:lnTo>
                <a:lnTo>
                  <a:pt x="3055188" y="292100"/>
                </a:lnTo>
                <a:close/>
              </a:path>
              <a:path w="3719195" h="3162300">
                <a:moveTo>
                  <a:pt x="3097233" y="546100"/>
                </a:moveTo>
                <a:lnTo>
                  <a:pt x="3000480" y="546100"/>
                </a:lnTo>
                <a:lnTo>
                  <a:pt x="2982871" y="558800"/>
                </a:lnTo>
                <a:lnTo>
                  <a:pt x="2963561" y="571500"/>
                </a:lnTo>
                <a:lnTo>
                  <a:pt x="2942551" y="596900"/>
                </a:lnTo>
                <a:lnTo>
                  <a:pt x="2890405" y="635000"/>
                </a:lnTo>
                <a:lnTo>
                  <a:pt x="2988411" y="635000"/>
                </a:lnTo>
                <a:lnTo>
                  <a:pt x="3014410" y="609600"/>
                </a:lnTo>
                <a:lnTo>
                  <a:pt x="3156042" y="609600"/>
                </a:lnTo>
                <a:lnTo>
                  <a:pt x="3140710" y="584200"/>
                </a:lnTo>
                <a:lnTo>
                  <a:pt x="3127255" y="571500"/>
                </a:lnTo>
                <a:lnTo>
                  <a:pt x="3112763" y="558800"/>
                </a:lnTo>
                <a:lnTo>
                  <a:pt x="3097233" y="546100"/>
                </a:lnTo>
                <a:close/>
              </a:path>
              <a:path w="3719195" h="3162300">
                <a:moveTo>
                  <a:pt x="3063831" y="533400"/>
                </a:moveTo>
                <a:lnTo>
                  <a:pt x="3031693" y="533400"/>
                </a:lnTo>
                <a:lnTo>
                  <a:pt x="3016389" y="546100"/>
                </a:lnTo>
                <a:lnTo>
                  <a:pt x="3080664" y="546100"/>
                </a:lnTo>
                <a:lnTo>
                  <a:pt x="3063831" y="533400"/>
                </a:lnTo>
                <a:close/>
              </a:path>
              <a:path w="3719195" h="3162300">
                <a:moveTo>
                  <a:pt x="3556214" y="76200"/>
                </a:moveTo>
                <a:lnTo>
                  <a:pt x="3447344" y="76200"/>
                </a:lnTo>
                <a:lnTo>
                  <a:pt x="3459875" y="88900"/>
                </a:lnTo>
                <a:lnTo>
                  <a:pt x="3471265" y="88900"/>
                </a:lnTo>
                <a:lnTo>
                  <a:pt x="3481514" y="101600"/>
                </a:lnTo>
                <a:lnTo>
                  <a:pt x="3498861" y="139700"/>
                </a:lnTo>
                <a:lnTo>
                  <a:pt x="3502157" y="177800"/>
                </a:lnTo>
                <a:lnTo>
                  <a:pt x="3499754" y="203200"/>
                </a:lnTo>
                <a:lnTo>
                  <a:pt x="3494414" y="228600"/>
                </a:lnTo>
                <a:lnTo>
                  <a:pt x="3486137" y="254000"/>
                </a:lnTo>
                <a:lnTo>
                  <a:pt x="3444240" y="406400"/>
                </a:lnTo>
                <a:lnTo>
                  <a:pt x="3490061" y="457200"/>
                </a:lnTo>
                <a:lnTo>
                  <a:pt x="3612238" y="355600"/>
                </a:lnTo>
                <a:lnTo>
                  <a:pt x="3516401" y="355600"/>
                </a:lnTo>
                <a:lnTo>
                  <a:pt x="3541314" y="279400"/>
                </a:lnTo>
                <a:lnTo>
                  <a:pt x="3559246" y="228600"/>
                </a:lnTo>
                <a:lnTo>
                  <a:pt x="3570199" y="177800"/>
                </a:lnTo>
                <a:lnTo>
                  <a:pt x="3574173" y="152400"/>
                </a:lnTo>
                <a:lnTo>
                  <a:pt x="3572502" y="114300"/>
                </a:lnTo>
                <a:lnTo>
                  <a:pt x="3566515" y="101600"/>
                </a:lnTo>
                <a:lnTo>
                  <a:pt x="3556214" y="76200"/>
                </a:lnTo>
                <a:close/>
              </a:path>
              <a:path w="3719195" h="3162300">
                <a:moveTo>
                  <a:pt x="3678313" y="215900"/>
                </a:moveTo>
                <a:lnTo>
                  <a:pt x="3516401" y="355600"/>
                </a:lnTo>
                <a:lnTo>
                  <a:pt x="3612238" y="355600"/>
                </a:lnTo>
                <a:lnTo>
                  <a:pt x="3719144" y="266700"/>
                </a:lnTo>
                <a:lnTo>
                  <a:pt x="3678313" y="215900"/>
                </a:lnTo>
                <a:close/>
              </a:path>
              <a:path w="3719195" h="3162300">
                <a:moveTo>
                  <a:pt x="3448265" y="0"/>
                </a:moveTo>
                <a:lnTo>
                  <a:pt x="3420821" y="0"/>
                </a:lnTo>
                <a:lnTo>
                  <a:pt x="3393868" y="12700"/>
                </a:lnTo>
                <a:lnTo>
                  <a:pt x="3341433" y="38100"/>
                </a:lnTo>
                <a:lnTo>
                  <a:pt x="3302746" y="88900"/>
                </a:lnTo>
                <a:lnTo>
                  <a:pt x="3285985" y="139700"/>
                </a:lnTo>
                <a:lnTo>
                  <a:pt x="3285239" y="165100"/>
                </a:lnTo>
                <a:lnTo>
                  <a:pt x="3288812" y="190500"/>
                </a:lnTo>
                <a:lnTo>
                  <a:pt x="3296702" y="215900"/>
                </a:lnTo>
                <a:lnTo>
                  <a:pt x="3308908" y="241300"/>
                </a:lnTo>
                <a:lnTo>
                  <a:pt x="3374186" y="215900"/>
                </a:lnTo>
                <a:lnTo>
                  <a:pt x="3357106" y="177800"/>
                </a:lnTo>
                <a:lnTo>
                  <a:pt x="3352517" y="139700"/>
                </a:lnTo>
                <a:lnTo>
                  <a:pt x="3360420" y="114300"/>
                </a:lnTo>
                <a:lnTo>
                  <a:pt x="3380816" y="88900"/>
                </a:lnTo>
                <a:lnTo>
                  <a:pt x="3393256" y="88900"/>
                </a:lnTo>
                <a:lnTo>
                  <a:pt x="3406211" y="76200"/>
                </a:lnTo>
                <a:lnTo>
                  <a:pt x="3556214" y="76200"/>
                </a:lnTo>
                <a:lnTo>
                  <a:pt x="3541598" y="50800"/>
                </a:lnTo>
                <a:lnTo>
                  <a:pt x="3521528" y="38100"/>
                </a:lnTo>
                <a:lnTo>
                  <a:pt x="3499284" y="12700"/>
                </a:lnTo>
                <a:lnTo>
                  <a:pt x="3474864" y="12700"/>
                </a:lnTo>
                <a:lnTo>
                  <a:pt x="34482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69265" y="380593"/>
            <a:ext cx="2774734" cy="27175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83522" y="3059711"/>
            <a:ext cx="6160477" cy="3710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2590" y="308279"/>
            <a:ext cx="1905" cy="91440"/>
          </a:xfrm>
          <a:custGeom>
            <a:avLst/>
            <a:gdLst/>
            <a:ahLst/>
            <a:cxnLst/>
            <a:rect l="l" t="t" r="r" b="b"/>
            <a:pathLst>
              <a:path w="1904" h="91439">
                <a:moveTo>
                  <a:pt x="0" y="91439"/>
                </a:moveTo>
                <a:lnTo>
                  <a:pt x="1409" y="91439"/>
                </a:lnTo>
                <a:lnTo>
                  <a:pt x="140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71914" y="308279"/>
            <a:ext cx="13335" cy="91440"/>
          </a:xfrm>
          <a:custGeom>
            <a:avLst/>
            <a:gdLst/>
            <a:ahLst/>
            <a:cxnLst/>
            <a:rect l="l" t="t" r="r" b="b"/>
            <a:pathLst>
              <a:path w="13334" h="91439">
                <a:moveTo>
                  <a:pt x="0" y="91439"/>
                </a:moveTo>
                <a:lnTo>
                  <a:pt x="13055" y="91439"/>
                </a:lnTo>
                <a:lnTo>
                  <a:pt x="13055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2852" y="308279"/>
            <a:ext cx="41910" cy="91440"/>
          </a:xfrm>
          <a:custGeom>
            <a:avLst/>
            <a:gdLst/>
            <a:ahLst/>
            <a:cxnLst/>
            <a:rect l="l" t="t" r="r" b="b"/>
            <a:pathLst>
              <a:path w="41909" h="91439">
                <a:moveTo>
                  <a:pt x="0" y="91439"/>
                </a:moveTo>
                <a:lnTo>
                  <a:pt x="41630" y="91439"/>
                </a:lnTo>
                <a:lnTo>
                  <a:pt x="4163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72981" y="308279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131825"/>
                </a:moveTo>
                <a:lnTo>
                  <a:pt x="0" y="0"/>
                </a:lnTo>
                <a:lnTo>
                  <a:pt x="0" y="131825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08279"/>
            <a:ext cx="8916035" cy="91440"/>
          </a:xfrm>
          <a:custGeom>
            <a:avLst/>
            <a:gdLst/>
            <a:ahLst/>
            <a:cxnLst/>
            <a:rect l="l" t="t" r="r" b="b"/>
            <a:pathLst>
              <a:path w="8916035" h="91439">
                <a:moveTo>
                  <a:pt x="0" y="91439"/>
                </a:moveTo>
                <a:lnTo>
                  <a:pt x="8915679" y="91439"/>
                </a:lnTo>
                <a:lnTo>
                  <a:pt x="891567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2590" y="360248"/>
            <a:ext cx="1905" cy="80010"/>
          </a:xfrm>
          <a:custGeom>
            <a:avLst/>
            <a:gdLst/>
            <a:ahLst/>
            <a:cxnLst/>
            <a:rect l="l" t="t" r="r" b="b"/>
            <a:pathLst>
              <a:path w="1904" h="80009">
                <a:moveTo>
                  <a:pt x="0" y="79857"/>
                </a:moveTo>
                <a:lnTo>
                  <a:pt x="1409" y="79857"/>
                </a:lnTo>
                <a:lnTo>
                  <a:pt x="1409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71914" y="360248"/>
            <a:ext cx="13335" cy="80010"/>
          </a:xfrm>
          <a:custGeom>
            <a:avLst/>
            <a:gdLst/>
            <a:ahLst/>
            <a:cxnLst/>
            <a:rect l="l" t="t" r="r" b="b"/>
            <a:pathLst>
              <a:path w="13334" h="80009">
                <a:moveTo>
                  <a:pt x="0" y="79857"/>
                </a:moveTo>
                <a:lnTo>
                  <a:pt x="13055" y="79857"/>
                </a:lnTo>
                <a:lnTo>
                  <a:pt x="13055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02852" y="360248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09">
                <a:moveTo>
                  <a:pt x="0" y="79857"/>
                </a:moveTo>
                <a:lnTo>
                  <a:pt x="41630" y="79857"/>
                </a:lnTo>
                <a:lnTo>
                  <a:pt x="41630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10187" y="360248"/>
            <a:ext cx="3505835" cy="80010"/>
          </a:xfrm>
          <a:custGeom>
            <a:avLst/>
            <a:gdLst/>
            <a:ahLst/>
            <a:cxnLst/>
            <a:rect l="l" t="t" r="r" b="b"/>
            <a:pathLst>
              <a:path w="3505834" h="80009">
                <a:moveTo>
                  <a:pt x="0" y="79857"/>
                </a:moveTo>
                <a:lnTo>
                  <a:pt x="3505492" y="79857"/>
                </a:lnTo>
                <a:lnTo>
                  <a:pt x="3505492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42590" y="440105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80035"/>
                </a:moveTo>
                <a:lnTo>
                  <a:pt x="1409" y="180035"/>
                </a:lnTo>
                <a:lnTo>
                  <a:pt x="1409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71914" y="440105"/>
            <a:ext cx="13335" cy="180340"/>
          </a:xfrm>
          <a:custGeom>
            <a:avLst/>
            <a:gdLst/>
            <a:ahLst/>
            <a:cxnLst/>
            <a:rect l="l" t="t" r="r" b="b"/>
            <a:pathLst>
              <a:path w="13334" h="180340">
                <a:moveTo>
                  <a:pt x="0" y="180035"/>
                </a:moveTo>
                <a:lnTo>
                  <a:pt x="13055" y="180035"/>
                </a:lnTo>
                <a:lnTo>
                  <a:pt x="13055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02852" y="440105"/>
            <a:ext cx="41910" cy="180340"/>
          </a:xfrm>
          <a:custGeom>
            <a:avLst/>
            <a:gdLst/>
            <a:ahLst/>
            <a:cxnLst/>
            <a:rect l="l" t="t" r="r" b="b"/>
            <a:pathLst>
              <a:path w="41909" h="180340">
                <a:moveTo>
                  <a:pt x="0" y="180035"/>
                </a:moveTo>
                <a:lnTo>
                  <a:pt x="41630" y="180035"/>
                </a:lnTo>
                <a:lnTo>
                  <a:pt x="4163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10200" y="440105"/>
            <a:ext cx="3565525" cy="180340"/>
          </a:xfrm>
          <a:custGeom>
            <a:avLst/>
            <a:gdLst/>
            <a:ahLst/>
            <a:cxnLst/>
            <a:rect l="l" t="t" r="r" b="b"/>
            <a:pathLst>
              <a:path w="3565525" h="180340">
                <a:moveTo>
                  <a:pt x="0" y="180035"/>
                </a:moveTo>
                <a:lnTo>
                  <a:pt x="3565220" y="180035"/>
                </a:lnTo>
                <a:lnTo>
                  <a:pt x="356522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07342" y="511225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39" y="0"/>
                </a:lnTo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73645" y="607225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30004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43111" y="38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878049" y="38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266189" y="652818"/>
            <a:ext cx="64427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Trebuchet MS"/>
                <a:cs typeface="Trebuchet MS"/>
              </a:rPr>
              <a:t>Занятые пары </a:t>
            </a:r>
            <a:r>
              <a:rPr sz="3200" b="1" spc="-5" dirty="0">
                <a:latin typeface="Trebuchet MS"/>
                <a:cs typeface="Trebuchet MS"/>
              </a:rPr>
              <a:t>включают </a:t>
            </a:r>
            <a:r>
              <a:rPr sz="3200" b="1" dirty="0">
                <a:latin typeface="Trebuchet MS"/>
                <a:cs typeface="Trebuchet MS"/>
              </a:rPr>
              <a:t>3</a:t>
            </a:r>
            <a:r>
              <a:rPr sz="3200" b="1" spc="-40" dirty="0">
                <a:latin typeface="Trebuchet MS"/>
                <a:cs typeface="Trebuchet MS"/>
              </a:rPr>
              <a:t> </a:t>
            </a:r>
            <a:r>
              <a:rPr sz="3200" b="1" spc="-5" dirty="0">
                <a:latin typeface="Trebuchet MS"/>
                <a:cs typeface="Trebuchet MS"/>
              </a:rPr>
              <a:t>вида: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7052" y="1506664"/>
            <a:ext cx="7896859" cy="51988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990033"/>
                </a:solidFill>
                <a:latin typeface="Times New Roman"/>
                <a:cs typeface="Times New Roman"/>
              </a:rPr>
              <a:t>Пропашной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это </a:t>
            </a:r>
            <a:r>
              <a:rPr sz="2400" spc="-25" dirty="0">
                <a:solidFill>
                  <a:srgbClr val="002060"/>
                </a:solidFill>
                <a:latin typeface="Times New Roman"/>
                <a:cs typeface="Times New Roman"/>
              </a:rPr>
              <a:t>такой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пар на </a:t>
            </a:r>
            <a:r>
              <a:rPr sz="2400" spc="-40" dirty="0">
                <a:solidFill>
                  <a:srgbClr val="002060"/>
                </a:solidFill>
                <a:latin typeface="Times New Roman"/>
                <a:cs typeface="Times New Roman"/>
              </a:rPr>
              <a:t>котором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выращиваются  </a:t>
            </a:r>
            <a:r>
              <a:rPr sz="2400" spc="-35" dirty="0">
                <a:solidFill>
                  <a:srgbClr val="002060"/>
                </a:solidFill>
                <a:latin typeface="Times New Roman"/>
                <a:cs typeface="Times New Roman"/>
              </a:rPr>
              <a:t>культуры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требующие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междурядных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обработок 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(разновидности: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кукурузный, </a:t>
            </a:r>
            <a:r>
              <a:rPr sz="2400" spc="-25" dirty="0">
                <a:solidFill>
                  <a:srgbClr val="002060"/>
                </a:solidFill>
                <a:latin typeface="Times New Roman"/>
                <a:cs typeface="Times New Roman"/>
              </a:rPr>
              <a:t>подсолнечниковый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–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 </a:t>
            </a:r>
            <a:r>
              <a:rPr sz="2400" spc="0" dirty="0">
                <a:solidFill>
                  <a:srgbClr val="002060"/>
                </a:solidFill>
                <a:latin typeface="Times New Roman"/>
                <a:cs typeface="Times New Roman"/>
              </a:rPr>
              <a:t>силос,  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картофельный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–</a:t>
            </a:r>
            <a:r>
              <a:rPr sz="24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ранний).</a:t>
            </a:r>
            <a:endParaRPr sz="240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156210" indent="457200">
              <a:lnSpc>
                <a:spcPct val="100000"/>
              </a:lnSpc>
            </a:pPr>
            <a:r>
              <a:rPr sz="2400" b="1" i="1" dirty="0">
                <a:solidFill>
                  <a:srgbClr val="990033"/>
                </a:solidFill>
                <a:latin typeface="Times New Roman"/>
                <a:cs typeface="Times New Roman"/>
              </a:rPr>
              <a:t>Не </a:t>
            </a:r>
            <a:r>
              <a:rPr sz="2400" b="1" i="1" spc="-5" dirty="0">
                <a:solidFill>
                  <a:srgbClr val="990033"/>
                </a:solidFill>
                <a:latin typeface="Times New Roman"/>
                <a:cs typeface="Times New Roman"/>
              </a:rPr>
              <a:t>пропашной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(сплошной)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–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выращиваются </a:t>
            </a:r>
            <a:r>
              <a:rPr sz="2400" spc="-35" dirty="0">
                <a:solidFill>
                  <a:srgbClr val="002060"/>
                </a:solidFill>
                <a:latin typeface="Times New Roman"/>
                <a:cs typeface="Times New Roman"/>
              </a:rPr>
              <a:t>культуры 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сплошного </a:t>
            </a:r>
            <a:r>
              <a:rPr sz="2400" spc="0" dirty="0">
                <a:solidFill>
                  <a:srgbClr val="002060"/>
                </a:solidFill>
                <a:latin typeface="Times New Roman"/>
                <a:cs typeface="Times New Roman"/>
              </a:rPr>
              <a:t>способа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сева (зернобобовые, мн. травы, озимые  на зеленый </a:t>
            </a:r>
            <a:r>
              <a:rPr sz="2400" spc="-35" dirty="0">
                <a:solidFill>
                  <a:srgbClr val="002060"/>
                </a:solidFill>
                <a:latin typeface="Times New Roman"/>
                <a:cs typeface="Times New Roman"/>
              </a:rPr>
              <a:t>корм,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различные мешанки на зеленый</a:t>
            </a:r>
            <a:r>
              <a:rPr sz="2400" spc="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002060"/>
                </a:solidFill>
                <a:latin typeface="Times New Roman"/>
                <a:cs typeface="Times New Roman"/>
              </a:rPr>
              <a:t>корм).</a:t>
            </a:r>
            <a:endParaRPr sz="240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249554" indent="457200">
              <a:lnSpc>
                <a:spcPct val="100000"/>
              </a:lnSpc>
            </a:pPr>
            <a:r>
              <a:rPr sz="2400" b="1" i="1" spc="-5" dirty="0">
                <a:solidFill>
                  <a:srgbClr val="990033"/>
                </a:solidFill>
                <a:latin typeface="Times New Roman"/>
                <a:cs typeface="Times New Roman"/>
              </a:rPr>
              <a:t>Сидеральный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выращиваются </a:t>
            </a:r>
            <a:r>
              <a:rPr sz="2400" spc="-35" dirty="0">
                <a:solidFill>
                  <a:srgbClr val="002060"/>
                </a:solidFill>
                <a:latin typeface="Times New Roman"/>
                <a:cs typeface="Times New Roman"/>
              </a:rPr>
              <a:t>культуры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для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заделки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  </a:t>
            </a:r>
            <a:r>
              <a:rPr sz="2400" spc="-35" dirty="0">
                <a:solidFill>
                  <a:srgbClr val="002060"/>
                </a:solidFill>
                <a:latin typeface="Times New Roman"/>
                <a:cs typeface="Times New Roman"/>
              </a:rPr>
              <a:t>почву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 </a:t>
            </a: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удобрение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(люпины;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сераделла;</a:t>
            </a:r>
            <a:r>
              <a:rPr sz="2400" spc="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донник).</a:t>
            </a:r>
            <a:endParaRPr sz="240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81915" indent="457200"/>
            <a:r>
              <a:rPr lang="ru-RU" sz="24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Лучшие </a:t>
            </a:r>
            <a:r>
              <a:rPr lang="ru-RU" sz="24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парозанимающие</a:t>
            </a:r>
            <a:r>
              <a:rPr lang="ru-RU" sz="24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культуры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Эспарцет 1 </a:t>
            </a:r>
            <a:r>
              <a:rPr lang="ru-RU" sz="24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г.п. (</a:t>
            </a:r>
            <a:r>
              <a:rPr lang="ru-RU" sz="24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/к,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силос); 2. Озимые </a:t>
            </a:r>
            <a:r>
              <a:rPr lang="ru-RU" sz="24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/к;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Кукуруза на </a:t>
            </a:r>
            <a:r>
              <a:rPr lang="ru-RU" sz="24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/к;</a:t>
            </a:r>
            <a:r>
              <a:rPr lang="ru-RU" sz="2400" spc="-26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 </a:t>
            </a:r>
            <a:r>
              <a:rPr lang="ru-RU" sz="24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Однолетние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травы + злаковые </a:t>
            </a:r>
            <a:r>
              <a:rPr lang="ru-RU" sz="24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400" spc="-12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/к.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81915" indent="457200"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2590" y="308279"/>
            <a:ext cx="1905" cy="91440"/>
          </a:xfrm>
          <a:custGeom>
            <a:avLst/>
            <a:gdLst/>
            <a:ahLst/>
            <a:cxnLst/>
            <a:rect l="l" t="t" r="r" b="b"/>
            <a:pathLst>
              <a:path w="1904" h="91439">
                <a:moveTo>
                  <a:pt x="0" y="91439"/>
                </a:moveTo>
                <a:lnTo>
                  <a:pt x="1409" y="91439"/>
                </a:lnTo>
                <a:lnTo>
                  <a:pt x="140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71914" y="308279"/>
            <a:ext cx="13335" cy="91440"/>
          </a:xfrm>
          <a:custGeom>
            <a:avLst/>
            <a:gdLst/>
            <a:ahLst/>
            <a:cxnLst/>
            <a:rect l="l" t="t" r="r" b="b"/>
            <a:pathLst>
              <a:path w="13334" h="91439">
                <a:moveTo>
                  <a:pt x="0" y="91439"/>
                </a:moveTo>
                <a:lnTo>
                  <a:pt x="13055" y="91439"/>
                </a:lnTo>
                <a:lnTo>
                  <a:pt x="13055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2852" y="308279"/>
            <a:ext cx="41910" cy="91440"/>
          </a:xfrm>
          <a:custGeom>
            <a:avLst/>
            <a:gdLst/>
            <a:ahLst/>
            <a:cxnLst/>
            <a:rect l="l" t="t" r="r" b="b"/>
            <a:pathLst>
              <a:path w="41909" h="91439">
                <a:moveTo>
                  <a:pt x="0" y="91439"/>
                </a:moveTo>
                <a:lnTo>
                  <a:pt x="41630" y="91439"/>
                </a:lnTo>
                <a:lnTo>
                  <a:pt x="4163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72981" y="308279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131825"/>
                </a:moveTo>
                <a:lnTo>
                  <a:pt x="0" y="0"/>
                </a:lnTo>
                <a:lnTo>
                  <a:pt x="0" y="131825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08279"/>
            <a:ext cx="8916035" cy="91440"/>
          </a:xfrm>
          <a:custGeom>
            <a:avLst/>
            <a:gdLst/>
            <a:ahLst/>
            <a:cxnLst/>
            <a:rect l="l" t="t" r="r" b="b"/>
            <a:pathLst>
              <a:path w="8916035" h="91439">
                <a:moveTo>
                  <a:pt x="0" y="91439"/>
                </a:moveTo>
                <a:lnTo>
                  <a:pt x="8915679" y="91439"/>
                </a:lnTo>
                <a:lnTo>
                  <a:pt x="891567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2590" y="360248"/>
            <a:ext cx="1905" cy="80010"/>
          </a:xfrm>
          <a:custGeom>
            <a:avLst/>
            <a:gdLst/>
            <a:ahLst/>
            <a:cxnLst/>
            <a:rect l="l" t="t" r="r" b="b"/>
            <a:pathLst>
              <a:path w="1904" h="80009">
                <a:moveTo>
                  <a:pt x="0" y="79857"/>
                </a:moveTo>
                <a:lnTo>
                  <a:pt x="1409" y="79857"/>
                </a:lnTo>
                <a:lnTo>
                  <a:pt x="1409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71914" y="360248"/>
            <a:ext cx="13335" cy="80010"/>
          </a:xfrm>
          <a:custGeom>
            <a:avLst/>
            <a:gdLst/>
            <a:ahLst/>
            <a:cxnLst/>
            <a:rect l="l" t="t" r="r" b="b"/>
            <a:pathLst>
              <a:path w="13334" h="80009">
                <a:moveTo>
                  <a:pt x="0" y="79857"/>
                </a:moveTo>
                <a:lnTo>
                  <a:pt x="13055" y="79857"/>
                </a:lnTo>
                <a:lnTo>
                  <a:pt x="13055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02852" y="360248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09">
                <a:moveTo>
                  <a:pt x="0" y="79857"/>
                </a:moveTo>
                <a:lnTo>
                  <a:pt x="41630" y="79857"/>
                </a:lnTo>
                <a:lnTo>
                  <a:pt x="41630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10187" y="360248"/>
            <a:ext cx="3505835" cy="80010"/>
          </a:xfrm>
          <a:custGeom>
            <a:avLst/>
            <a:gdLst/>
            <a:ahLst/>
            <a:cxnLst/>
            <a:rect l="l" t="t" r="r" b="b"/>
            <a:pathLst>
              <a:path w="3505834" h="80009">
                <a:moveTo>
                  <a:pt x="0" y="79857"/>
                </a:moveTo>
                <a:lnTo>
                  <a:pt x="3505492" y="79857"/>
                </a:lnTo>
                <a:lnTo>
                  <a:pt x="3505492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42590" y="440105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80035"/>
                </a:moveTo>
                <a:lnTo>
                  <a:pt x="1409" y="180035"/>
                </a:lnTo>
                <a:lnTo>
                  <a:pt x="1409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71914" y="440105"/>
            <a:ext cx="13335" cy="180340"/>
          </a:xfrm>
          <a:custGeom>
            <a:avLst/>
            <a:gdLst/>
            <a:ahLst/>
            <a:cxnLst/>
            <a:rect l="l" t="t" r="r" b="b"/>
            <a:pathLst>
              <a:path w="13334" h="180340">
                <a:moveTo>
                  <a:pt x="0" y="180035"/>
                </a:moveTo>
                <a:lnTo>
                  <a:pt x="13055" y="180035"/>
                </a:lnTo>
                <a:lnTo>
                  <a:pt x="13055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02852" y="440105"/>
            <a:ext cx="41910" cy="180340"/>
          </a:xfrm>
          <a:custGeom>
            <a:avLst/>
            <a:gdLst/>
            <a:ahLst/>
            <a:cxnLst/>
            <a:rect l="l" t="t" r="r" b="b"/>
            <a:pathLst>
              <a:path w="41909" h="180340">
                <a:moveTo>
                  <a:pt x="0" y="180035"/>
                </a:moveTo>
                <a:lnTo>
                  <a:pt x="41630" y="180035"/>
                </a:lnTo>
                <a:lnTo>
                  <a:pt x="4163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10200" y="440105"/>
            <a:ext cx="3565525" cy="180340"/>
          </a:xfrm>
          <a:custGeom>
            <a:avLst/>
            <a:gdLst/>
            <a:ahLst/>
            <a:cxnLst/>
            <a:rect l="l" t="t" r="r" b="b"/>
            <a:pathLst>
              <a:path w="3565525" h="180340">
                <a:moveTo>
                  <a:pt x="0" y="180035"/>
                </a:moveTo>
                <a:lnTo>
                  <a:pt x="3565220" y="180035"/>
                </a:lnTo>
                <a:lnTo>
                  <a:pt x="356522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07342" y="511225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39" y="0"/>
                </a:lnTo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73645" y="607225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30004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43111" y="38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878049" y="38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57966" y="1977644"/>
            <a:ext cx="4244111" cy="31830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16335" y="1936000"/>
            <a:ext cx="4320540" cy="3259454"/>
          </a:xfrm>
          <a:custGeom>
            <a:avLst/>
            <a:gdLst/>
            <a:ahLst/>
            <a:cxnLst/>
            <a:rect l="l" t="t" r="r" b="b"/>
            <a:pathLst>
              <a:path w="4320540" h="3259454">
                <a:moveTo>
                  <a:pt x="0" y="0"/>
                </a:moveTo>
                <a:lnTo>
                  <a:pt x="4320311" y="0"/>
                </a:lnTo>
                <a:lnTo>
                  <a:pt x="4320311" y="3259289"/>
                </a:lnTo>
                <a:lnTo>
                  <a:pt x="0" y="3259289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7364" y="764705"/>
            <a:ext cx="8209280" cy="864235"/>
          </a:xfrm>
          <a:custGeom>
            <a:avLst/>
            <a:gdLst/>
            <a:ahLst/>
            <a:cxnLst/>
            <a:rect l="l" t="t" r="r" b="b"/>
            <a:pathLst>
              <a:path w="8209280" h="864235">
                <a:moveTo>
                  <a:pt x="4320476" y="648068"/>
                </a:moveTo>
                <a:lnTo>
                  <a:pt x="3888435" y="648068"/>
                </a:lnTo>
                <a:lnTo>
                  <a:pt x="4104462" y="864095"/>
                </a:lnTo>
                <a:lnTo>
                  <a:pt x="4320476" y="648068"/>
                </a:lnTo>
                <a:close/>
              </a:path>
              <a:path w="8209280" h="864235">
                <a:moveTo>
                  <a:pt x="4212463" y="561467"/>
                </a:moveTo>
                <a:lnTo>
                  <a:pt x="3996448" y="561467"/>
                </a:lnTo>
                <a:lnTo>
                  <a:pt x="3996448" y="648068"/>
                </a:lnTo>
                <a:lnTo>
                  <a:pt x="4212463" y="648068"/>
                </a:lnTo>
                <a:lnTo>
                  <a:pt x="4212463" y="561467"/>
                </a:lnTo>
                <a:close/>
              </a:path>
              <a:path w="8209280" h="864235">
                <a:moveTo>
                  <a:pt x="8208911" y="0"/>
                </a:moveTo>
                <a:lnTo>
                  <a:pt x="0" y="0"/>
                </a:lnTo>
                <a:lnTo>
                  <a:pt x="0" y="561467"/>
                </a:lnTo>
                <a:lnTo>
                  <a:pt x="8208911" y="561467"/>
                </a:lnTo>
                <a:lnTo>
                  <a:pt x="8208911" y="0"/>
                </a:lnTo>
                <a:close/>
              </a:path>
            </a:pathLst>
          </a:custGeom>
          <a:solidFill>
            <a:srgbClr val="A23A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7364" y="764705"/>
            <a:ext cx="8209280" cy="864235"/>
          </a:xfrm>
          <a:custGeom>
            <a:avLst/>
            <a:gdLst/>
            <a:ahLst/>
            <a:cxnLst/>
            <a:rect l="l" t="t" r="r" b="b"/>
            <a:pathLst>
              <a:path w="8209280" h="864235">
                <a:moveTo>
                  <a:pt x="0" y="0"/>
                </a:moveTo>
                <a:lnTo>
                  <a:pt x="8208911" y="0"/>
                </a:lnTo>
                <a:lnTo>
                  <a:pt x="8208911" y="561467"/>
                </a:lnTo>
                <a:lnTo>
                  <a:pt x="4212463" y="561467"/>
                </a:lnTo>
                <a:lnTo>
                  <a:pt x="4212463" y="648068"/>
                </a:lnTo>
                <a:lnTo>
                  <a:pt x="4320476" y="648068"/>
                </a:lnTo>
                <a:lnTo>
                  <a:pt x="4104462" y="864095"/>
                </a:lnTo>
                <a:lnTo>
                  <a:pt x="3888435" y="648068"/>
                </a:lnTo>
                <a:lnTo>
                  <a:pt x="3996448" y="648068"/>
                </a:lnTo>
                <a:lnTo>
                  <a:pt x="3996448" y="561467"/>
                </a:lnTo>
                <a:lnTo>
                  <a:pt x="0" y="561467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6B76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827723" y="889482"/>
            <a:ext cx="7646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Пары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являются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лучшими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предшественниками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для озимых</a:t>
            </a:r>
            <a:r>
              <a:rPr sz="1800" b="1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хлебов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76604" y="4124490"/>
            <a:ext cx="5995670" cy="1152525"/>
          </a:xfrm>
          <a:custGeom>
            <a:avLst/>
            <a:gdLst/>
            <a:ahLst/>
            <a:cxnLst/>
            <a:rect l="l" t="t" r="r" b="b"/>
            <a:pathLst>
              <a:path w="5995670" h="1152525">
                <a:moveTo>
                  <a:pt x="3895763" y="0"/>
                </a:moveTo>
                <a:lnTo>
                  <a:pt x="0" y="0"/>
                </a:lnTo>
                <a:lnTo>
                  <a:pt x="0" y="1152131"/>
                </a:lnTo>
                <a:lnTo>
                  <a:pt x="3895763" y="1152131"/>
                </a:lnTo>
                <a:lnTo>
                  <a:pt x="3895763" y="720077"/>
                </a:lnTo>
                <a:lnTo>
                  <a:pt x="5851575" y="720077"/>
                </a:lnTo>
                <a:lnTo>
                  <a:pt x="5995593" y="576059"/>
                </a:lnTo>
                <a:lnTo>
                  <a:pt x="5851582" y="432053"/>
                </a:lnTo>
                <a:lnTo>
                  <a:pt x="3895763" y="432053"/>
                </a:lnTo>
                <a:lnTo>
                  <a:pt x="3895763" y="0"/>
                </a:lnTo>
                <a:close/>
              </a:path>
              <a:path w="5995670" h="1152525">
                <a:moveTo>
                  <a:pt x="5851575" y="720077"/>
                </a:moveTo>
                <a:lnTo>
                  <a:pt x="5707557" y="720077"/>
                </a:lnTo>
                <a:lnTo>
                  <a:pt x="5707557" y="864095"/>
                </a:lnTo>
                <a:lnTo>
                  <a:pt x="5851575" y="720077"/>
                </a:lnTo>
                <a:close/>
              </a:path>
              <a:path w="5995670" h="1152525">
                <a:moveTo>
                  <a:pt x="5707557" y="288035"/>
                </a:moveTo>
                <a:lnTo>
                  <a:pt x="5707557" y="432053"/>
                </a:lnTo>
                <a:lnTo>
                  <a:pt x="5851582" y="432053"/>
                </a:lnTo>
                <a:lnTo>
                  <a:pt x="5707557" y="288035"/>
                </a:lnTo>
                <a:close/>
              </a:path>
            </a:pathLst>
          </a:custGeom>
          <a:solidFill>
            <a:srgbClr val="A23A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6604" y="4124490"/>
            <a:ext cx="5995670" cy="1152525"/>
          </a:xfrm>
          <a:custGeom>
            <a:avLst/>
            <a:gdLst/>
            <a:ahLst/>
            <a:cxnLst/>
            <a:rect l="l" t="t" r="r" b="b"/>
            <a:pathLst>
              <a:path w="5995670" h="1152525">
                <a:moveTo>
                  <a:pt x="0" y="0"/>
                </a:moveTo>
                <a:lnTo>
                  <a:pt x="3895763" y="0"/>
                </a:lnTo>
                <a:lnTo>
                  <a:pt x="3895763" y="432053"/>
                </a:lnTo>
                <a:lnTo>
                  <a:pt x="5707557" y="432053"/>
                </a:lnTo>
                <a:lnTo>
                  <a:pt x="5707557" y="288035"/>
                </a:lnTo>
                <a:lnTo>
                  <a:pt x="5995593" y="576059"/>
                </a:lnTo>
                <a:lnTo>
                  <a:pt x="5707557" y="864095"/>
                </a:lnTo>
                <a:lnTo>
                  <a:pt x="5707557" y="720077"/>
                </a:lnTo>
                <a:lnTo>
                  <a:pt x="3895763" y="720077"/>
                </a:lnTo>
                <a:lnTo>
                  <a:pt x="3895763" y="1152131"/>
                </a:lnTo>
                <a:lnTo>
                  <a:pt x="0" y="1152131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6B76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55334" y="1864233"/>
            <a:ext cx="8297545" cy="4586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269105" indent="36576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Преимущество </a:t>
            </a:r>
            <a:r>
              <a:rPr sz="1800" spc="-20" dirty="0">
                <a:latin typeface="Arial"/>
                <a:cs typeface="Arial"/>
              </a:rPr>
              <a:t>остается </a:t>
            </a:r>
            <a:r>
              <a:rPr sz="1800" dirty="0">
                <a:latin typeface="Arial"/>
                <a:cs typeface="Arial"/>
              </a:rPr>
              <a:t>за  </a:t>
            </a:r>
            <a:r>
              <a:rPr sz="1800" b="1" spc="-5" dirty="0">
                <a:latin typeface="Arial"/>
                <a:cs typeface="Arial"/>
              </a:rPr>
              <a:t>черным паром</a:t>
            </a:r>
            <a:r>
              <a:rPr sz="1800" spc="-5" dirty="0">
                <a:latin typeface="Arial"/>
                <a:cs typeface="Arial"/>
              </a:rPr>
              <a:t>. </a:t>
            </a:r>
            <a:r>
              <a:rPr sz="1800" spc="-35" dirty="0">
                <a:latin typeface="Arial"/>
                <a:cs typeface="Arial"/>
              </a:rPr>
              <a:t>Роль </a:t>
            </a:r>
            <a:r>
              <a:rPr sz="1800" spc="-10" dirty="0">
                <a:latin typeface="Arial"/>
                <a:cs typeface="Arial"/>
              </a:rPr>
              <a:t>черного пара  </a:t>
            </a:r>
            <a:r>
              <a:rPr sz="1800" spc="-20" dirty="0">
                <a:latin typeface="Arial"/>
                <a:cs typeface="Arial"/>
              </a:rPr>
              <a:t>возрастает </a:t>
            </a:r>
            <a:r>
              <a:rPr sz="1800" dirty="0">
                <a:latin typeface="Arial"/>
                <a:cs typeface="Arial"/>
              </a:rPr>
              <a:t>с </a:t>
            </a:r>
            <a:r>
              <a:rPr sz="1800" spc="-5" dirty="0">
                <a:latin typeface="Arial"/>
                <a:cs typeface="Arial"/>
              </a:rPr>
              <a:t>запада </a:t>
            </a:r>
            <a:r>
              <a:rPr sz="1800" dirty="0">
                <a:latin typeface="Arial"/>
                <a:cs typeface="Arial"/>
              </a:rPr>
              <a:t>на </a:t>
            </a:r>
            <a:r>
              <a:rPr sz="1800" spc="-15" dirty="0">
                <a:latin typeface="Arial"/>
                <a:cs typeface="Arial"/>
              </a:rPr>
              <a:t>восток </a:t>
            </a:r>
            <a:r>
              <a:rPr sz="1800" dirty="0">
                <a:latin typeface="Arial"/>
                <a:cs typeface="Arial"/>
              </a:rPr>
              <a:t>и  </a:t>
            </a:r>
            <a:r>
              <a:rPr sz="1800" spc="-10" dirty="0">
                <a:latin typeface="Arial"/>
                <a:cs typeface="Arial"/>
              </a:rPr>
              <a:t>севера </a:t>
            </a:r>
            <a:r>
              <a:rPr sz="1800" dirty="0">
                <a:latin typeface="Arial"/>
                <a:cs typeface="Arial"/>
              </a:rPr>
              <a:t>на </a:t>
            </a:r>
            <a:r>
              <a:rPr sz="1800" spc="-75" dirty="0">
                <a:latin typeface="Arial"/>
                <a:cs typeface="Arial"/>
              </a:rPr>
              <a:t>юг, </a:t>
            </a:r>
            <a:r>
              <a:rPr sz="1800" dirty="0">
                <a:latin typeface="Arial"/>
                <a:cs typeface="Arial"/>
              </a:rPr>
              <a:t>а </a:t>
            </a:r>
            <a:r>
              <a:rPr sz="1800" spc="-10" dirty="0">
                <a:latin typeface="Arial"/>
                <a:cs typeface="Arial"/>
              </a:rPr>
              <a:t>занятого пара  </a:t>
            </a:r>
            <a:r>
              <a:rPr sz="1800" spc="-35" dirty="0">
                <a:latin typeface="Arial"/>
                <a:cs typeface="Arial"/>
              </a:rPr>
              <a:t>наоборот. </a:t>
            </a:r>
            <a:r>
              <a:rPr sz="1800" spc="-10" dirty="0">
                <a:latin typeface="Arial"/>
                <a:cs typeface="Arial"/>
              </a:rPr>
              <a:t>Преимущество </a:t>
            </a:r>
            <a:r>
              <a:rPr sz="1800" spc="-5" dirty="0">
                <a:latin typeface="Arial"/>
                <a:cs typeface="Arial"/>
              </a:rPr>
              <a:t>чистых  </a:t>
            </a:r>
            <a:r>
              <a:rPr sz="1800" spc="-10" dirty="0">
                <a:latin typeface="Arial"/>
                <a:cs typeface="Arial"/>
              </a:rPr>
              <a:t>паров </a:t>
            </a:r>
            <a:r>
              <a:rPr sz="1800" spc="-15" dirty="0">
                <a:latin typeface="Arial"/>
                <a:cs typeface="Arial"/>
              </a:rPr>
              <a:t>перед </a:t>
            </a:r>
            <a:r>
              <a:rPr sz="1800" spc="-5" dirty="0">
                <a:latin typeface="Arial"/>
                <a:cs typeface="Arial"/>
              </a:rPr>
              <a:t>занятыми </a:t>
            </a:r>
            <a:r>
              <a:rPr sz="1800" spc="-15" dirty="0">
                <a:latin typeface="Arial"/>
                <a:cs typeface="Arial"/>
              </a:rPr>
              <a:t>проявляется </a:t>
            </a:r>
            <a:r>
              <a:rPr sz="1800" dirty="0">
                <a:latin typeface="Arial"/>
                <a:cs typeface="Arial"/>
              </a:rPr>
              <a:t>в  </a:t>
            </a:r>
            <a:r>
              <a:rPr sz="1800" spc="-5" dirty="0">
                <a:latin typeface="Arial"/>
                <a:cs typeface="Arial"/>
              </a:rPr>
              <a:t>засушливых </a:t>
            </a:r>
            <a:r>
              <a:rPr sz="1800" dirty="0">
                <a:latin typeface="Arial"/>
                <a:cs typeface="Arial"/>
              </a:rPr>
              <a:t>и </a:t>
            </a:r>
            <a:r>
              <a:rPr sz="1800" spc="-10" dirty="0">
                <a:latin typeface="Arial"/>
                <a:cs typeface="Arial"/>
              </a:rPr>
              <a:t>полузасушливых  районах.</a:t>
            </a:r>
            <a:endParaRPr sz="1800">
              <a:latin typeface="Arial"/>
              <a:cs typeface="Arial"/>
            </a:endParaRPr>
          </a:p>
          <a:p>
            <a:pPr marL="58419" marR="4610100" indent="-1270" algn="ctr">
              <a:lnSpc>
                <a:spcPct val="99700"/>
              </a:lnSpc>
              <a:spcBef>
                <a:spcPts val="167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Черный пар –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на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поле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нет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ни  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культуры,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ни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сорняков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поэтому 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почва</a:t>
            </a: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черная.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Times New Roman"/>
              <a:cs typeface="Times New Roman"/>
            </a:endParaRPr>
          </a:p>
          <a:p>
            <a:pPr marL="100965" marR="5080" indent="36576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Занятые пары, </a:t>
            </a:r>
            <a:r>
              <a:rPr sz="1800" spc="0" dirty="0">
                <a:latin typeface="Arial"/>
                <a:cs typeface="Arial"/>
              </a:rPr>
              <a:t>как </a:t>
            </a:r>
            <a:r>
              <a:rPr sz="1800" spc="-10" dirty="0">
                <a:latin typeface="Arial"/>
                <a:cs typeface="Arial"/>
              </a:rPr>
              <a:t>предшественники озимых, тем </a:t>
            </a:r>
            <a:r>
              <a:rPr sz="1800" spc="-5" dirty="0">
                <a:latin typeface="Arial"/>
                <a:cs typeface="Arial"/>
              </a:rPr>
              <a:t>эффективнее, </a:t>
            </a:r>
            <a:r>
              <a:rPr sz="1800" spc="-10" dirty="0">
                <a:latin typeface="Arial"/>
                <a:cs typeface="Arial"/>
              </a:rPr>
              <a:t>чем  </a:t>
            </a:r>
            <a:r>
              <a:rPr sz="1800" spc="-5" dirty="0">
                <a:latin typeface="Arial"/>
                <a:cs typeface="Arial"/>
              </a:rPr>
              <a:t>раньше </a:t>
            </a:r>
            <a:r>
              <a:rPr sz="1800" spc="-15" dirty="0">
                <a:latin typeface="Arial"/>
                <a:cs typeface="Arial"/>
              </a:rPr>
              <a:t>убирается </a:t>
            </a:r>
            <a:r>
              <a:rPr sz="1800" spc="-10" dirty="0">
                <a:latin typeface="Arial"/>
                <a:cs typeface="Arial"/>
              </a:rPr>
              <a:t>парозанимающая </a:t>
            </a:r>
            <a:r>
              <a:rPr sz="1800" spc="-30" dirty="0">
                <a:latin typeface="Arial"/>
                <a:cs typeface="Arial"/>
              </a:rPr>
              <a:t>культура. </a:t>
            </a:r>
            <a:r>
              <a:rPr sz="1800" spc="-10" dirty="0">
                <a:latin typeface="Arial"/>
                <a:cs typeface="Arial"/>
              </a:rPr>
              <a:t>Прогресс </a:t>
            </a:r>
            <a:r>
              <a:rPr sz="1800" spc="-20" dirty="0">
                <a:latin typeface="Arial"/>
                <a:cs typeface="Arial"/>
              </a:rPr>
              <a:t>земледелия идет </a:t>
            </a:r>
            <a:r>
              <a:rPr sz="1800" spc="-25" dirty="0">
                <a:latin typeface="Arial"/>
                <a:cs typeface="Arial"/>
              </a:rPr>
              <a:t>от  </a:t>
            </a:r>
            <a:r>
              <a:rPr sz="1800" spc="-5" dirty="0">
                <a:latin typeface="Arial"/>
                <a:cs typeface="Arial"/>
              </a:rPr>
              <a:t>чистых </a:t>
            </a:r>
            <a:r>
              <a:rPr sz="1800" dirty="0">
                <a:latin typeface="Arial"/>
                <a:cs typeface="Arial"/>
              </a:rPr>
              <a:t>к </a:t>
            </a:r>
            <a:r>
              <a:rPr sz="1800" spc="-5" dirty="0">
                <a:latin typeface="Arial"/>
                <a:cs typeface="Arial"/>
              </a:rPr>
              <a:t>занятым </a:t>
            </a:r>
            <a:r>
              <a:rPr sz="1800" spc="-10" dirty="0">
                <a:latin typeface="Arial"/>
                <a:cs typeface="Arial"/>
              </a:rPr>
              <a:t>парам. </a:t>
            </a:r>
            <a:r>
              <a:rPr sz="1800" spc="-5" dirty="0">
                <a:latin typeface="Arial"/>
                <a:cs typeface="Arial"/>
              </a:rPr>
              <a:t>Интенсификация </a:t>
            </a:r>
            <a:r>
              <a:rPr sz="1800" spc="-20" dirty="0">
                <a:latin typeface="Arial"/>
                <a:cs typeface="Arial"/>
              </a:rPr>
              <a:t>земледелия </a:t>
            </a:r>
            <a:r>
              <a:rPr sz="1800" spc="-10" dirty="0">
                <a:latin typeface="Arial"/>
                <a:cs typeface="Arial"/>
              </a:rPr>
              <a:t>все больше </a:t>
            </a:r>
            <a:r>
              <a:rPr sz="1800" dirty="0">
                <a:latin typeface="Arial"/>
                <a:cs typeface="Arial"/>
              </a:rPr>
              <a:t>и  </a:t>
            </a:r>
            <a:r>
              <a:rPr sz="1800" spc="-10" dirty="0">
                <a:latin typeface="Arial"/>
                <a:cs typeface="Arial"/>
              </a:rPr>
              <a:t>больше </a:t>
            </a:r>
            <a:r>
              <a:rPr sz="1800" spc="-25" dirty="0">
                <a:latin typeface="Arial"/>
                <a:cs typeface="Arial"/>
              </a:rPr>
              <a:t>нивелирует </a:t>
            </a:r>
            <a:r>
              <a:rPr sz="1800" spc="-15" dirty="0">
                <a:latin typeface="Arial"/>
                <a:cs typeface="Arial"/>
              </a:rPr>
              <a:t>роль </a:t>
            </a:r>
            <a:r>
              <a:rPr sz="1800" spc="-10" dirty="0">
                <a:latin typeface="Arial"/>
                <a:cs typeface="Arial"/>
              </a:rPr>
              <a:t>этих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паров.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0" y="0"/>
            <a:ext cx="8873490" cy="308610"/>
          </a:xfrm>
          <a:prstGeom prst="rect">
            <a:avLst/>
          </a:prstGeom>
          <a:solidFill>
            <a:srgbClr val="564B3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05"/>
              </a:lnSpc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ЯГСХА.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Лекции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по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земледелию. Севообороты 2.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С.В.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Щукин.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http://zemledelie.jimdo.com/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2590" y="308279"/>
            <a:ext cx="1905" cy="91440"/>
          </a:xfrm>
          <a:custGeom>
            <a:avLst/>
            <a:gdLst/>
            <a:ahLst/>
            <a:cxnLst/>
            <a:rect l="l" t="t" r="r" b="b"/>
            <a:pathLst>
              <a:path w="1904" h="91439">
                <a:moveTo>
                  <a:pt x="0" y="91439"/>
                </a:moveTo>
                <a:lnTo>
                  <a:pt x="1409" y="91439"/>
                </a:lnTo>
                <a:lnTo>
                  <a:pt x="140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71914" y="308279"/>
            <a:ext cx="13335" cy="91440"/>
          </a:xfrm>
          <a:custGeom>
            <a:avLst/>
            <a:gdLst/>
            <a:ahLst/>
            <a:cxnLst/>
            <a:rect l="l" t="t" r="r" b="b"/>
            <a:pathLst>
              <a:path w="13334" h="91439">
                <a:moveTo>
                  <a:pt x="0" y="91439"/>
                </a:moveTo>
                <a:lnTo>
                  <a:pt x="13055" y="91439"/>
                </a:lnTo>
                <a:lnTo>
                  <a:pt x="13055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2852" y="308279"/>
            <a:ext cx="41910" cy="91440"/>
          </a:xfrm>
          <a:custGeom>
            <a:avLst/>
            <a:gdLst/>
            <a:ahLst/>
            <a:cxnLst/>
            <a:rect l="l" t="t" r="r" b="b"/>
            <a:pathLst>
              <a:path w="41909" h="91439">
                <a:moveTo>
                  <a:pt x="0" y="91439"/>
                </a:moveTo>
                <a:lnTo>
                  <a:pt x="41630" y="91439"/>
                </a:lnTo>
                <a:lnTo>
                  <a:pt x="4163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72981" y="308279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131825"/>
                </a:moveTo>
                <a:lnTo>
                  <a:pt x="0" y="0"/>
                </a:lnTo>
                <a:lnTo>
                  <a:pt x="0" y="131825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08279"/>
            <a:ext cx="8916035" cy="91440"/>
          </a:xfrm>
          <a:custGeom>
            <a:avLst/>
            <a:gdLst/>
            <a:ahLst/>
            <a:cxnLst/>
            <a:rect l="l" t="t" r="r" b="b"/>
            <a:pathLst>
              <a:path w="8916035" h="91439">
                <a:moveTo>
                  <a:pt x="0" y="91439"/>
                </a:moveTo>
                <a:lnTo>
                  <a:pt x="8915679" y="91439"/>
                </a:lnTo>
                <a:lnTo>
                  <a:pt x="891567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2590" y="360248"/>
            <a:ext cx="1905" cy="80010"/>
          </a:xfrm>
          <a:custGeom>
            <a:avLst/>
            <a:gdLst/>
            <a:ahLst/>
            <a:cxnLst/>
            <a:rect l="l" t="t" r="r" b="b"/>
            <a:pathLst>
              <a:path w="1904" h="80009">
                <a:moveTo>
                  <a:pt x="0" y="79857"/>
                </a:moveTo>
                <a:lnTo>
                  <a:pt x="1409" y="79857"/>
                </a:lnTo>
                <a:lnTo>
                  <a:pt x="1409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71914" y="360248"/>
            <a:ext cx="13335" cy="80010"/>
          </a:xfrm>
          <a:custGeom>
            <a:avLst/>
            <a:gdLst/>
            <a:ahLst/>
            <a:cxnLst/>
            <a:rect l="l" t="t" r="r" b="b"/>
            <a:pathLst>
              <a:path w="13334" h="80009">
                <a:moveTo>
                  <a:pt x="0" y="79857"/>
                </a:moveTo>
                <a:lnTo>
                  <a:pt x="13055" y="79857"/>
                </a:lnTo>
                <a:lnTo>
                  <a:pt x="13055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02852" y="360248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09">
                <a:moveTo>
                  <a:pt x="0" y="79857"/>
                </a:moveTo>
                <a:lnTo>
                  <a:pt x="41630" y="79857"/>
                </a:lnTo>
                <a:lnTo>
                  <a:pt x="41630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10187" y="360248"/>
            <a:ext cx="3505835" cy="80010"/>
          </a:xfrm>
          <a:custGeom>
            <a:avLst/>
            <a:gdLst/>
            <a:ahLst/>
            <a:cxnLst/>
            <a:rect l="l" t="t" r="r" b="b"/>
            <a:pathLst>
              <a:path w="3505834" h="80009">
                <a:moveTo>
                  <a:pt x="0" y="79857"/>
                </a:moveTo>
                <a:lnTo>
                  <a:pt x="3505492" y="79857"/>
                </a:lnTo>
                <a:lnTo>
                  <a:pt x="3505492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42590" y="440105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80035"/>
                </a:moveTo>
                <a:lnTo>
                  <a:pt x="1409" y="180035"/>
                </a:lnTo>
                <a:lnTo>
                  <a:pt x="1409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71914" y="440105"/>
            <a:ext cx="13335" cy="180340"/>
          </a:xfrm>
          <a:custGeom>
            <a:avLst/>
            <a:gdLst/>
            <a:ahLst/>
            <a:cxnLst/>
            <a:rect l="l" t="t" r="r" b="b"/>
            <a:pathLst>
              <a:path w="13334" h="180340">
                <a:moveTo>
                  <a:pt x="0" y="180035"/>
                </a:moveTo>
                <a:lnTo>
                  <a:pt x="13055" y="180035"/>
                </a:lnTo>
                <a:lnTo>
                  <a:pt x="13055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02852" y="440105"/>
            <a:ext cx="41910" cy="180340"/>
          </a:xfrm>
          <a:custGeom>
            <a:avLst/>
            <a:gdLst/>
            <a:ahLst/>
            <a:cxnLst/>
            <a:rect l="l" t="t" r="r" b="b"/>
            <a:pathLst>
              <a:path w="41909" h="180340">
                <a:moveTo>
                  <a:pt x="0" y="180035"/>
                </a:moveTo>
                <a:lnTo>
                  <a:pt x="41630" y="180035"/>
                </a:lnTo>
                <a:lnTo>
                  <a:pt x="4163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10200" y="440105"/>
            <a:ext cx="3565525" cy="180340"/>
          </a:xfrm>
          <a:custGeom>
            <a:avLst/>
            <a:gdLst/>
            <a:ahLst/>
            <a:cxnLst/>
            <a:rect l="l" t="t" r="r" b="b"/>
            <a:pathLst>
              <a:path w="3565525" h="180340">
                <a:moveTo>
                  <a:pt x="0" y="180035"/>
                </a:moveTo>
                <a:lnTo>
                  <a:pt x="3565220" y="180035"/>
                </a:lnTo>
                <a:lnTo>
                  <a:pt x="356522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07342" y="511225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39" y="0"/>
                </a:lnTo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73645" y="607225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30004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43111" y="38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878049" y="38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44574" y="4797971"/>
            <a:ext cx="1499425" cy="19239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225169" y="711365"/>
            <a:ext cx="6757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40" dirty="0">
                <a:solidFill>
                  <a:srgbClr val="000099"/>
                </a:solidFill>
                <a:latin typeface="Times New Roman"/>
                <a:cs typeface="Times New Roman"/>
              </a:rPr>
              <a:t>Роль </a:t>
            </a:r>
            <a:r>
              <a:rPr sz="3600" b="1" spc="-25" dirty="0">
                <a:solidFill>
                  <a:srgbClr val="000099"/>
                </a:solidFill>
                <a:latin typeface="Times New Roman"/>
                <a:cs typeface="Times New Roman"/>
              </a:rPr>
              <a:t>чистого </a:t>
            </a:r>
            <a:r>
              <a:rPr sz="36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пара </a:t>
            </a:r>
            <a:r>
              <a:rPr sz="3600" b="1" dirty="0">
                <a:solidFill>
                  <a:srgbClr val="000099"/>
                </a:solidFill>
                <a:latin typeface="Times New Roman"/>
                <a:cs typeface="Times New Roman"/>
              </a:rPr>
              <a:t>в</a:t>
            </a:r>
            <a:r>
              <a:rPr sz="3600" b="1" spc="2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000099"/>
                </a:solidFill>
                <a:latin typeface="Times New Roman"/>
                <a:cs typeface="Times New Roman"/>
              </a:rPr>
              <a:t>севообороте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2268" y="1294155"/>
            <a:ext cx="8072120" cy="441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В </a:t>
            </a:r>
            <a:r>
              <a:rPr sz="2400" spc="-5" dirty="0">
                <a:latin typeface="Arial"/>
                <a:cs typeface="Arial"/>
              </a:rPr>
              <a:t>засушливых районах (условиях) </a:t>
            </a:r>
            <a:r>
              <a:rPr sz="2400" spc="-30" dirty="0">
                <a:latin typeface="Arial"/>
                <a:cs typeface="Arial"/>
              </a:rPr>
              <a:t>удается </a:t>
            </a:r>
            <a:r>
              <a:rPr sz="2400" spc="-10" dirty="0">
                <a:latin typeface="Arial"/>
                <a:cs typeface="Arial"/>
              </a:rPr>
              <a:t>сохранить  </a:t>
            </a:r>
            <a:r>
              <a:rPr sz="2400" spc="-5" dirty="0">
                <a:latin typeface="Arial"/>
                <a:cs typeface="Arial"/>
              </a:rPr>
              <a:t>50-60 и </a:t>
            </a:r>
            <a:r>
              <a:rPr sz="2400" spc="-15" dirty="0">
                <a:latin typeface="Arial"/>
                <a:cs typeface="Arial"/>
              </a:rPr>
              <a:t>более </a:t>
            </a:r>
            <a:r>
              <a:rPr sz="2400" spc="-5" dirty="0">
                <a:latin typeface="Arial"/>
                <a:cs typeface="Arial"/>
              </a:rPr>
              <a:t>%% </a:t>
            </a:r>
            <a:r>
              <a:rPr sz="2400" spc="-10" dirty="0">
                <a:latin typeface="Arial"/>
                <a:cs typeface="Arial"/>
              </a:rPr>
              <a:t>весенних </a:t>
            </a:r>
            <a:r>
              <a:rPr sz="2400" spc="-5" dirty="0">
                <a:latin typeface="Arial"/>
                <a:cs typeface="Arial"/>
              </a:rPr>
              <a:t>и </a:t>
            </a:r>
            <a:r>
              <a:rPr sz="2400" spc="-20" dirty="0">
                <a:latin typeface="Arial"/>
                <a:cs typeface="Arial"/>
              </a:rPr>
              <a:t>летних </a:t>
            </a:r>
            <a:r>
              <a:rPr sz="2400" dirty="0">
                <a:latin typeface="Arial"/>
                <a:cs typeface="Arial"/>
              </a:rPr>
              <a:t>осадков </a:t>
            </a:r>
            <a:r>
              <a:rPr sz="2400" spc="-5" dirty="0">
                <a:latin typeface="Arial"/>
                <a:cs typeface="Arial"/>
              </a:rPr>
              <a:t>и  практически </a:t>
            </a:r>
            <a:r>
              <a:rPr sz="2400" spc="-15" dirty="0">
                <a:latin typeface="Arial"/>
                <a:cs typeface="Arial"/>
              </a:rPr>
              <a:t>обеспечить </a:t>
            </a:r>
            <a:r>
              <a:rPr sz="2400" spc="-25" dirty="0">
                <a:latin typeface="Arial"/>
                <a:cs typeface="Arial"/>
              </a:rPr>
              <a:t>влагой </a:t>
            </a:r>
            <a:r>
              <a:rPr sz="2400" spc="-10" dirty="0">
                <a:latin typeface="Arial"/>
                <a:cs typeface="Arial"/>
              </a:rPr>
              <a:t>озимые </a:t>
            </a:r>
            <a:r>
              <a:rPr sz="2400" spc="-5" dirty="0">
                <a:latin typeface="Arial"/>
                <a:cs typeface="Arial"/>
              </a:rPr>
              <a:t>в  засушливых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условиях;</a:t>
            </a:r>
            <a:endParaRPr sz="2400">
              <a:latin typeface="Arial"/>
              <a:cs typeface="Arial"/>
            </a:endParaRPr>
          </a:p>
          <a:p>
            <a:pPr marL="469900" marR="429259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spc="-25" dirty="0">
                <a:latin typeface="Arial"/>
                <a:cs typeface="Arial"/>
              </a:rPr>
              <a:t>Позволяет </a:t>
            </a:r>
            <a:r>
              <a:rPr sz="2400" dirty="0">
                <a:latin typeface="Arial"/>
                <a:cs typeface="Arial"/>
              </a:rPr>
              <a:t>в </a:t>
            </a:r>
            <a:r>
              <a:rPr sz="2400" spc="-20" dirty="0">
                <a:latin typeface="Arial"/>
                <a:cs typeface="Arial"/>
              </a:rPr>
              <a:t>значительной </a:t>
            </a:r>
            <a:r>
              <a:rPr sz="2400" spc="-5" dirty="0">
                <a:latin typeface="Arial"/>
                <a:cs typeface="Arial"/>
              </a:rPr>
              <a:t>мере </a:t>
            </a:r>
            <a:r>
              <a:rPr sz="2400" spc="-10" dirty="0">
                <a:latin typeface="Arial"/>
                <a:cs typeface="Arial"/>
              </a:rPr>
              <a:t>очистить </a:t>
            </a:r>
            <a:r>
              <a:rPr sz="2400" spc="-25" dirty="0">
                <a:latin typeface="Arial"/>
                <a:cs typeface="Arial"/>
              </a:rPr>
              <a:t>почву </a:t>
            </a:r>
            <a:r>
              <a:rPr sz="2400" spc="-30" dirty="0">
                <a:latin typeface="Arial"/>
                <a:cs typeface="Arial"/>
              </a:rPr>
              <a:t>от  </a:t>
            </a:r>
            <a:r>
              <a:rPr sz="2400" dirty="0">
                <a:latin typeface="Arial"/>
                <a:cs typeface="Arial"/>
              </a:rPr>
              <a:t>сорняков, </a:t>
            </a:r>
            <a:r>
              <a:rPr sz="2400" spc="-20" dirty="0">
                <a:latin typeface="Arial"/>
                <a:cs typeface="Arial"/>
              </a:rPr>
              <a:t>болезней </a:t>
            </a:r>
            <a:r>
              <a:rPr sz="2400" dirty="0">
                <a:latin typeface="Arial"/>
                <a:cs typeface="Arial"/>
              </a:rPr>
              <a:t>и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вредителей;</a:t>
            </a:r>
            <a:endParaRPr sz="2400">
              <a:latin typeface="Arial"/>
              <a:cs typeface="Arial"/>
            </a:endParaRPr>
          </a:p>
          <a:p>
            <a:pPr marL="469900" marR="121158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spc="-25" dirty="0">
                <a:latin typeface="Arial"/>
                <a:cs typeface="Arial"/>
              </a:rPr>
              <a:t>Позволяет </a:t>
            </a:r>
            <a:r>
              <a:rPr sz="2400" spc="-5" dirty="0">
                <a:latin typeface="Arial"/>
                <a:cs typeface="Arial"/>
              </a:rPr>
              <a:t>накопить </a:t>
            </a:r>
            <a:r>
              <a:rPr sz="2400" spc="-20" dirty="0">
                <a:latin typeface="Arial"/>
                <a:cs typeface="Arial"/>
              </a:rPr>
              <a:t>достаточное </a:t>
            </a:r>
            <a:r>
              <a:rPr sz="2400" spc="-10" dirty="0">
                <a:latin typeface="Arial"/>
                <a:cs typeface="Arial"/>
              </a:rPr>
              <a:t>количество  </a:t>
            </a:r>
            <a:r>
              <a:rPr sz="2400" spc="-20" dirty="0">
                <a:latin typeface="Arial"/>
                <a:cs typeface="Arial"/>
              </a:rPr>
              <a:t>питательных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веществ;</a:t>
            </a:r>
            <a:endParaRPr sz="2400">
              <a:latin typeface="Arial"/>
              <a:cs typeface="Arial"/>
            </a:endParaRPr>
          </a:p>
          <a:p>
            <a:pPr marL="469900" marR="44323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spc="-10" dirty="0">
                <a:latin typeface="Arial"/>
                <a:cs typeface="Arial"/>
              </a:rPr>
              <a:t>Независимо </a:t>
            </a:r>
            <a:r>
              <a:rPr sz="2400" spc="-30" dirty="0">
                <a:latin typeface="Arial"/>
                <a:cs typeface="Arial"/>
              </a:rPr>
              <a:t>от </a:t>
            </a:r>
            <a:r>
              <a:rPr sz="2400" spc="-5" dirty="0">
                <a:latin typeface="Arial"/>
                <a:cs typeface="Arial"/>
              </a:rPr>
              <a:t>условий </a:t>
            </a:r>
            <a:r>
              <a:rPr sz="2400" spc="-10" dirty="0">
                <a:latin typeface="Arial"/>
                <a:cs typeface="Arial"/>
              </a:rPr>
              <a:t>природы </a:t>
            </a:r>
            <a:r>
              <a:rPr sz="2400" spc="-25" dirty="0">
                <a:latin typeface="Arial"/>
                <a:cs typeface="Arial"/>
              </a:rPr>
              <a:t>позволяет  </a:t>
            </a:r>
            <a:r>
              <a:rPr sz="2400" spc="-15" dirty="0">
                <a:latin typeface="Arial"/>
                <a:cs typeface="Arial"/>
              </a:rPr>
              <a:t>обеспечить </a:t>
            </a:r>
            <a:r>
              <a:rPr sz="2400" spc="-10" dirty="0">
                <a:latin typeface="Arial"/>
                <a:cs typeface="Arial"/>
              </a:rPr>
              <a:t>своевременные </a:t>
            </a:r>
            <a:r>
              <a:rPr sz="2400" spc="-5" dirty="0">
                <a:latin typeface="Arial"/>
                <a:cs typeface="Arial"/>
              </a:rPr>
              <a:t>сроки </a:t>
            </a:r>
            <a:r>
              <a:rPr sz="2400" spc="-10" dirty="0">
                <a:latin typeface="Arial"/>
                <a:cs typeface="Arial"/>
              </a:rPr>
              <a:t>посева </a:t>
            </a:r>
            <a:r>
              <a:rPr sz="2400" spc="-5" dirty="0">
                <a:latin typeface="Arial"/>
                <a:cs typeface="Arial"/>
              </a:rPr>
              <a:t>озимых  </a:t>
            </a:r>
            <a:r>
              <a:rPr sz="2400" spc="-10" dirty="0">
                <a:latin typeface="Arial"/>
                <a:cs typeface="Arial"/>
              </a:rPr>
              <a:t>хлебов, своевременную </a:t>
            </a:r>
            <a:r>
              <a:rPr sz="2400" dirty="0">
                <a:latin typeface="Arial"/>
                <a:cs typeface="Arial"/>
              </a:rPr>
              <a:t>посадку </a:t>
            </a:r>
            <a:r>
              <a:rPr sz="2400" spc="-15" dirty="0">
                <a:latin typeface="Arial"/>
                <a:cs typeface="Arial"/>
              </a:rPr>
              <a:t>плодово-ягодных  </a:t>
            </a:r>
            <a:r>
              <a:rPr sz="2400" spc="-30" dirty="0">
                <a:latin typeface="Arial"/>
                <a:cs typeface="Arial"/>
              </a:rPr>
              <a:t>культур.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0" y="0"/>
            <a:ext cx="8873490" cy="308610"/>
          </a:xfrm>
          <a:prstGeom prst="rect">
            <a:avLst/>
          </a:prstGeom>
          <a:solidFill>
            <a:srgbClr val="564B3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05"/>
              </a:lnSpc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ЯГСХА.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Лекции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по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земледелию. Севообороты 2.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С.В.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Щукин.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http://zemledelie.jimdo.com/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blind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2590" y="308279"/>
            <a:ext cx="1905" cy="91440"/>
          </a:xfrm>
          <a:custGeom>
            <a:avLst/>
            <a:gdLst/>
            <a:ahLst/>
            <a:cxnLst/>
            <a:rect l="l" t="t" r="r" b="b"/>
            <a:pathLst>
              <a:path w="1904" h="91439">
                <a:moveTo>
                  <a:pt x="0" y="91439"/>
                </a:moveTo>
                <a:lnTo>
                  <a:pt x="1409" y="91439"/>
                </a:lnTo>
                <a:lnTo>
                  <a:pt x="140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71914" y="308279"/>
            <a:ext cx="13335" cy="91440"/>
          </a:xfrm>
          <a:custGeom>
            <a:avLst/>
            <a:gdLst/>
            <a:ahLst/>
            <a:cxnLst/>
            <a:rect l="l" t="t" r="r" b="b"/>
            <a:pathLst>
              <a:path w="13334" h="91439">
                <a:moveTo>
                  <a:pt x="0" y="91439"/>
                </a:moveTo>
                <a:lnTo>
                  <a:pt x="13055" y="91439"/>
                </a:lnTo>
                <a:lnTo>
                  <a:pt x="13055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2852" y="308279"/>
            <a:ext cx="41910" cy="91440"/>
          </a:xfrm>
          <a:custGeom>
            <a:avLst/>
            <a:gdLst/>
            <a:ahLst/>
            <a:cxnLst/>
            <a:rect l="l" t="t" r="r" b="b"/>
            <a:pathLst>
              <a:path w="41909" h="91439">
                <a:moveTo>
                  <a:pt x="0" y="91439"/>
                </a:moveTo>
                <a:lnTo>
                  <a:pt x="41630" y="91439"/>
                </a:lnTo>
                <a:lnTo>
                  <a:pt x="4163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72981" y="308279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131825"/>
                </a:moveTo>
                <a:lnTo>
                  <a:pt x="0" y="0"/>
                </a:lnTo>
                <a:lnTo>
                  <a:pt x="0" y="131825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08279"/>
            <a:ext cx="8916035" cy="91440"/>
          </a:xfrm>
          <a:custGeom>
            <a:avLst/>
            <a:gdLst/>
            <a:ahLst/>
            <a:cxnLst/>
            <a:rect l="l" t="t" r="r" b="b"/>
            <a:pathLst>
              <a:path w="8916035" h="91439">
                <a:moveTo>
                  <a:pt x="0" y="91439"/>
                </a:moveTo>
                <a:lnTo>
                  <a:pt x="8915679" y="91439"/>
                </a:lnTo>
                <a:lnTo>
                  <a:pt x="891567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2590" y="360248"/>
            <a:ext cx="1905" cy="80010"/>
          </a:xfrm>
          <a:custGeom>
            <a:avLst/>
            <a:gdLst/>
            <a:ahLst/>
            <a:cxnLst/>
            <a:rect l="l" t="t" r="r" b="b"/>
            <a:pathLst>
              <a:path w="1904" h="80009">
                <a:moveTo>
                  <a:pt x="0" y="79857"/>
                </a:moveTo>
                <a:lnTo>
                  <a:pt x="1409" y="79857"/>
                </a:lnTo>
                <a:lnTo>
                  <a:pt x="1409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71914" y="360248"/>
            <a:ext cx="13335" cy="80010"/>
          </a:xfrm>
          <a:custGeom>
            <a:avLst/>
            <a:gdLst/>
            <a:ahLst/>
            <a:cxnLst/>
            <a:rect l="l" t="t" r="r" b="b"/>
            <a:pathLst>
              <a:path w="13334" h="80009">
                <a:moveTo>
                  <a:pt x="0" y="79857"/>
                </a:moveTo>
                <a:lnTo>
                  <a:pt x="13055" y="79857"/>
                </a:lnTo>
                <a:lnTo>
                  <a:pt x="13055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02852" y="360248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09">
                <a:moveTo>
                  <a:pt x="0" y="79857"/>
                </a:moveTo>
                <a:lnTo>
                  <a:pt x="41630" y="79857"/>
                </a:lnTo>
                <a:lnTo>
                  <a:pt x="41630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10187" y="360248"/>
            <a:ext cx="3505835" cy="80010"/>
          </a:xfrm>
          <a:custGeom>
            <a:avLst/>
            <a:gdLst/>
            <a:ahLst/>
            <a:cxnLst/>
            <a:rect l="l" t="t" r="r" b="b"/>
            <a:pathLst>
              <a:path w="3505834" h="80009">
                <a:moveTo>
                  <a:pt x="0" y="79857"/>
                </a:moveTo>
                <a:lnTo>
                  <a:pt x="3505492" y="79857"/>
                </a:lnTo>
                <a:lnTo>
                  <a:pt x="3505492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42590" y="440105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80035"/>
                </a:moveTo>
                <a:lnTo>
                  <a:pt x="1409" y="180035"/>
                </a:lnTo>
                <a:lnTo>
                  <a:pt x="1409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71914" y="440105"/>
            <a:ext cx="13335" cy="180340"/>
          </a:xfrm>
          <a:custGeom>
            <a:avLst/>
            <a:gdLst/>
            <a:ahLst/>
            <a:cxnLst/>
            <a:rect l="l" t="t" r="r" b="b"/>
            <a:pathLst>
              <a:path w="13334" h="180340">
                <a:moveTo>
                  <a:pt x="0" y="180035"/>
                </a:moveTo>
                <a:lnTo>
                  <a:pt x="13055" y="180035"/>
                </a:lnTo>
                <a:lnTo>
                  <a:pt x="13055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02852" y="440105"/>
            <a:ext cx="41910" cy="180340"/>
          </a:xfrm>
          <a:custGeom>
            <a:avLst/>
            <a:gdLst/>
            <a:ahLst/>
            <a:cxnLst/>
            <a:rect l="l" t="t" r="r" b="b"/>
            <a:pathLst>
              <a:path w="41909" h="180340">
                <a:moveTo>
                  <a:pt x="0" y="180035"/>
                </a:moveTo>
                <a:lnTo>
                  <a:pt x="41630" y="180035"/>
                </a:lnTo>
                <a:lnTo>
                  <a:pt x="4163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10200" y="440105"/>
            <a:ext cx="3565525" cy="180340"/>
          </a:xfrm>
          <a:custGeom>
            <a:avLst/>
            <a:gdLst/>
            <a:ahLst/>
            <a:cxnLst/>
            <a:rect l="l" t="t" r="r" b="b"/>
            <a:pathLst>
              <a:path w="3565525" h="180340">
                <a:moveTo>
                  <a:pt x="0" y="180035"/>
                </a:moveTo>
                <a:lnTo>
                  <a:pt x="3565220" y="180035"/>
                </a:lnTo>
                <a:lnTo>
                  <a:pt x="356522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07342" y="511225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39" y="0"/>
                </a:lnTo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73645" y="607225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30004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43111" y="38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878049" y="38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9661" rIns="0" bIns="0" rtlCol="0">
            <a:spAutoFit/>
          </a:bodyPr>
          <a:lstStyle/>
          <a:p>
            <a:pPr marL="2387600" marR="5080" indent="-1724025">
              <a:lnSpc>
                <a:spcPct val="100000"/>
              </a:lnSpc>
              <a:spcBef>
                <a:spcPts val="105"/>
              </a:spcBef>
            </a:pPr>
            <a:r>
              <a:rPr sz="3200" b="1" spc="-40" dirty="0">
                <a:solidFill>
                  <a:srgbClr val="000099"/>
                </a:solidFill>
                <a:latin typeface="Times New Roman"/>
                <a:cs typeface="Times New Roman"/>
              </a:rPr>
              <a:t>Переход </a:t>
            </a:r>
            <a:r>
              <a:rPr sz="3200" b="1" spc="-15" dirty="0">
                <a:solidFill>
                  <a:srgbClr val="000099"/>
                </a:solidFill>
                <a:latin typeface="Times New Roman"/>
                <a:cs typeface="Times New Roman"/>
              </a:rPr>
              <a:t>от </a:t>
            </a:r>
            <a:r>
              <a:rPr sz="3200" b="1" dirty="0">
                <a:solidFill>
                  <a:srgbClr val="000099"/>
                </a:solidFill>
                <a:latin typeface="Times New Roman"/>
                <a:cs typeface="Times New Roman"/>
              </a:rPr>
              <a:t>чистых </a:t>
            </a:r>
            <a:r>
              <a:rPr sz="3200" b="1" spc="-20" dirty="0">
                <a:solidFill>
                  <a:srgbClr val="000099"/>
                </a:solidFill>
                <a:latin typeface="Times New Roman"/>
                <a:cs typeface="Times New Roman"/>
              </a:rPr>
              <a:t>паров </a:t>
            </a:r>
            <a:r>
              <a:rPr sz="3200" b="1" dirty="0">
                <a:solidFill>
                  <a:srgbClr val="000099"/>
                </a:solidFill>
                <a:latin typeface="Times New Roman"/>
                <a:cs typeface="Times New Roman"/>
              </a:rPr>
              <a:t>к </a:t>
            </a:r>
            <a:r>
              <a:rPr sz="32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занятым  </a:t>
            </a:r>
            <a:r>
              <a:rPr sz="3200" b="1" spc="-15" dirty="0">
                <a:solidFill>
                  <a:srgbClr val="000099"/>
                </a:solidFill>
                <a:latin typeface="Times New Roman"/>
                <a:cs typeface="Times New Roman"/>
              </a:rPr>
              <a:t>обуславливается</a:t>
            </a:r>
            <a:r>
              <a:rPr sz="3200" b="1" spc="-15" dirty="0">
                <a:solidFill>
                  <a:srgbClr val="000099"/>
                </a:solidFill>
                <a:latin typeface="Rockwell"/>
                <a:cs typeface="Rockwell"/>
              </a:rPr>
              <a:t>:</a:t>
            </a:r>
            <a:endParaRPr sz="3200">
              <a:latin typeface="Rockwell"/>
              <a:cs typeface="Rockwel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1340" y="1770062"/>
            <a:ext cx="7906384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20" dirty="0">
                <a:latin typeface="Arial"/>
                <a:cs typeface="Arial"/>
              </a:rPr>
              <a:t>Увлажненностью </a:t>
            </a:r>
            <a:r>
              <a:rPr sz="2400" spc="-15" dirty="0">
                <a:latin typeface="Arial"/>
                <a:cs typeface="Arial"/>
              </a:rPr>
              <a:t>почвы </a:t>
            </a:r>
            <a:r>
              <a:rPr sz="2400" dirty="0">
                <a:latin typeface="Arial"/>
                <a:cs typeface="Arial"/>
              </a:rPr>
              <a:t>в </a:t>
            </a:r>
            <a:r>
              <a:rPr sz="2400" spc="-10" dirty="0">
                <a:latin typeface="Arial"/>
                <a:cs typeface="Arial"/>
              </a:rPr>
              <a:t>предпосевной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период;</a:t>
            </a:r>
            <a:endParaRPr sz="2400">
              <a:latin typeface="Arial"/>
              <a:cs typeface="Arial"/>
            </a:endParaRPr>
          </a:p>
          <a:p>
            <a:pPr marL="469900" marR="290195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Повышением </a:t>
            </a:r>
            <a:r>
              <a:rPr sz="2400" spc="-10" dirty="0">
                <a:latin typeface="Arial"/>
                <a:cs typeface="Arial"/>
              </a:rPr>
              <a:t>уровня </a:t>
            </a:r>
            <a:r>
              <a:rPr sz="2400" spc="-20" dirty="0">
                <a:latin typeface="Arial"/>
                <a:cs typeface="Arial"/>
              </a:rPr>
              <a:t>окультуренности </a:t>
            </a:r>
            <a:r>
              <a:rPr sz="2400" spc="-15" dirty="0">
                <a:latin typeface="Arial"/>
                <a:cs typeface="Arial"/>
              </a:rPr>
              <a:t>почвы </a:t>
            </a:r>
            <a:r>
              <a:rPr sz="2400" dirty="0">
                <a:latin typeface="Arial"/>
                <a:cs typeface="Arial"/>
              </a:rPr>
              <a:t>и  </a:t>
            </a:r>
            <a:r>
              <a:rPr sz="2400" spc="-10" dirty="0">
                <a:latin typeface="Arial"/>
                <a:cs typeface="Arial"/>
              </a:rPr>
              <a:t>степени </a:t>
            </a:r>
            <a:r>
              <a:rPr sz="2400" spc="-15" dirty="0">
                <a:latin typeface="Arial"/>
                <a:cs typeface="Arial"/>
              </a:rPr>
              <a:t>обеспеченности </a:t>
            </a:r>
            <a:r>
              <a:rPr sz="2400" spc="-10" dirty="0">
                <a:latin typeface="Arial"/>
                <a:cs typeface="Arial"/>
              </a:rPr>
              <a:t>хозяйств удобрениями, </a:t>
            </a:r>
            <a:r>
              <a:rPr sz="2400" dirty="0">
                <a:latin typeface="Arial"/>
                <a:cs typeface="Arial"/>
              </a:rPr>
              <a:t>а  </a:t>
            </a:r>
            <a:r>
              <a:rPr sz="2400" spc="-5" dirty="0">
                <a:latin typeface="Arial"/>
                <a:cs typeface="Arial"/>
              </a:rPr>
              <a:t>также </a:t>
            </a:r>
            <a:r>
              <a:rPr sz="2400" spc="-10" dirty="0">
                <a:latin typeface="Arial"/>
                <a:cs typeface="Arial"/>
              </a:rPr>
              <a:t>средствами </a:t>
            </a:r>
            <a:r>
              <a:rPr sz="2400" spc="-5" dirty="0">
                <a:latin typeface="Arial"/>
                <a:cs typeface="Arial"/>
              </a:rPr>
              <a:t>защиты </a:t>
            </a:r>
            <a:r>
              <a:rPr sz="2400" spc="-15" dirty="0">
                <a:latin typeface="Arial"/>
                <a:cs typeface="Arial"/>
              </a:rPr>
              <a:t>урожая </a:t>
            </a:r>
            <a:r>
              <a:rPr sz="2400" spc="-30" dirty="0">
                <a:latin typeface="Arial"/>
                <a:cs typeface="Arial"/>
              </a:rPr>
              <a:t>от </a:t>
            </a:r>
            <a:r>
              <a:rPr sz="2400" dirty="0">
                <a:latin typeface="Arial"/>
                <a:cs typeface="Arial"/>
              </a:rPr>
              <a:t>сорняков,  </a:t>
            </a:r>
            <a:r>
              <a:rPr sz="2400" spc="-15" dirty="0">
                <a:latin typeface="Arial"/>
                <a:cs typeface="Arial"/>
              </a:rPr>
              <a:t>болезней </a:t>
            </a:r>
            <a:r>
              <a:rPr sz="2400" dirty="0">
                <a:latin typeface="Arial"/>
                <a:cs typeface="Arial"/>
              </a:rPr>
              <a:t>и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вредителей;</a:t>
            </a:r>
            <a:endParaRPr sz="2400">
              <a:latin typeface="Arial"/>
              <a:cs typeface="Arial"/>
            </a:endParaRPr>
          </a:p>
          <a:p>
            <a:pPr marL="469900" marR="68453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spc="-20" dirty="0">
                <a:latin typeface="Arial"/>
                <a:cs typeface="Arial"/>
              </a:rPr>
              <a:t>Определенной </a:t>
            </a:r>
            <a:r>
              <a:rPr sz="2400" spc="-10" dirty="0">
                <a:latin typeface="Arial"/>
                <a:cs typeface="Arial"/>
              </a:rPr>
              <a:t>степенью </a:t>
            </a:r>
            <a:r>
              <a:rPr sz="2400" dirty="0">
                <a:latin typeface="Arial"/>
                <a:cs typeface="Arial"/>
              </a:rPr>
              <a:t>и </a:t>
            </a:r>
            <a:r>
              <a:rPr sz="2400" spc="-5" dirty="0">
                <a:latin typeface="Arial"/>
                <a:cs typeface="Arial"/>
              </a:rPr>
              <a:t>типом засоренности  </a:t>
            </a:r>
            <a:r>
              <a:rPr sz="2400" spc="-15" dirty="0">
                <a:latin typeface="Arial"/>
                <a:cs typeface="Arial"/>
              </a:rPr>
              <a:t>полей;</a:t>
            </a:r>
            <a:endParaRPr sz="240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spc="-15" dirty="0">
                <a:latin typeface="Arial"/>
                <a:cs typeface="Arial"/>
              </a:rPr>
              <a:t>Обеспеченностью хозяйства трудовыми </a:t>
            </a:r>
            <a:r>
              <a:rPr sz="2400" spc="-10" dirty="0">
                <a:latin typeface="Arial"/>
                <a:cs typeface="Arial"/>
              </a:rPr>
              <a:t>ресурсами,  техникой </a:t>
            </a:r>
            <a:r>
              <a:rPr sz="2400" dirty="0">
                <a:latin typeface="Arial"/>
                <a:cs typeface="Arial"/>
              </a:rPr>
              <a:t>и </a:t>
            </a:r>
            <a:r>
              <a:rPr sz="2400" spc="-10" dirty="0">
                <a:latin typeface="Arial"/>
                <a:cs typeface="Arial"/>
              </a:rPr>
              <a:t>уровнем организации </a:t>
            </a:r>
            <a:r>
              <a:rPr sz="2400" spc="-5" dirty="0">
                <a:latin typeface="Arial"/>
                <a:cs typeface="Arial"/>
              </a:rPr>
              <a:t>с.-х.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производства.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668956" y="4932502"/>
            <a:ext cx="1215705" cy="18005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0" y="0"/>
            <a:ext cx="8873490" cy="308610"/>
          </a:xfrm>
          <a:prstGeom prst="rect">
            <a:avLst/>
          </a:prstGeom>
          <a:solidFill>
            <a:srgbClr val="564B3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05"/>
              </a:lnSpc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ЯГСХА.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Лекции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по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земледелию. Севообороты 2.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С.В.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Щукин.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http://zemledelie.jimdo.com/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2590" y="308279"/>
            <a:ext cx="1905" cy="91440"/>
          </a:xfrm>
          <a:custGeom>
            <a:avLst/>
            <a:gdLst/>
            <a:ahLst/>
            <a:cxnLst/>
            <a:rect l="l" t="t" r="r" b="b"/>
            <a:pathLst>
              <a:path w="1904" h="91439">
                <a:moveTo>
                  <a:pt x="0" y="91439"/>
                </a:moveTo>
                <a:lnTo>
                  <a:pt x="1409" y="91439"/>
                </a:lnTo>
                <a:lnTo>
                  <a:pt x="140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71914" y="308279"/>
            <a:ext cx="13335" cy="91440"/>
          </a:xfrm>
          <a:custGeom>
            <a:avLst/>
            <a:gdLst/>
            <a:ahLst/>
            <a:cxnLst/>
            <a:rect l="l" t="t" r="r" b="b"/>
            <a:pathLst>
              <a:path w="13334" h="91439">
                <a:moveTo>
                  <a:pt x="0" y="91439"/>
                </a:moveTo>
                <a:lnTo>
                  <a:pt x="13055" y="91439"/>
                </a:lnTo>
                <a:lnTo>
                  <a:pt x="13055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2852" y="308279"/>
            <a:ext cx="41910" cy="91440"/>
          </a:xfrm>
          <a:custGeom>
            <a:avLst/>
            <a:gdLst/>
            <a:ahLst/>
            <a:cxnLst/>
            <a:rect l="l" t="t" r="r" b="b"/>
            <a:pathLst>
              <a:path w="41909" h="91439">
                <a:moveTo>
                  <a:pt x="0" y="91439"/>
                </a:moveTo>
                <a:lnTo>
                  <a:pt x="41630" y="91439"/>
                </a:lnTo>
                <a:lnTo>
                  <a:pt x="4163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72981" y="308279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131825"/>
                </a:moveTo>
                <a:lnTo>
                  <a:pt x="0" y="0"/>
                </a:lnTo>
                <a:lnTo>
                  <a:pt x="0" y="131825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08279"/>
            <a:ext cx="8916035" cy="91440"/>
          </a:xfrm>
          <a:custGeom>
            <a:avLst/>
            <a:gdLst/>
            <a:ahLst/>
            <a:cxnLst/>
            <a:rect l="l" t="t" r="r" b="b"/>
            <a:pathLst>
              <a:path w="8916035" h="91439">
                <a:moveTo>
                  <a:pt x="0" y="91439"/>
                </a:moveTo>
                <a:lnTo>
                  <a:pt x="8915679" y="91439"/>
                </a:lnTo>
                <a:lnTo>
                  <a:pt x="891567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2590" y="360248"/>
            <a:ext cx="1905" cy="80010"/>
          </a:xfrm>
          <a:custGeom>
            <a:avLst/>
            <a:gdLst/>
            <a:ahLst/>
            <a:cxnLst/>
            <a:rect l="l" t="t" r="r" b="b"/>
            <a:pathLst>
              <a:path w="1904" h="80009">
                <a:moveTo>
                  <a:pt x="0" y="79857"/>
                </a:moveTo>
                <a:lnTo>
                  <a:pt x="1409" y="79857"/>
                </a:lnTo>
                <a:lnTo>
                  <a:pt x="1409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71914" y="360248"/>
            <a:ext cx="13335" cy="80010"/>
          </a:xfrm>
          <a:custGeom>
            <a:avLst/>
            <a:gdLst/>
            <a:ahLst/>
            <a:cxnLst/>
            <a:rect l="l" t="t" r="r" b="b"/>
            <a:pathLst>
              <a:path w="13334" h="80009">
                <a:moveTo>
                  <a:pt x="0" y="79857"/>
                </a:moveTo>
                <a:lnTo>
                  <a:pt x="13055" y="79857"/>
                </a:lnTo>
                <a:lnTo>
                  <a:pt x="13055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02852" y="360248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09">
                <a:moveTo>
                  <a:pt x="0" y="79857"/>
                </a:moveTo>
                <a:lnTo>
                  <a:pt x="41630" y="79857"/>
                </a:lnTo>
                <a:lnTo>
                  <a:pt x="41630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10187" y="360248"/>
            <a:ext cx="3505835" cy="80010"/>
          </a:xfrm>
          <a:custGeom>
            <a:avLst/>
            <a:gdLst/>
            <a:ahLst/>
            <a:cxnLst/>
            <a:rect l="l" t="t" r="r" b="b"/>
            <a:pathLst>
              <a:path w="3505834" h="80009">
                <a:moveTo>
                  <a:pt x="0" y="79857"/>
                </a:moveTo>
                <a:lnTo>
                  <a:pt x="3505492" y="79857"/>
                </a:lnTo>
                <a:lnTo>
                  <a:pt x="3505492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42590" y="440105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80035"/>
                </a:moveTo>
                <a:lnTo>
                  <a:pt x="1409" y="180035"/>
                </a:lnTo>
                <a:lnTo>
                  <a:pt x="1409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71914" y="440105"/>
            <a:ext cx="13335" cy="180340"/>
          </a:xfrm>
          <a:custGeom>
            <a:avLst/>
            <a:gdLst/>
            <a:ahLst/>
            <a:cxnLst/>
            <a:rect l="l" t="t" r="r" b="b"/>
            <a:pathLst>
              <a:path w="13334" h="180340">
                <a:moveTo>
                  <a:pt x="0" y="180035"/>
                </a:moveTo>
                <a:lnTo>
                  <a:pt x="13055" y="180035"/>
                </a:lnTo>
                <a:lnTo>
                  <a:pt x="13055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02852" y="440105"/>
            <a:ext cx="41910" cy="180340"/>
          </a:xfrm>
          <a:custGeom>
            <a:avLst/>
            <a:gdLst/>
            <a:ahLst/>
            <a:cxnLst/>
            <a:rect l="l" t="t" r="r" b="b"/>
            <a:pathLst>
              <a:path w="41909" h="180340">
                <a:moveTo>
                  <a:pt x="0" y="180035"/>
                </a:moveTo>
                <a:lnTo>
                  <a:pt x="41630" y="180035"/>
                </a:lnTo>
                <a:lnTo>
                  <a:pt x="4163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10200" y="440105"/>
            <a:ext cx="3565525" cy="180340"/>
          </a:xfrm>
          <a:custGeom>
            <a:avLst/>
            <a:gdLst/>
            <a:ahLst/>
            <a:cxnLst/>
            <a:rect l="l" t="t" r="r" b="b"/>
            <a:pathLst>
              <a:path w="3565525" h="180340">
                <a:moveTo>
                  <a:pt x="0" y="180035"/>
                </a:moveTo>
                <a:lnTo>
                  <a:pt x="3565220" y="180035"/>
                </a:lnTo>
                <a:lnTo>
                  <a:pt x="356522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07342" y="511225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39" y="0"/>
                </a:lnTo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73645" y="607225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30004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43111" y="38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878049" y="38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618490" y="635127"/>
            <a:ext cx="7646034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36550" indent="3606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В </a:t>
            </a:r>
            <a:r>
              <a:rPr sz="2400" spc="-5" dirty="0">
                <a:solidFill>
                  <a:srgbClr val="000000"/>
                </a:solidFill>
                <a:latin typeface="Times New Roman"/>
                <a:cs typeface="Times New Roman"/>
              </a:rPr>
              <a:t>районах </a:t>
            </a:r>
            <a:r>
              <a:rPr sz="2400" spc="-20" dirty="0">
                <a:solidFill>
                  <a:srgbClr val="000000"/>
                </a:solidFill>
                <a:latin typeface="Times New Roman"/>
                <a:cs typeface="Times New Roman"/>
              </a:rPr>
              <a:t>недостаточного </a:t>
            </a:r>
            <a:r>
              <a:rPr sz="2400" spc="-5" dirty="0">
                <a:solidFill>
                  <a:srgbClr val="000000"/>
                </a:solidFill>
                <a:latin typeface="Times New Roman"/>
                <a:cs typeface="Times New Roman"/>
              </a:rPr>
              <a:t>увлажнения, </a:t>
            </a:r>
            <a:r>
              <a:rPr sz="2400" spc="-45" dirty="0">
                <a:solidFill>
                  <a:srgbClr val="000000"/>
                </a:solidFill>
                <a:latin typeface="Times New Roman"/>
                <a:cs typeface="Times New Roman"/>
              </a:rPr>
              <a:t>где 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основной  </a:t>
            </a:r>
            <a:r>
              <a:rPr sz="2400" spc="-30" dirty="0">
                <a:solidFill>
                  <a:srgbClr val="000000"/>
                </a:solidFill>
                <a:latin typeface="Times New Roman"/>
                <a:cs typeface="Times New Roman"/>
              </a:rPr>
              <a:t>культурой </a:t>
            </a:r>
            <a:r>
              <a:rPr sz="2400" spc="-5" dirty="0">
                <a:solidFill>
                  <a:srgbClr val="000000"/>
                </a:solidFill>
                <a:latin typeface="Times New Roman"/>
                <a:cs typeface="Times New Roman"/>
              </a:rPr>
              <a:t>является </a:t>
            </a:r>
            <a:r>
              <a:rPr sz="2400" spc="-10" dirty="0">
                <a:solidFill>
                  <a:srgbClr val="000000"/>
                </a:solidFill>
                <a:latin typeface="Times New Roman"/>
                <a:cs typeface="Times New Roman"/>
              </a:rPr>
              <a:t>яровая </a:t>
            </a:r>
            <a:r>
              <a:rPr sz="2400" spc="-5" dirty="0">
                <a:solidFill>
                  <a:srgbClr val="000000"/>
                </a:solidFill>
                <a:latin typeface="Times New Roman"/>
                <a:cs typeface="Times New Roman"/>
              </a:rPr>
              <a:t>пшеница </a:t>
            </a:r>
            <a:r>
              <a:rPr sz="2400" spc="-10" dirty="0">
                <a:solidFill>
                  <a:srgbClr val="000000"/>
                </a:solidFill>
                <a:latin typeface="Times New Roman"/>
                <a:cs typeface="Times New Roman"/>
              </a:rPr>
              <a:t>(Ближний 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Восток),  </a:t>
            </a:r>
            <a:r>
              <a:rPr sz="2400" spc="-5" dirty="0">
                <a:solidFill>
                  <a:srgbClr val="000000"/>
                </a:solidFill>
                <a:latin typeface="Times New Roman"/>
                <a:cs typeface="Times New Roman"/>
              </a:rPr>
              <a:t>чистые пары 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– лучшие </a:t>
            </a:r>
            <a:r>
              <a:rPr sz="2400" spc="-5" dirty="0">
                <a:solidFill>
                  <a:srgbClr val="000000"/>
                </a:solidFill>
                <a:latin typeface="Times New Roman"/>
                <a:cs typeface="Times New Roman"/>
              </a:rPr>
              <a:t>предшественники. </a:t>
            </a:r>
            <a:r>
              <a:rPr sz="2400" spc="-10" dirty="0">
                <a:solidFill>
                  <a:srgbClr val="000000"/>
                </a:solidFill>
                <a:latin typeface="Times New Roman"/>
                <a:cs typeface="Times New Roman"/>
              </a:rPr>
              <a:t>Наиболее  </a:t>
            </a:r>
            <a:r>
              <a:rPr sz="2400" spc="-25" dirty="0">
                <a:solidFill>
                  <a:srgbClr val="000000"/>
                </a:solidFill>
                <a:latin typeface="Times New Roman"/>
                <a:cs typeface="Times New Roman"/>
              </a:rPr>
              <a:t>широко 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распространено </a:t>
            </a:r>
            <a:r>
              <a:rPr sz="2400" spc="-10" dirty="0">
                <a:solidFill>
                  <a:srgbClr val="000000"/>
                </a:solidFill>
                <a:latin typeface="Times New Roman"/>
                <a:cs typeface="Times New Roman"/>
              </a:rPr>
              <a:t>звено </a:t>
            </a:r>
            <a:r>
              <a:rPr sz="2400" spc="-5" dirty="0">
                <a:solidFill>
                  <a:srgbClr val="000000"/>
                </a:solidFill>
                <a:latin typeface="Times New Roman"/>
                <a:cs typeface="Times New Roman"/>
              </a:rPr>
              <a:t>пар 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– яр. </a:t>
            </a:r>
            <a:r>
              <a:rPr sz="2400" spc="-5" dirty="0">
                <a:solidFill>
                  <a:srgbClr val="000000"/>
                </a:solidFill>
                <a:latin typeface="Times New Roman"/>
                <a:cs typeface="Times New Roman"/>
              </a:rPr>
              <a:t>пшеница 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– яр.  </a:t>
            </a:r>
            <a:r>
              <a:rPr sz="2400" spc="-5" dirty="0">
                <a:solidFill>
                  <a:srgbClr val="000000"/>
                </a:solidFill>
                <a:latin typeface="Times New Roman"/>
                <a:cs typeface="Times New Roman"/>
              </a:rPr>
              <a:t>пшеница.</a:t>
            </a:r>
            <a:endParaRPr sz="2400">
              <a:latin typeface="Times New Roman"/>
              <a:cs typeface="Times New Roman"/>
            </a:endParaRPr>
          </a:p>
          <a:p>
            <a:pPr marL="12700" marR="5080" indent="360680" algn="just">
              <a:lnSpc>
                <a:spcPct val="100000"/>
              </a:lnSpc>
            </a:pP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В </a:t>
            </a:r>
            <a:r>
              <a:rPr sz="2400" spc="-10" dirty="0">
                <a:solidFill>
                  <a:srgbClr val="000000"/>
                </a:solidFill>
                <a:latin typeface="Times New Roman"/>
                <a:cs typeface="Times New Roman"/>
              </a:rPr>
              <a:t>западных 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странах с </a:t>
            </a:r>
            <a:r>
              <a:rPr sz="2400" spc="-10" dirty="0">
                <a:solidFill>
                  <a:srgbClr val="000000"/>
                </a:solidFill>
                <a:latin typeface="Times New Roman"/>
                <a:cs typeface="Times New Roman"/>
              </a:rPr>
              <a:t>более влажным </a:t>
            </a:r>
            <a:r>
              <a:rPr sz="2400" spc="-25" dirty="0">
                <a:solidFill>
                  <a:srgbClr val="000000"/>
                </a:solidFill>
                <a:latin typeface="Times New Roman"/>
                <a:cs typeface="Times New Roman"/>
              </a:rPr>
              <a:t>климатом </a:t>
            </a:r>
            <a:r>
              <a:rPr sz="2400" spc="-5" dirty="0">
                <a:solidFill>
                  <a:srgbClr val="000000"/>
                </a:solidFill>
                <a:latin typeface="Times New Roman"/>
                <a:cs typeface="Times New Roman"/>
              </a:rPr>
              <a:t>чистых  паров </a:t>
            </a:r>
            <a:r>
              <a:rPr sz="2400" spc="-50" dirty="0">
                <a:solidFill>
                  <a:srgbClr val="000000"/>
                </a:solidFill>
                <a:latin typeface="Times New Roman"/>
                <a:cs typeface="Times New Roman"/>
              </a:rPr>
              <a:t>нет. 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В </a:t>
            </a:r>
            <a:r>
              <a:rPr sz="2400" spc="-25" dirty="0">
                <a:solidFill>
                  <a:srgbClr val="000000"/>
                </a:solidFill>
                <a:latin typeface="Times New Roman"/>
                <a:cs typeface="Times New Roman"/>
              </a:rPr>
              <a:t>то </a:t>
            </a:r>
            <a:r>
              <a:rPr sz="2400" spc="-5" dirty="0">
                <a:solidFill>
                  <a:srgbClr val="000000"/>
                </a:solidFill>
                <a:latin typeface="Times New Roman"/>
                <a:cs typeface="Times New Roman"/>
              </a:rPr>
              <a:t>время </a:t>
            </a:r>
            <a:r>
              <a:rPr sz="2400" spc="-15" dirty="0">
                <a:solidFill>
                  <a:srgbClr val="000000"/>
                </a:solidFill>
                <a:latin typeface="Times New Roman"/>
                <a:cs typeface="Times New Roman"/>
              </a:rPr>
              <a:t>как 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в </a:t>
            </a:r>
            <a:r>
              <a:rPr sz="2400" spc="-5" dirty="0">
                <a:solidFill>
                  <a:srgbClr val="000000"/>
                </a:solidFill>
                <a:latin typeface="Times New Roman"/>
                <a:cs typeface="Times New Roman"/>
              </a:rPr>
              <a:t>засушливых районах </a:t>
            </a:r>
            <a:r>
              <a:rPr sz="2400" spc="-10" dirty="0">
                <a:solidFill>
                  <a:srgbClr val="000000"/>
                </a:solidFill>
                <a:latin typeface="Times New Roman"/>
                <a:cs typeface="Times New Roman"/>
              </a:rPr>
              <a:t>Канады 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и  севера </a:t>
            </a:r>
            <a:r>
              <a:rPr sz="2400" spc="-5" dirty="0">
                <a:solidFill>
                  <a:srgbClr val="000000"/>
                </a:solidFill>
                <a:latin typeface="Times New Roman"/>
                <a:cs typeface="Times New Roman"/>
              </a:rPr>
              <a:t>США 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распространена </a:t>
            </a:r>
            <a:r>
              <a:rPr sz="2400" spc="-20" dirty="0">
                <a:solidFill>
                  <a:srgbClr val="000000"/>
                </a:solidFill>
                <a:latin typeface="Times New Roman"/>
                <a:cs typeface="Times New Roman"/>
              </a:rPr>
              <a:t>двухполка: </a:t>
            </a:r>
            <a:r>
              <a:rPr sz="2400" spc="-5" dirty="0">
                <a:solidFill>
                  <a:srgbClr val="000000"/>
                </a:solidFill>
                <a:latin typeface="Times New Roman"/>
                <a:cs typeface="Times New Roman"/>
              </a:rPr>
              <a:t>пар 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sz="2400" spc="-5" dirty="0">
                <a:solidFill>
                  <a:srgbClr val="000000"/>
                </a:solidFill>
                <a:latin typeface="Times New Roman"/>
                <a:cs typeface="Times New Roman"/>
              </a:rPr>
              <a:t>пшеница. 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В  </a:t>
            </a:r>
            <a:r>
              <a:rPr sz="2400" spc="-10" dirty="0">
                <a:solidFill>
                  <a:srgbClr val="000000"/>
                </a:solidFill>
                <a:latin typeface="Times New Roman"/>
                <a:cs typeface="Times New Roman"/>
              </a:rPr>
              <a:t>Канаде </a:t>
            </a:r>
            <a:r>
              <a:rPr sz="2400" spc="-5" dirty="0">
                <a:solidFill>
                  <a:srgbClr val="000000"/>
                </a:solidFill>
                <a:latin typeface="Times New Roman"/>
                <a:cs typeface="Times New Roman"/>
              </a:rPr>
              <a:t>пар 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sz="2400" spc="-5" dirty="0">
                <a:solidFill>
                  <a:srgbClr val="000000"/>
                </a:solidFill>
                <a:latin typeface="Times New Roman"/>
                <a:cs typeface="Times New Roman"/>
              </a:rPr>
              <a:t>пшеница 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2400" spc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00"/>
                </a:solidFill>
                <a:latin typeface="Times New Roman"/>
                <a:cs typeface="Times New Roman"/>
              </a:rPr>
              <a:t>пшеница.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25423" y="3979164"/>
            <a:ext cx="3255264" cy="2493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86300" y="3979164"/>
            <a:ext cx="3636263" cy="2493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0" y="0"/>
            <a:ext cx="8873490" cy="308610"/>
          </a:xfrm>
          <a:prstGeom prst="rect">
            <a:avLst/>
          </a:prstGeom>
          <a:solidFill>
            <a:srgbClr val="564B3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05"/>
              </a:lnSpc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ЯГСХА.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Лекции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по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земледелию. Севообороты 2.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С.В.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Щукин.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http://zemledelie.jimdo.com/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5469"/>
            <a:ext cx="5410200" cy="0"/>
          </a:xfrm>
          <a:custGeom>
            <a:avLst/>
            <a:gdLst/>
            <a:ahLst/>
            <a:cxnLst/>
            <a:rect l="l" t="t" r="r" b="b"/>
            <a:pathLst>
              <a:path w="5410200">
                <a:moveTo>
                  <a:pt x="0" y="0"/>
                </a:moveTo>
                <a:lnTo>
                  <a:pt x="5410187" y="0"/>
                </a:lnTo>
              </a:path>
            </a:pathLst>
          </a:custGeom>
          <a:ln w="51498">
            <a:solidFill>
              <a:srgbClr val="CF54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2590" y="0"/>
            <a:ext cx="1905" cy="311150"/>
          </a:xfrm>
          <a:custGeom>
            <a:avLst/>
            <a:gdLst/>
            <a:ahLst/>
            <a:cxnLst/>
            <a:rect l="l" t="t" r="r" b="b"/>
            <a:pathLst>
              <a:path w="1904" h="311150">
                <a:moveTo>
                  <a:pt x="0" y="310667"/>
                </a:moveTo>
                <a:lnTo>
                  <a:pt x="1409" y="310667"/>
                </a:lnTo>
                <a:lnTo>
                  <a:pt x="1409" y="0"/>
                </a:lnTo>
                <a:lnTo>
                  <a:pt x="0" y="0"/>
                </a:lnTo>
                <a:lnTo>
                  <a:pt x="0" y="310667"/>
                </a:lnTo>
                <a:close/>
              </a:path>
            </a:pathLst>
          </a:custGeom>
          <a:solidFill>
            <a:srgbClr val="564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71914" y="0"/>
            <a:ext cx="13335" cy="311150"/>
          </a:xfrm>
          <a:custGeom>
            <a:avLst/>
            <a:gdLst/>
            <a:ahLst/>
            <a:cxnLst/>
            <a:rect l="l" t="t" r="r" b="b"/>
            <a:pathLst>
              <a:path w="13334" h="311150">
                <a:moveTo>
                  <a:pt x="0" y="310667"/>
                </a:moveTo>
                <a:lnTo>
                  <a:pt x="13055" y="310667"/>
                </a:lnTo>
                <a:lnTo>
                  <a:pt x="13055" y="0"/>
                </a:lnTo>
                <a:lnTo>
                  <a:pt x="0" y="0"/>
                </a:lnTo>
                <a:lnTo>
                  <a:pt x="0" y="310667"/>
                </a:lnTo>
                <a:close/>
              </a:path>
            </a:pathLst>
          </a:custGeom>
          <a:solidFill>
            <a:srgbClr val="564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02852" y="0"/>
            <a:ext cx="41910" cy="311150"/>
          </a:xfrm>
          <a:custGeom>
            <a:avLst/>
            <a:gdLst/>
            <a:ahLst/>
            <a:cxnLst/>
            <a:rect l="l" t="t" r="r" b="b"/>
            <a:pathLst>
              <a:path w="41909" h="311150">
                <a:moveTo>
                  <a:pt x="0" y="310667"/>
                </a:moveTo>
                <a:lnTo>
                  <a:pt x="41630" y="310667"/>
                </a:lnTo>
                <a:lnTo>
                  <a:pt x="41630" y="0"/>
                </a:lnTo>
                <a:lnTo>
                  <a:pt x="0" y="0"/>
                </a:lnTo>
                <a:lnTo>
                  <a:pt x="0" y="310667"/>
                </a:lnTo>
                <a:close/>
              </a:path>
            </a:pathLst>
          </a:custGeom>
          <a:solidFill>
            <a:srgbClr val="564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70543" y="0"/>
            <a:ext cx="5080" cy="311150"/>
          </a:xfrm>
          <a:custGeom>
            <a:avLst/>
            <a:gdLst/>
            <a:ahLst/>
            <a:cxnLst/>
            <a:rect l="l" t="t" r="r" b="b"/>
            <a:pathLst>
              <a:path w="5079" h="311150">
                <a:moveTo>
                  <a:pt x="0" y="310667"/>
                </a:moveTo>
                <a:lnTo>
                  <a:pt x="4876" y="310667"/>
                </a:lnTo>
                <a:lnTo>
                  <a:pt x="4876" y="0"/>
                </a:lnTo>
                <a:lnTo>
                  <a:pt x="0" y="0"/>
                </a:lnTo>
                <a:lnTo>
                  <a:pt x="0" y="310667"/>
                </a:lnTo>
                <a:close/>
              </a:path>
            </a:pathLst>
          </a:custGeom>
          <a:solidFill>
            <a:srgbClr val="564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2590" y="308279"/>
            <a:ext cx="1905" cy="91440"/>
          </a:xfrm>
          <a:custGeom>
            <a:avLst/>
            <a:gdLst/>
            <a:ahLst/>
            <a:cxnLst/>
            <a:rect l="l" t="t" r="r" b="b"/>
            <a:pathLst>
              <a:path w="1904" h="91439">
                <a:moveTo>
                  <a:pt x="0" y="91439"/>
                </a:moveTo>
                <a:lnTo>
                  <a:pt x="1409" y="91439"/>
                </a:lnTo>
                <a:lnTo>
                  <a:pt x="140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71914" y="308279"/>
            <a:ext cx="13335" cy="91440"/>
          </a:xfrm>
          <a:custGeom>
            <a:avLst/>
            <a:gdLst/>
            <a:ahLst/>
            <a:cxnLst/>
            <a:rect l="l" t="t" r="r" b="b"/>
            <a:pathLst>
              <a:path w="13334" h="91439">
                <a:moveTo>
                  <a:pt x="0" y="91439"/>
                </a:moveTo>
                <a:lnTo>
                  <a:pt x="13055" y="91439"/>
                </a:lnTo>
                <a:lnTo>
                  <a:pt x="13055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02852" y="308279"/>
            <a:ext cx="41910" cy="91440"/>
          </a:xfrm>
          <a:custGeom>
            <a:avLst/>
            <a:gdLst/>
            <a:ahLst/>
            <a:cxnLst/>
            <a:rect l="l" t="t" r="r" b="b"/>
            <a:pathLst>
              <a:path w="41909" h="91439">
                <a:moveTo>
                  <a:pt x="0" y="91439"/>
                </a:moveTo>
                <a:lnTo>
                  <a:pt x="41630" y="91439"/>
                </a:lnTo>
                <a:lnTo>
                  <a:pt x="4163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72981" y="308279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131825"/>
                </a:moveTo>
                <a:lnTo>
                  <a:pt x="0" y="0"/>
                </a:lnTo>
                <a:lnTo>
                  <a:pt x="0" y="131825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308279"/>
            <a:ext cx="8916035" cy="91440"/>
          </a:xfrm>
          <a:custGeom>
            <a:avLst/>
            <a:gdLst/>
            <a:ahLst/>
            <a:cxnLst/>
            <a:rect l="l" t="t" r="r" b="b"/>
            <a:pathLst>
              <a:path w="8916035" h="91439">
                <a:moveTo>
                  <a:pt x="0" y="91439"/>
                </a:moveTo>
                <a:lnTo>
                  <a:pt x="8915679" y="91439"/>
                </a:lnTo>
                <a:lnTo>
                  <a:pt x="891567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42590" y="360248"/>
            <a:ext cx="1905" cy="80010"/>
          </a:xfrm>
          <a:custGeom>
            <a:avLst/>
            <a:gdLst/>
            <a:ahLst/>
            <a:cxnLst/>
            <a:rect l="l" t="t" r="r" b="b"/>
            <a:pathLst>
              <a:path w="1904" h="80009">
                <a:moveTo>
                  <a:pt x="0" y="79857"/>
                </a:moveTo>
                <a:lnTo>
                  <a:pt x="1409" y="79857"/>
                </a:lnTo>
                <a:lnTo>
                  <a:pt x="1409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71914" y="360248"/>
            <a:ext cx="13335" cy="80010"/>
          </a:xfrm>
          <a:custGeom>
            <a:avLst/>
            <a:gdLst/>
            <a:ahLst/>
            <a:cxnLst/>
            <a:rect l="l" t="t" r="r" b="b"/>
            <a:pathLst>
              <a:path w="13334" h="80009">
                <a:moveTo>
                  <a:pt x="0" y="79857"/>
                </a:moveTo>
                <a:lnTo>
                  <a:pt x="13055" y="79857"/>
                </a:lnTo>
                <a:lnTo>
                  <a:pt x="13055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002852" y="360248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09">
                <a:moveTo>
                  <a:pt x="0" y="79857"/>
                </a:moveTo>
                <a:lnTo>
                  <a:pt x="41630" y="79857"/>
                </a:lnTo>
                <a:lnTo>
                  <a:pt x="41630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10187" y="360248"/>
            <a:ext cx="3505835" cy="80010"/>
          </a:xfrm>
          <a:custGeom>
            <a:avLst/>
            <a:gdLst/>
            <a:ahLst/>
            <a:cxnLst/>
            <a:rect l="l" t="t" r="r" b="b"/>
            <a:pathLst>
              <a:path w="3505834" h="80009">
                <a:moveTo>
                  <a:pt x="0" y="79857"/>
                </a:moveTo>
                <a:lnTo>
                  <a:pt x="3505492" y="79857"/>
                </a:lnTo>
                <a:lnTo>
                  <a:pt x="3505492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42590" y="440105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80035"/>
                </a:moveTo>
                <a:lnTo>
                  <a:pt x="1409" y="180035"/>
                </a:lnTo>
                <a:lnTo>
                  <a:pt x="1409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71914" y="440105"/>
            <a:ext cx="13335" cy="180340"/>
          </a:xfrm>
          <a:custGeom>
            <a:avLst/>
            <a:gdLst/>
            <a:ahLst/>
            <a:cxnLst/>
            <a:rect l="l" t="t" r="r" b="b"/>
            <a:pathLst>
              <a:path w="13334" h="180340">
                <a:moveTo>
                  <a:pt x="0" y="180035"/>
                </a:moveTo>
                <a:lnTo>
                  <a:pt x="13055" y="180035"/>
                </a:lnTo>
                <a:lnTo>
                  <a:pt x="13055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02852" y="440105"/>
            <a:ext cx="41910" cy="180340"/>
          </a:xfrm>
          <a:custGeom>
            <a:avLst/>
            <a:gdLst/>
            <a:ahLst/>
            <a:cxnLst/>
            <a:rect l="l" t="t" r="r" b="b"/>
            <a:pathLst>
              <a:path w="41909" h="180340">
                <a:moveTo>
                  <a:pt x="0" y="180035"/>
                </a:moveTo>
                <a:lnTo>
                  <a:pt x="41630" y="180035"/>
                </a:lnTo>
                <a:lnTo>
                  <a:pt x="4163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10200" y="440105"/>
            <a:ext cx="3565525" cy="180340"/>
          </a:xfrm>
          <a:custGeom>
            <a:avLst/>
            <a:gdLst/>
            <a:ahLst/>
            <a:cxnLst/>
            <a:rect l="l" t="t" r="r" b="b"/>
            <a:pathLst>
              <a:path w="3565525" h="180340">
                <a:moveTo>
                  <a:pt x="0" y="180035"/>
                </a:moveTo>
                <a:lnTo>
                  <a:pt x="3565220" y="180035"/>
                </a:lnTo>
                <a:lnTo>
                  <a:pt x="356522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07342" y="511225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39" y="0"/>
                </a:lnTo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73645" y="607225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30004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943111" y="38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878049" y="38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28344" y="2479548"/>
            <a:ext cx="6240778" cy="4378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18490" y="714502"/>
            <a:ext cx="782764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06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5" dirty="0">
                <a:latin typeface="Times New Roman"/>
                <a:cs typeface="Times New Roman"/>
              </a:rPr>
              <a:t>районе Великих Равнин </a:t>
            </a:r>
            <a:r>
              <a:rPr sz="2400" spc="-10" dirty="0">
                <a:latin typeface="Times New Roman"/>
                <a:cs typeface="Times New Roman"/>
              </a:rPr>
              <a:t>фермеры придают </a:t>
            </a:r>
            <a:r>
              <a:rPr sz="2400" spc="-5" dirty="0">
                <a:latin typeface="Times New Roman"/>
                <a:cs typeface="Times New Roman"/>
              </a:rPr>
              <a:t>большое  </a:t>
            </a:r>
            <a:r>
              <a:rPr sz="2400" spc="-15" dirty="0">
                <a:latin typeface="Times New Roman"/>
                <a:cs typeface="Times New Roman"/>
              </a:rPr>
              <a:t>значение </a:t>
            </a:r>
            <a:r>
              <a:rPr sz="2400" spc="-5" dirty="0">
                <a:latin typeface="Times New Roman"/>
                <a:cs typeface="Times New Roman"/>
              </a:rPr>
              <a:t>чистым парам: пшеница </a:t>
            </a:r>
            <a:r>
              <a:rPr sz="2400" dirty="0">
                <a:latin typeface="Times New Roman"/>
                <a:cs typeface="Times New Roman"/>
              </a:rPr>
              <a:t>80%, </a:t>
            </a:r>
            <a:r>
              <a:rPr sz="2400" spc="-5" dirty="0">
                <a:latin typeface="Times New Roman"/>
                <a:cs typeface="Times New Roman"/>
              </a:rPr>
              <a:t>пары </a:t>
            </a:r>
            <a:r>
              <a:rPr sz="2400" dirty="0">
                <a:latin typeface="Times New Roman"/>
                <a:cs typeface="Times New Roman"/>
              </a:rPr>
              <a:t>16%. В  </a:t>
            </a:r>
            <a:r>
              <a:rPr sz="2400" spc="-10" dirty="0">
                <a:latin typeface="Times New Roman"/>
                <a:cs typeface="Times New Roman"/>
              </a:rPr>
              <a:t>наиболее </a:t>
            </a:r>
            <a:r>
              <a:rPr sz="2400" spc="-5" dirty="0">
                <a:latin typeface="Times New Roman"/>
                <a:cs typeface="Times New Roman"/>
              </a:rPr>
              <a:t>засушливые </a:t>
            </a:r>
            <a:r>
              <a:rPr sz="2400" spc="-35" dirty="0">
                <a:latin typeface="Times New Roman"/>
                <a:cs typeface="Times New Roman"/>
              </a:rPr>
              <a:t>годы </a:t>
            </a:r>
            <a:r>
              <a:rPr sz="2400" spc="-5" dirty="0">
                <a:latin typeface="Times New Roman"/>
                <a:cs typeface="Times New Roman"/>
              </a:rPr>
              <a:t>площадь </a:t>
            </a:r>
            <a:r>
              <a:rPr sz="2400" spc="-30" dirty="0">
                <a:latin typeface="Times New Roman"/>
                <a:cs typeface="Times New Roman"/>
              </a:rPr>
              <a:t>под </a:t>
            </a:r>
            <a:r>
              <a:rPr sz="2400" spc="-5" dirty="0">
                <a:latin typeface="Times New Roman"/>
                <a:cs typeface="Times New Roman"/>
              </a:rPr>
              <a:t>парами </a:t>
            </a:r>
            <a:r>
              <a:rPr sz="2400" spc="-35" dirty="0">
                <a:latin typeface="Times New Roman"/>
                <a:cs typeface="Times New Roman"/>
              </a:rPr>
              <a:t>доходит </a:t>
            </a:r>
            <a:r>
              <a:rPr sz="2400" dirty="0">
                <a:latin typeface="Times New Roman"/>
                <a:cs typeface="Times New Roman"/>
              </a:rPr>
              <a:t>до  50%. </a:t>
            </a:r>
            <a:r>
              <a:rPr sz="2400" spc="-5" dirty="0">
                <a:latin typeface="Times New Roman"/>
                <a:cs typeface="Times New Roman"/>
              </a:rPr>
              <a:t>Пар </a:t>
            </a:r>
            <a:r>
              <a:rPr sz="2400" spc="-30" dirty="0">
                <a:latin typeface="Times New Roman"/>
                <a:cs typeface="Times New Roman"/>
              </a:rPr>
              <a:t>удваивает </a:t>
            </a:r>
            <a:r>
              <a:rPr sz="2400" spc="-10" dirty="0">
                <a:latin typeface="Times New Roman"/>
                <a:cs typeface="Times New Roman"/>
              </a:rPr>
              <a:t>урожай </a:t>
            </a:r>
            <a:r>
              <a:rPr sz="2400" spc="-5" dirty="0">
                <a:latin typeface="Times New Roman"/>
                <a:cs typeface="Times New Roman"/>
              </a:rPr>
              <a:t>пшеницы по сравнению </a:t>
            </a:r>
            <a:r>
              <a:rPr sz="2400" dirty="0">
                <a:latin typeface="Times New Roman"/>
                <a:cs typeface="Times New Roman"/>
              </a:rPr>
              <a:t>с  бессменной </a:t>
            </a:r>
            <a:r>
              <a:rPr sz="2400" spc="-30" dirty="0">
                <a:latin typeface="Times New Roman"/>
                <a:cs typeface="Times New Roman"/>
              </a:rPr>
              <a:t>культурой. Главный </a:t>
            </a:r>
            <a:r>
              <a:rPr sz="2400" spc="-10" dirty="0">
                <a:latin typeface="Times New Roman"/>
                <a:cs typeface="Times New Roman"/>
              </a:rPr>
              <a:t>недостаток </a:t>
            </a:r>
            <a:r>
              <a:rPr sz="2400" spc="-5" dirty="0">
                <a:latin typeface="Times New Roman"/>
                <a:cs typeface="Times New Roman"/>
              </a:rPr>
              <a:t>чистых паров </a:t>
            </a:r>
            <a:r>
              <a:rPr sz="2400" dirty="0">
                <a:latin typeface="Times New Roman"/>
                <a:cs typeface="Times New Roman"/>
              </a:rPr>
              <a:t>–  </a:t>
            </a:r>
            <a:r>
              <a:rPr sz="2400" spc="-15" dirty="0">
                <a:latin typeface="Times New Roman"/>
                <a:cs typeface="Times New Roman"/>
              </a:rPr>
              <a:t>поле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пустует.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0" y="0"/>
            <a:ext cx="8873490" cy="308610"/>
          </a:xfrm>
          <a:prstGeom prst="rect">
            <a:avLst/>
          </a:prstGeom>
          <a:solidFill>
            <a:srgbClr val="564B3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05"/>
              </a:lnSpc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ЯГСХА.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Лекции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по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земледелию. Севообороты 2.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С.В.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Щукин.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http://zemledelie.jimdo.com/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2590" y="308279"/>
            <a:ext cx="1905" cy="91440"/>
          </a:xfrm>
          <a:custGeom>
            <a:avLst/>
            <a:gdLst/>
            <a:ahLst/>
            <a:cxnLst/>
            <a:rect l="l" t="t" r="r" b="b"/>
            <a:pathLst>
              <a:path w="1904" h="91439">
                <a:moveTo>
                  <a:pt x="0" y="91439"/>
                </a:moveTo>
                <a:lnTo>
                  <a:pt x="1409" y="91439"/>
                </a:lnTo>
                <a:lnTo>
                  <a:pt x="140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71914" y="308279"/>
            <a:ext cx="13335" cy="91440"/>
          </a:xfrm>
          <a:custGeom>
            <a:avLst/>
            <a:gdLst/>
            <a:ahLst/>
            <a:cxnLst/>
            <a:rect l="l" t="t" r="r" b="b"/>
            <a:pathLst>
              <a:path w="13334" h="91439">
                <a:moveTo>
                  <a:pt x="0" y="91439"/>
                </a:moveTo>
                <a:lnTo>
                  <a:pt x="13055" y="91439"/>
                </a:lnTo>
                <a:lnTo>
                  <a:pt x="13055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2852" y="308279"/>
            <a:ext cx="41910" cy="91440"/>
          </a:xfrm>
          <a:custGeom>
            <a:avLst/>
            <a:gdLst/>
            <a:ahLst/>
            <a:cxnLst/>
            <a:rect l="l" t="t" r="r" b="b"/>
            <a:pathLst>
              <a:path w="41909" h="91439">
                <a:moveTo>
                  <a:pt x="0" y="91439"/>
                </a:moveTo>
                <a:lnTo>
                  <a:pt x="41630" y="91439"/>
                </a:lnTo>
                <a:lnTo>
                  <a:pt x="4163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72981" y="308279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131825"/>
                </a:moveTo>
                <a:lnTo>
                  <a:pt x="0" y="0"/>
                </a:lnTo>
                <a:lnTo>
                  <a:pt x="0" y="131825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08279"/>
            <a:ext cx="8916035" cy="91440"/>
          </a:xfrm>
          <a:custGeom>
            <a:avLst/>
            <a:gdLst/>
            <a:ahLst/>
            <a:cxnLst/>
            <a:rect l="l" t="t" r="r" b="b"/>
            <a:pathLst>
              <a:path w="8916035" h="91439">
                <a:moveTo>
                  <a:pt x="0" y="91439"/>
                </a:moveTo>
                <a:lnTo>
                  <a:pt x="8915679" y="91439"/>
                </a:lnTo>
                <a:lnTo>
                  <a:pt x="891567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2590" y="360248"/>
            <a:ext cx="1905" cy="80010"/>
          </a:xfrm>
          <a:custGeom>
            <a:avLst/>
            <a:gdLst/>
            <a:ahLst/>
            <a:cxnLst/>
            <a:rect l="l" t="t" r="r" b="b"/>
            <a:pathLst>
              <a:path w="1904" h="80009">
                <a:moveTo>
                  <a:pt x="0" y="79857"/>
                </a:moveTo>
                <a:lnTo>
                  <a:pt x="1409" y="79857"/>
                </a:lnTo>
                <a:lnTo>
                  <a:pt x="1409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71914" y="360248"/>
            <a:ext cx="13335" cy="80010"/>
          </a:xfrm>
          <a:custGeom>
            <a:avLst/>
            <a:gdLst/>
            <a:ahLst/>
            <a:cxnLst/>
            <a:rect l="l" t="t" r="r" b="b"/>
            <a:pathLst>
              <a:path w="13334" h="80009">
                <a:moveTo>
                  <a:pt x="0" y="79857"/>
                </a:moveTo>
                <a:lnTo>
                  <a:pt x="13055" y="79857"/>
                </a:lnTo>
                <a:lnTo>
                  <a:pt x="13055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02852" y="360248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09">
                <a:moveTo>
                  <a:pt x="0" y="79857"/>
                </a:moveTo>
                <a:lnTo>
                  <a:pt x="41630" y="79857"/>
                </a:lnTo>
                <a:lnTo>
                  <a:pt x="41630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10187" y="360248"/>
            <a:ext cx="3505835" cy="80010"/>
          </a:xfrm>
          <a:custGeom>
            <a:avLst/>
            <a:gdLst/>
            <a:ahLst/>
            <a:cxnLst/>
            <a:rect l="l" t="t" r="r" b="b"/>
            <a:pathLst>
              <a:path w="3505834" h="80009">
                <a:moveTo>
                  <a:pt x="0" y="79857"/>
                </a:moveTo>
                <a:lnTo>
                  <a:pt x="3505492" y="79857"/>
                </a:lnTo>
                <a:lnTo>
                  <a:pt x="3505492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42590" y="440105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80035"/>
                </a:moveTo>
                <a:lnTo>
                  <a:pt x="1409" y="180035"/>
                </a:lnTo>
                <a:lnTo>
                  <a:pt x="1409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71914" y="440105"/>
            <a:ext cx="13335" cy="180340"/>
          </a:xfrm>
          <a:custGeom>
            <a:avLst/>
            <a:gdLst/>
            <a:ahLst/>
            <a:cxnLst/>
            <a:rect l="l" t="t" r="r" b="b"/>
            <a:pathLst>
              <a:path w="13334" h="180340">
                <a:moveTo>
                  <a:pt x="0" y="180035"/>
                </a:moveTo>
                <a:lnTo>
                  <a:pt x="13055" y="180035"/>
                </a:lnTo>
                <a:lnTo>
                  <a:pt x="13055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02852" y="440105"/>
            <a:ext cx="41910" cy="180340"/>
          </a:xfrm>
          <a:custGeom>
            <a:avLst/>
            <a:gdLst/>
            <a:ahLst/>
            <a:cxnLst/>
            <a:rect l="l" t="t" r="r" b="b"/>
            <a:pathLst>
              <a:path w="41909" h="180340">
                <a:moveTo>
                  <a:pt x="0" y="180035"/>
                </a:moveTo>
                <a:lnTo>
                  <a:pt x="41630" y="180035"/>
                </a:lnTo>
                <a:lnTo>
                  <a:pt x="4163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10200" y="440105"/>
            <a:ext cx="3565525" cy="180340"/>
          </a:xfrm>
          <a:custGeom>
            <a:avLst/>
            <a:gdLst/>
            <a:ahLst/>
            <a:cxnLst/>
            <a:rect l="l" t="t" r="r" b="b"/>
            <a:pathLst>
              <a:path w="3565525" h="180340">
                <a:moveTo>
                  <a:pt x="0" y="180035"/>
                </a:moveTo>
                <a:lnTo>
                  <a:pt x="3565220" y="180035"/>
                </a:lnTo>
                <a:lnTo>
                  <a:pt x="356522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07342" y="511225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39" y="0"/>
                </a:lnTo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73645" y="607225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30004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43111" y="38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878049" y="38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198533" y="788136"/>
            <a:ext cx="71107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0099"/>
                </a:solidFill>
                <a:latin typeface="Trebuchet MS"/>
                <a:cs typeface="Trebuchet MS"/>
              </a:rPr>
              <a:t>II Классификация севооборотов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3945" y="3037154"/>
            <a:ext cx="9100185" cy="1225550"/>
          </a:xfrm>
          <a:custGeom>
            <a:avLst/>
            <a:gdLst/>
            <a:ahLst/>
            <a:cxnLst/>
            <a:rect l="l" t="t" r="r" b="b"/>
            <a:pathLst>
              <a:path w="9100185" h="1225550">
                <a:moveTo>
                  <a:pt x="8929230" y="0"/>
                </a:moveTo>
                <a:lnTo>
                  <a:pt x="204177" y="0"/>
                </a:lnTo>
                <a:lnTo>
                  <a:pt x="157362" y="5392"/>
                </a:lnTo>
                <a:lnTo>
                  <a:pt x="114386" y="20753"/>
                </a:lnTo>
                <a:lnTo>
                  <a:pt x="76475" y="44855"/>
                </a:lnTo>
                <a:lnTo>
                  <a:pt x="44855" y="76475"/>
                </a:lnTo>
                <a:lnTo>
                  <a:pt x="20753" y="114386"/>
                </a:lnTo>
                <a:lnTo>
                  <a:pt x="5392" y="157362"/>
                </a:lnTo>
                <a:lnTo>
                  <a:pt x="0" y="204177"/>
                </a:lnTo>
                <a:lnTo>
                  <a:pt x="0" y="1020876"/>
                </a:lnTo>
                <a:lnTo>
                  <a:pt x="5392" y="1067692"/>
                </a:lnTo>
                <a:lnTo>
                  <a:pt x="20753" y="1110668"/>
                </a:lnTo>
                <a:lnTo>
                  <a:pt x="44855" y="1148579"/>
                </a:lnTo>
                <a:lnTo>
                  <a:pt x="76475" y="1180198"/>
                </a:lnTo>
                <a:lnTo>
                  <a:pt x="114386" y="1204301"/>
                </a:lnTo>
                <a:lnTo>
                  <a:pt x="157362" y="1219662"/>
                </a:lnTo>
                <a:lnTo>
                  <a:pt x="204177" y="1225054"/>
                </a:lnTo>
                <a:lnTo>
                  <a:pt x="8929230" y="1225054"/>
                </a:lnTo>
                <a:lnTo>
                  <a:pt x="8976046" y="1219662"/>
                </a:lnTo>
                <a:lnTo>
                  <a:pt x="9019022" y="1204301"/>
                </a:lnTo>
                <a:lnTo>
                  <a:pt x="9056932" y="1180198"/>
                </a:lnTo>
                <a:lnTo>
                  <a:pt x="9088552" y="1148579"/>
                </a:lnTo>
                <a:lnTo>
                  <a:pt x="9100054" y="1130488"/>
                </a:lnTo>
                <a:lnTo>
                  <a:pt x="9100054" y="94566"/>
                </a:lnTo>
                <a:lnTo>
                  <a:pt x="9056932" y="44855"/>
                </a:lnTo>
                <a:lnTo>
                  <a:pt x="9019022" y="20753"/>
                </a:lnTo>
                <a:lnTo>
                  <a:pt x="8976046" y="5392"/>
                </a:lnTo>
                <a:lnTo>
                  <a:pt x="8929230" y="0"/>
                </a:lnTo>
                <a:close/>
              </a:path>
            </a:pathLst>
          </a:custGeom>
          <a:solidFill>
            <a:srgbClr val="93A2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945" y="4788890"/>
            <a:ext cx="9100185" cy="1045844"/>
          </a:xfrm>
          <a:custGeom>
            <a:avLst/>
            <a:gdLst/>
            <a:ahLst/>
            <a:cxnLst/>
            <a:rect l="l" t="t" r="r" b="b"/>
            <a:pathLst>
              <a:path w="9100185" h="1045845">
                <a:moveTo>
                  <a:pt x="8959151" y="0"/>
                </a:moveTo>
                <a:lnTo>
                  <a:pt x="174269" y="0"/>
                </a:lnTo>
                <a:lnTo>
                  <a:pt x="127939" y="6225"/>
                </a:lnTo>
                <a:lnTo>
                  <a:pt x="86309" y="23794"/>
                </a:lnTo>
                <a:lnTo>
                  <a:pt x="51039" y="51044"/>
                </a:lnTo>
                <a:lnTo>
                  <a:pt x="23791" y="86314"/>
                </a:lnTo>
                <a:lnTo>
                  <a:pt x="6224" y="127943"/>
                </a:lnTo>
                <a:lnTo>
                  <a:pt x="0" y="174269"/>
                </a:lnTo>
                <a:lnTo>
                  <a:pt x="0" y="871308"/>
                </a:lnTo>
                <a:lnTo>
                  <a:pt x="6224" y="917633"/>
                </a:lnTo>
                <a:lnTo>
                  <a:pt x="23791" y="959260"/>
                </a:lnTo>
                <a:lnTo>
                  <a:pt x="51039" y="994527"/>
                </a:lnTo>
                <a:lnTo>
                  <a:pt x="86309" y="1021774"/>
                </a:lnTo>
                <a:lnTo>
                  <a:pt x="127939" y="1039341"/>
                </a:lnTo>
                <a:lnTo>
                  <a:pt x="174269" y="1045565"/>
                </a:lnTo>
                <a:lnTo>
                  <a:pt x="8959151" y="1045565"/>
                </a:lnTo>
                <a:lnTo>
                  <a:pt x="9005476" y="1039341"/>
                </a:lnTo>
                <a:lnTo>
                  <a:pt x="9047102" y="1021774"/>
                </a:lnTo>
                <a:lnTo>
                  <a:pt x="9082370" y="994527"/>
                </a:lnTo>
                <a:lnTo>
                  <a:pt x="9100054" y="971638"/>
                </a:lnTo>
                <a:lnTo>
                  <a:pt x="9100054" y="73935"/>
                </a:lnTo>
                <a:lnTo>
                  <a:pt x="9082370" y="51044"/>
                </a:lnTo>
                <a:lnTo>
                  <a:pt x="9047102" y="23794"/>
                </a:lnTo>
                <a:lnTo>
                  <a:pt x="9005476" y="6225"/>
                </a:lnTo>
                <a:lnTo>
                  <a:pt x="8959151" y="0"/>
                </a:lnTo>
                <a:close/>
              </a:path>
            </a:pathLst>
          </a:custGeom>
          <a:solidFill>
            <a:srgbClr val="93A2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7625" y="1558404"/>
            <a:ext cx="8882380" cy="4743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28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В каждом хозяйстве </a:t>
            </a:r>
            <a:r>
              <a:rPr sz="2800" spc="-10" dirty="0">
                <a:latin typeface="Times New Roman"/>
                <a:cs typeface="Times New Roman"/>
              </a:rPr>
              <a:t>есть несколько </a:t>
            </a:r>
            <a:r>
              <a:rPr sz="2800" spc="-5" dirty="0">
                <a:latin typeface="Times New Roman"/>
                <a:cs typeface="Times New Roman"/>
              </a:rPr>
              <a:t>севооборотов –  </a:t>
            </a:r>
            <a:r>
              <a:rPr sz="2800" spc="-10" dirty="0">
                <a:latin typeface="Times New Roman"/>
                <a:cs typeface="Times New Roman"/>
              </a:rPr>
              <a:t>система</a:t>
            </a:r>
            <a:r>
              <a:rPr sz="2800" spc="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севооборотов.</a:t>
            </a:r>
            <a:endParaRPr sz="2800">
              <a:latin typeface="Times New Roman"/>
              <a:cs typeface="Times New Roman"/>
            </a:endParaRPr>
          </a:p>
          <a:p>
            <a:pPr marL="108204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В основу </a:t>
            </a:r>
            <a:r>
              <a:rPr sz="2800" spc="-10" dirty="0">
                <a:latin typeface="Times New Roman"/>
                <a:cs typeface="Times New Roman"/>
              </a:rPr>
              <a:t>классификации </a:t>
            </a:r>
            <a:r>
              <a:rPr sz="2800" spc="-5" dirty="0">
                <a:latin typeface="Times New Roman"/>
                <a:cs typeface="Times New Roman"/>
              </a:rPr>
              <a:t>положены 2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признака: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550">
              <a:latin typeface="Times New Roman"/>
              <a:cs typeface="Times New Roman"/>
            </a:endParaRPr>
          </a:p>
          <a:p>
            <a:pPr marL="153670">
              <a:lnSpc>
                <a:spcPct val="100000"/>
              </a:lnSpc>
            </a:pPr>
            <a:r>
              <a:rPr sz="3100" spc="-5" dirty="0">
                <a:solidFill>
                  <a:srgbClr val="FFFFFF"/>
                </a:solidFill>
                <a:latin typeface="Georgia"/>
                <a:cs typeface="Georgia"/>
              </a:rPr>
              <a:t>1. </a:t>
            </a:r>
            <a:r>
              <a:rPr sz="3100" spc="-10" dirty="0">
                <a:solidFill>
                  <a:srgbClr val="FFFFFF"/>
                </a:solidFill>
                <a:latin typeface="Georgia"/>
                <a:cs typeface="Georgia"/>
              </a:rPr>
              <a:t>Хозяйственное </a:t>
            </a:r>
            <a:r>
              <a:rPr sz="3100" spc="-5" dirty="0">
                <a:solidFill>
                  <a:srgbClr val="FFFFFF"/>
                </a:solidFill>
                <a:latin typeface="Georgia"/>
                <a:cs typeface="Georgia"/>
              </a:rPr>
              <a:t>назначение</a:t>
            </a:r>
            <a:r>
              <a:rPr sz="3100" spc="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100" spc="-10" dirty="0">
                <a:solidFill>
                  <a:srgbClr val="FFFFFF"/>
                </a:solidFill>
                <a:latin typeface="Georgia"/>
                <a:cs typeface="Georgia"/>
              </a:rPr>
              <a:t>севооборота</a:t>
            </a:r>
            <a:endParaRPr sz="3100">
              <a:latin typeface="Georgia"/>
              <a:cs typeface="Georgia"/>
            </a:endParaRPr>
          </a:p>
          <a:p>
            <a:pPr marL="567690" indent="-301625">
              <a:lnSpc>
                <a:spcPct val="100000"/>
              </a:lnSpc>
              <a:spcBef>
                <a:spcPts val="3135"/>
              </a:spcBef>
              <a:buChar char="•"/>
              <a:tabLst>
                <a:tab pos="567690" algn="l"/>
                <a:tab pos="568325" algn="l"/>
              </a:tabLst>
            </a:pPr>
            <a:r>
              <a:rPr sz="2400" spc="-5" dirty="0">
                <a:latin typeface="Georgia"/>
                <a:cs typeface="Georgia"/>
              </a:rPr>
              <a:t>определяет тип</a:t>
            </a:r>
            <a:r>
              <a:rPr sz="240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севооборота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00">
              <a:latin typeface="Times New Roman"/>
              <a:cs typeface="Times New Roman"/>
            </a:endParaRPr>
          </a:p>
          <a:p>
            <a:pPr marL="565785" indent="-420370">
              <a:lnSpc>
                <a:spcPct val="100000"/>
              </a:lnSpc>
              <a:buAutoNum type="arabicPeriod" startAt="2"/>
              <a:tabLst>
                <a:tab pos="566420" algn="l"/>
              </a:tabLst>
            </a:pPr>
            <a:r>
              <a:rPr sz="3100" spc="-10" dirty="0">
                <a:solidFill>
                  <a:srgbClr val="FFFFFF"/>
                </a:solidFill>
                <a:latin typeface="Georgia"/>
                <a:cs typeface="Georgia"/>
              </a:rPr>
              <a:t>Соотношение групп культур </a:t>
            </a:r>
            <a:r>
              <a:rPr sz="3100" spc="-5" dirty="0">
                <a:solidFill>
                  <a:srgbClr val="FFFFFF"/>
                </a:solidFill>
                <a:latin typeface="Georgia"/>
                <a:cs typeface="Georgia"/>
              </a:rPr>
              <a:t>и </a:t>
            </a:r>
            <a:r>
              <a:rPr sz="3100" spc="-10" dirty="0">
                <a:solidFill>
                  <a:srgbClr val="FFFFFF"/>
                </a:solidFill>
                <a:latin typeface="Georgia"/>
                <a:cs typeface="Georgia"/>
              </a:rPr>
              <a:t>чистых</a:t>
            </a:r>
            <a:r>
              <a:rPr sz="3100" spc="1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100" spc="-10" dirty="0">
                <a:solidFill>
                  <a:srgbClr val="FFFFFF"/>
                </a:solidFill>
                <a:latin typeface="Georgia"/>
                <a:cs typeface="Georgia"/>
              </a:rPr>
              <a:t>паров</a:t>
            </a:r>
            <a:endParaRPr sz="31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Georgia"/>
              <a:buAutoNum type="arabicPeriod" startAt="2"/>
            </a:pPr>
            <a:endParaRPr sz="2850">
              <a:latin typeface="Times New Roman"/>
              <a:cs typeface="Times New Roman"/>
            </a:endParaRPr>
          </a:p>
          <a:p>
            <a:pPr marL="494665" lvl="1" indent="-228600">
              <a:lnSpc>
                <a:spcPct val="100000"/>
              </a:lnSpc>
              <a:buChar char="•"/>
              <a:tabLst>
                <a:tab pos="495300" algn="l"/>
              </a:tabLst>
            </a:pPr>
            <a:r>
              <a:rPr sz="2400" spc="-5" dirty="0">
                <a:latin typeface="Georgia"/>
                <a:cs typeface="Georgia"/>
              </a:rPr>
              <a:t>определяет вид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севооборота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0" y="0"/>
            <a:ext cx="8873490" cy="308610"/>
          </a:xfrm>
          <a:prstGeom prst="rect">
            <a:avLst/>
          </a:prstGeom>
          <a:solidFill>
            <a:srgbClr val="564B3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05"/>
              </a:lnSpc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ЯГСХА.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Лекции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по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земледелию. Севообороты 2.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С.В.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Щукин.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http://zemledelie.jimdo.com/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47435" y="1824469"/>
            <a:ext cx="2876550" cy="714375"/>
          </a:xfrm>
          <a:custGeom>
            <a:avLst/>
            <a:gdLst/>
            <a:ahLst/>
            <a:cxnLst/>
            <a:rect l="l" t="t" r="r" b="b"/>
            <a:pathLst>
              <a:path w="2876550" h="714375">
                <a:moveTo>
                  <a:pt x="2876423" y="0"/>
                </a:moveTo>
                <a:lnTo>
                  <a:pt x="2870047" y="0"/>
                </a:lnTo>
                <a:lnTo>
                  <a:pt x="2748864" y="20078"/>
                </a:lnTo>
                <a:lnTo>
                  <a:pt x="2625559" y="42392"/>
                </a:lnTo>
                <a:lnTo>
                  <a:pt x="2370442" y="91490"/>
                </a:lnTo>
                <a:lnTo>
                  <a:pt x="2102573" y="149504"/>
                </a:lnTo>
                <a:lnTo>
                  <a:pt x="1821941" y="216433"/>
                </a:lnTo>
                <a:lnTo>
                  <a:pt x="1564703" y="281152"/>
                </a:lnTo>
                <a:lnTo>
                  <a:pt x="841882" y="444030"/>
                </a:lnTo>
                <a:lnTo>
                  <a:pt x="620776" y="488657"/>
                </a:lnTo>
                <a:lnTo>
                  <a:pt x="199834" y="566762"/>
                </a:lnTo>
                <a:lnTo>
                  <a:pt x="0" y="600227"/>
                </a:lnTo>
                <a:lnTo>
                  <a:pt x="269989" y="638162"/>
                </a:lnTo>
                <a:lnTo>
                  <a:pt x="397548" y="653783"/>
                </a:lnTo>
                <a:lnTo>
                  <a:pt x="644156" y="680554"/>
                </a:lnTo>
                <a:lnTo>
                  <a:pt x="873772" y="698411"/>
                </a:lnTo>
                <a:lnTo>
                  <a:pt x="984313" y="705104"/>
                </a:lnTo>
                <a:lnTo>
                  <a:pt x="1092746" y="709561"/>
                </a:lnTo>
                <a:lnTo>
                  <a:pt x="1296835" y="714032"/>
                </a:lnTo>
                <a:lnTo>
                  <a:pt x="1394625" y="714032"/>
                </a:lnTo>
                <a:lnTo>
                  <a:pt x="1583842" y="709561"/>
                </a:lnTo>
                <a:lnTo>
                  <a:pt x="1673123" y="705104"/>
                </a:lnTo>
                <a:lnTo>
                  <a:pt x="1843201" y="691718"/>
                </a:lnTo>
                <a:lnTo>
                  <a:pt x="1926120" y="682790"/>
                </a:lnTo>
                <a:lnTo>
                  <a:pt x="2083435" y="660476"/>
                </a:lnTo>
                <a:lnTo>
                  <a:pt x="2232253" y="633691"/>
                </a:lnTo>
                <a:lnTo>
                  <a:pt x="2372575" y="602462"/>
                </a:lnTo>
                <a:lnTo>
                  <a:pt x="2506510" y="566762"/>
                </a:lnTo>
                <a:lnTo>
                  <a:pt x="2634068" y="526592"/>
                </a:lnTo>
                <a:lnTo>
                  <a:pt x="2755239" y="481965"/>
                </a:lnTo>
                <a:lnTo>
                  <a:pt x="2872168" y="435114"/>
                </a:lnTo>
                <a:lnTo>
                  <a:pt x="2876423" y="432879"/>
                </a:lnTo>
                <a:lnTo>
                  <a:pt x="2876423" y="0"/>
                </a:lnTo>
                <a:close/>
              </a:path>
            </a:pathLst>
          </a:custGeom>
          <a:solidFill>
            <a:srgbClr val="DEDEE0">
              <a:alpha val="2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19324" y="1696173"/>
            <a:ext cx="5544820" cy="850265"/>
          </a:xfrm>
          <a:custGeom>
            <a:avLst/>
            <a:gdLst/>
            <a:ahLst/>
            <a:cxnLst/>
            <a:rect l="l" t="t" r="r" b="b"/>
            <a:pathLst>
              <a:path w="5544820" h="850264">
                <a:moveTo>
                  <a:pt x="852512" y="0"/>
                </a:moveTo>
                <a:lnTo>
                  <a:pt x="684555" y="0"/>
                </a:lnTo>
                <a:lnTo>
                  <a:pt x="527240" y="4457"/>
                </a:lnTo>
                <a:lnTo>
                  <a:pt x="380542" y="11150"/>
                </a:lnTo>
                <a:lnTo>
                  <a:pt x="244487" y="22313"/>
                </a:lnTo>
                <a:lnTo>
                  <a:pt x="116928" y="35699"/>
                </a:lnTo>
                <a:lnTo>
                  <a:pt x="0" y="53543"/>
                </a:lnTo>
                <a:lnTo>
                  <a:pt x="333781" y="95948"/>
                </a:lnTo>
                <a:lnTo>
                  <a:pt x="693064" y="156184"/>
                </a:lnTo>
                <a:lnTo>
                  <a:pt x="1077861" y="234289"/>
                </a:lnTo>
                <a:lnTo>
                  <a:pt x="1281950" y="278917"/>
                </a:lnTo>
                <a:lnTo>
                  <a:pt x="1866595" y="421716"/>
                </a:lnTo>
                <a:lnTo>
                  <a:pt x="2559659" y="575678"/>
                </a:lnTo>
                <a:lnTo>
                  <a:pt x="2723362" y="606920"/>
                </a:lnTo>
                <a:lnTo>
                  <a:pt x="2878556" y="638162"/>
                </a:lnTo>
                <a:lnTo>
                  <a:pt x="3031629" y="667169"/>
                </a:lnTo>
                <a:lnTo>
                  <a:pt x="3325012" y="716254"/>
                </a:lnTo>
                <a:lnTo>
                  <a:pt x="3465322" y="738568"/>
                </a:lnTo>
                <a:lnTo>
                  <a:pt x="3733190" y="774268"/>
                </a:lnTo>
                <a:lnTo>
                  <a:pt x="3986187" y="805510"/>
                </a:lnTo>
                <a:lnTo>
                  <a:pt x="4107357" y="816660"/>
                </a:lnTo>
                <a:lnTo>
                  <a:pt x="4336961" y="834517"/>
                </a:lnTo>
                <a:lnTo>
                  <a:pt x="4447514" y="841209"/>
                </a:lnTo>
                <a:lnTo>
                  <a:pt x="4660112" y="850138"/>
                </a:lnTo>
                <a:lnTo>
                  <a:pt x="4857826" y="850138"/>
                </a:lnTo>
                <a:lnTo>
                  <a:pt x="5044909" y="845667"/>
                </a:lnTo>
                <a:lnTo>
                  <a:pt x="5134203" y="841209"/>
                </a:lnTo>
                <a:lnTo>
                  <a:pt x="5221363" y="834517"/>
                </a:lnTo>
                <a:lnTo>
                  <a:pt x="5467985" y="807732"/>
                </a:lnTo>
                <a:lnTo>
                  <a:pt x="5544515" y="796582"/>
                </a:lnTo>
                <a:lnTo>
                  <a:pt x="5297906" y="765340"/>
                </a:lnTo>
                <a:lnTo>
                  <a:pt x="5036413" y="727405"/>
                </a:lnTo>
                <a:lnTo>
                  <a:pt x="4468774" y="629234"/>
                </a:lnTo>
                <a:lnTo>
                  <a:pt x="3835234" y="497586"/>
                </a:lnTo>
                <a:lnTo>
                  <a:pt x="2850921" y="263296"/>
                </a:lnTo>
                <a:lnTo>
                  <a:pt x="2583053" y="205282"/>
                </a:lnTo>
                <a:lnTo>
                  <a:pt x="2327935" y="156184"/>
                </a:lnTo>
                <a:lnTo>
                  <a:pt x="2204631" y="133870"/>
                </a:lnTo>
                <a:lnTo>
                  <a:pt x="2083447" y="113792"/>
                </a:lnTo>
                <a:lnTo>
                  <a:pt x="1966518" y="95948"/>
                </a:lnTo>
                <a:lnTo>
                  <a:pt x="1628482" y="51320"/>
                </a:lnTo>
                <a:lnTo>
                  <a:pt x="1418018" y="31229"/>
                </a:lnTo>
                <a:lnTo>
                  <a:pt x="1220304" y="15621"/>
                </a:lnTo>
                <a:lnTo>
                  <a:pt x="1031087" y="4457"/>
                </a:lnTo>
                <a:lnTo>
                  <a:pt x="852512" y="0"/>
                </a:lnTo>
                <a:close/>
              </a:path>
            </a:pathLst>
          </a:custGeom>
          <a:solidFill>
            <a:srgbClr val="DEDEE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28721" y="1708442"/>
            <a:ext cx="5467985" cy="774700"/>
          </a:xfrm>
          <a:custGeom>
            <a:avLst/>
            <a:gdLst/>
            <a:ahLst/>
            <a:cxnLst/>
            <a:rect l="l" t="t" r="r" b="b"/>
            <a:pathLst>
              <a:path w="5467984" h="774700">
                <a:moveTo>
                  <a:pt x="0" y="78092"/>
                </a:moveTo>
                <a:lnTo>
                  <a:pt x="19138" y="73634"/>
                </a:lnTo>
                <a:lnTo>
                  <a:pt x="76530" y="62471"/>
                </a:lnTo>
                <a:lnTo>
                  <a:pt x="174332" y="46850"/>
                </a:lnTo>
                <a:lnTo>
                  <a:pt x="238112" y="37922"/>
                </a:lnTo>
                <a:lnTo>
                  <a:pt x="312521" y="29006"/>
                </a:lnTo>
                <a:lnTo>
                  <a:pt x="395427" y="22313"/>
                </a:lnTo>
                <a:lnTo>
                  <a:pt x="491096" y="15621"/>
                </a:lnTo>
                <a:lnTo>
                  <a:pt x="595274" y="8915"/>
                </a:lnTo>
                <a:lnTo>
                  <a:pt x="712203" y="4457"/>
                </a:lnTo>
                <a:lnTo>
                  <a:pt x="839762" y="2222"/>
                </a:lnTo>
                <a:lnTo>
                  <a:pt x="977938" y="0"/>
                </a:lnTo>
                <a:lnTo>
                  <a:pt x="1126756" y="2222"/>
                </a:lnTo>
                <a:lnTo>
                  <a:pt x="1286205" y="6692"/>
                </a:lnTo>
                <a:lnTo>
                  <a:pt x="1458417" y="15621"/>
                </a:lnTo>
                <a:lnTo>
                  <a:pt x="1641246" y="26771"/>
                </a:lnTo>
                <a:lnTo>
                  <a:pt x="1834705" y="44627"/>
                </a:lnTo>
                <a:lnTo>
                  <a:pt x="2040928" y="64706"/>
                </a:lnTo>
                <a:lnTo>
                  <a:pt x="2259901" y="89242"/>
                </a:lnTo>
                <a:lnTo>
                  <a:pt x="2489504" y="118262"/>
                </a:lnTo>
                <a:lnTo>
                  <a:pt x="2731858" y="153962"/>
                </a:lnTo>
                <a:lnTo>
                  <a:pt x="2984855" y="194119"/>
                </a:lnTo>
                <a:lnTo>
                  <a:pt x="3250603" y="240982"/>
                </a:lnTo>
                <a:lnTo>
                  <a:pt x="3529101" y="296760"/>
                </a:lnTo>
                <a:lnTo>
                  <a:pt x="3820363" y="357009"/>
                </a:lnTo>
                <a:lnTo>
                  <a:pt x="4124375" y="423951"/>
                </a:lnTo>
                <a:lnTo>
                  <a:pt x="4441139" y="499808"/>
                </a:lnTo>
                <a:lnTo>
                  <a:pt x="4770666" y="582371"/>
                </a:lnTo>
                <a:lnTo>
                  <a:pt x="5112943" y="673862"/>
                </a:lnTo>
                <a:lnTo>
                  <a:pt x="5467985" y="774268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09488" y="1695043"/>
            <a:ext cx="3308350" cy="652145"/>
          </a:xfrm>
          <a:custGeom>
            <a:avLst/>
            <a:gdLst/>
            <a:ahLst/>
            <a:cxnLst/>
            <a:rect l="l" t="t" r="r" b="b"/>
            <a:pathLst>
              <a:path w="3308350" h="652144">
                <a:moveTo>
                  <a:pt x="0" y="651548"/>
                </a:moveTo>
                <a:lnTo>
                  <a:pt x="95669" y="624776"/>
                </a:lnTo>
                <a:lnTo>
                  <a:pt x="357162" y="555599"/>
                </a:lnTo>
                <a:lnTo>
                  <a:pt x="537870" y="508736"/>
                </a:lnTo>
                <a:lnTo>
                  <a:pt x="746213" y="457428"/>
                </a:lnTo>
                <a:lnTo>
                  <a:pt x="977938" y="401637"/>
                </a:lnTo>
                <a:lnTo>
                  <a:pt x="1226680" y="341388"/>
                </a:lnTo>
                <a:lnTo>
                  <a:pt x="1490306" y="283375"/>
                </a:lnTo>
                <a:lnTo>
                  <a:pt x="1760296" y="225361"/>
                </a:lnTo>
                <a:lnTo>
                  <a:pt x="2036673" y="171805"/>
                </a:lnTo>
                <a:lnTo>
                  <a:pt x="2310917" y="120484"/>
                </a:lnTo>
                <a:lnTo>
                  <a:pt x="2446985" y="98183"/>
                </a:lnTo>
                <a:lnTo>
                  <a:pt x="2578798" y="75869"/>
                </a:lnTo>
                <a:lnTo>
                  <a:pt x="2710599" y="58013"/>
                </a:lnTo>
                <a:lnTo>
                  <a:pt x="2838157" y="40157"/>
                </a:lnTo>
                <a:lnTo>
                  <a:pt x="2963595" y="26771"/>
                </a:lnTo>
                <a:lnTo>
                  <a:pt x="3082645" y="15620"/>
                </a:lnTo>
                <a:lnTo>
                  <a:pt x="3197453" y="6692"/>
                </a:lnTo>
                <a:lnTo>
                  <a:pt x="3308007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1658" y="1679435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80" y="0"/>
                </a:moveTo>
                <a:lnTo>
                  <a:pt x="1402803" y="0"/>
                </a:lnTo>
                <a:lnTo>
                  <a:pt x="1258061" y="4457"/>
                </a:lnTo>
                <a:lnTo>
                  <a:pt x="1121829" y="11150"/>
                </a:lnTo>
                <a:lnTo>
                  <a:pt x="874890" y="33464"/>
                </a:lnTo>
                <a:lnTo>
                  <a:pt x="762076" y="49085"/>
                </a:lnTo>
                <a:lnTo>
                  <a:pt x="659891" y="64706"/>
                </a:lnTo>
                <a:lnTo>
                  <a:pt x="564108" y="82562"/>
                </a:lnTo>
                <a:lnTo>
                  <a:pt x="478955" y="102641"/>
                </a:lnTo>
                <a:lnTo>
                  <a:pt x="398068" y="120497"/>
                </a:lnTo>
                <a:lnTo>
                  <a:pt x="327825" y="140576"/>
                </a:lnTo>
                <a:lnTo>
                  <a:pt x="206489" y="178511"/>
                </a:lnTo>
                <a:lnTo>
                  <a:pt x="157530" y="196354"/>
                </a:lnTo>
                <a:lnTo>
                  <a:pt x="51092" y="240982"/>
                </a:lnTo>
                <a:lnTo>
                  <a:pt x="0" y="267754"/>
                </a:lnTo>
                <a:lnTo>
                  <a:pt x="0" y="1329867"/>
                </a:lnTo>
                <a:lnTo>
                  <a:pt x="8719121" y="1329867"/>
                </a:lnTo>
                <a:lnTo>
                  <a:pt x="8723376" y="1323174"/>
                </a:lnTo>
                <a:lnTo>
                  <a:pt x="8723376" y="850138"/>
                </a:lnTo>
                <a:lnTo>
                  <a:pt x="7182205" y="850138"/>
                </a:lnTo>
                <a:lnTo>
                  <a:pt x="7043839" y="847902"/>
                </a:lnTo>
                <a:lnTo>
                  <a:pt x="6899084" y="843445"/>
                </a:lnTo>
                <a:lnTo>
                  <a:pt x="6750088" y="836752"/>
                </a:lnTo>
                <a:lnTo>
                  <a:pt x="6594690" y="825588"/>
                </a:lnTo>
                <a:lnTo>
                  <a:pt x="6260477" y="792124"/>
                </a:lnTo>
                <a:lnTo>
                  <a:pt x="5900737" y="745261"/>
                </a:lnTo>
                <a:lnTo>
                  <a:pt x="5709158" y="716254"/>
                </a:lnTo>
                <a:lnTo>
                  <a:pt x="5509056" y="682790"/>
                </a:lnTo>
                <a:lnTo>
                  <a:pt x="5302567" y="644855"/>
                </a:lnTo>
                <a:lnTo>
                  <a:pt x="4861928" y="557834"/>
                </a:lnTo>
                <a:lnTo>
                  <a:pt x="4387240" y="452958"/>
                </a:lnTo>
                <a:lnTo>
                  <a:pt x="4136047" y="394944"/>
                </a:lnTo>
                <a:lnTo>
                  <a:pt x="3614521" y="267754"/>
                </a:lnTo>
                <a:lnTo>
                  <a:pt x="3122790" y="165112"/>
                </a:lnTo>
                <a:lnTo>
                  <a:pt x="2892894" y="124955"/>
                </a:lnTo>
                <a:lnTo>
                  <a:pt x="2673642" y="91478"/>
                </a:lnTo>
                <a:lnTo>
                  <a:pt x="2462898" y="62471"/>
                </a:lnTo>
                <a:lnTo>
                  <a:pt x="2262797" y="40157"/>
                </a:lnTo>
                <a:lnTo>
                  <a:pt x="2073351" y="22313"/>
                </a:lnTo>
                <a:lnTo>
                  <a:pt x="1719986" y="2235"/>
                </a:lnTo>
                <a:lnTo>
                  <a:pt x="1556080" y="0"/>
                </a:lnTo>
                <a:close/>
              </a:path>
              <a:path w="8723630" h="1330325">
                <a:moveTo>
                  <a:pt x="8723376" y="568985"/>
                </a:moveTo>
                <a:lnTo>
                  <a:pt x="8638235" y="604685"/>
                </a:lnTo>
                <a:lnTo>
                  <a:pt x="8557336" y="635927"/>
                </a:lnTo>
                <a:lnTo>
                  <a:pt x="8472195" y="664933"/>
                </a:lnTo>
                <a:lnTo>
                  <a:pt x="8295512" y="718489"/>
                </a:lnTo>
                <a:lnTo>
                  <a:pt x="8201850" y="743038"/>
                </a:lnTo>
                <a:lnTo>
                  <a:pt x="8006003" y="783196"/>
                </a:lnTo>
                <a:lnTo>
                  <a:pt x="7901698" y="801052"/>
                </a:lnTo>
                <a:lnTo>
                  <a:pt x="7680325" y="827824"/>
                </a:lnTo>
                <a:lnTo>
                  <a:pt x="7441907" y="845680"/>
                </a:lnTo>
                <a:lnTo>
                  <a:pt x="7314183" y="850138"/>
                </a:lnTo>
                <a:lnTo>
                  <a:pt x="8723376" y="850138"/>
                </a:lnTo>
                <a:lnTo>
                  <a:pt x="8723376" y="568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06213" y="1151572"/>
            <a:ext cx="2208530" cy="280670"/>
          </a:xfrm>
          <a:custGeom>
            <a:avLst/>
            <a:gdLst/>
            <a:ahLst/>
            <a:cxnLst/>
            <a:rect l="l" t="t" r="r" b="b"/>
            <a:pathLst>
              <a:path w="2208529" h="280669">
                <a:moveTo>
                  <a:pt x="0" y="0"/>
                </a:moveTo>
                <a:lnTo>
                  <a:pt x="0" y="184086"/>
                </a:lnTo>
                <a:lnTo>
                  <a:pt x="2208022" y="184086"/>
                </a:lnTo>
                <a:lnTo>
                  <a:pt x="2208022" y="280631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25010" y="1151572"/>
            <a:ext cx="381635" cy="280670"/>
          </a:xfrm>
          <a:custGeom>
            <a:avLst/>
            <a:gdLst/>
            <a:ahLst/>
            <a:cxnLst/>
            <a:rect l="l" t="t" r="r" b="b"/>
            <a:pathLst>
              <a:path w="381635" h="280669">
                <a:moveTo>
                  <a:pt x="381203" y="0"/>
                </a:moveTo>
                <a:lnTo>
                  <a:pt x="381203" y="184086"/>
                </a:lnTo>
                <a:lnTo>
                  <a:pt x="0" y="184086"/>
                </a:lnTo>
                <a:lnTo>
                  <a:pt x="0" y="280631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53348" y="1151572"/>
            <a:ext cx="2653030" cy="280670"/>
          </a:xfrm>
          <a:custGeom>
            <a:avLst/>
            <a:gdLst/>
            <a:ahLst/>
            <a:cxnLst/>
            <a:rect l="l" t="t" r="r" b="b"/>
            <a:pathLst>
              <a:path w="2653029" h="280669">
                <a:moveTo>
                  <a:pt x="2652864" y="0"/>
                </a:moveTo>
                <a:lnTo>
                  <a:pt x="2652864" y="184086"/>
                </a:lnTo>
                <a:lnTo>
                  <a:pt x="0" y="184086"/>
                </a:lnTo>
                <a:lnTo>
                  <a:pt x="0" y="280631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15538" y="355968"/>
            <a:ext cx="2781935" cy="795655"/>
          </a:xfrm>
          <a:custGeom>
            <a:avLst/>
            <a:gdLst/>
            <a:ahLst/>
            <a:cxnLst/>
            <a:rect l="l" t="t" r="r" b="b"/>
            <a:pathLst>
              <a:path w="2781935" h="795655">
                <a:moveTo>
                  <a:pt x="2701785" y="0"/>
                </a:moveTo>
                <a:lnTo>
                  <a:pt x="79565" y="0"/>
                </a:lnTo>
                <a:lnTo>
                  <a:pt x="48595" y="6252"/>
                </a:lnTo>
                <a:lnTo>
                  <a:pt x="23304" y="23304"/>
                </a:lnTo>
                <a:lnTo>
                  <a:pt x="6252" y="48595"/>
                </a:lnTo>
                <a:lnTo>
                  <a:pt x="0" y="79565"/>
                </a:lnTo>
                <a:lnTo>
                  <a:pt x="0" y="716051"/>
                </a:lnTo>
                <a:lnTo>
                  <a:pt x="6252" y="747019"/>
                </a:lnTo>
                <a:lnTo>
                  <a:pt x="23304" y="772306"/>
                </a:lnTo>
                <a:lnTo>
                  <a:pt x="48595" y="789353"/>
                </a:lnTo>
                <a:lnTo>
                  <a:pt x="79565" y="795604"/>
                </a:lnTo>
                <a:lnTo>
                  <a:pt x="2701785" y="795604"/>
                </a:lnTo>
                <a:lnTo>
                  <a:pt x="2732748" y="789353"/>
                </a:lnTo>
                <a:lnTo>
                  <a:pt x="2758035" y="772306"/>
                </a:lnTo>
                <a:lnTo>
                  <a:pt x="2775085" y="747019"/>
                </a:lnTo>
                <a:lnTo>
                  <a:pt x="2781338" y="716051"/>
                </a:lnTo>
                <a:lnTo>
                  <a:pt x="2781338" y="79565"/>
                </a:lnTo>
                <a:lnTo>
                  <a:pt x="2775085" y="48595"/>
                </a:lnTo>
                <a:lnTo>
                  <a:pt x="2758035" y="23304"/>
                </a:lnTo>
                <a:lnTo>
                  <a:pt x="2732748" y="6252"/>
                </a:lnTo>
                <a:lnTo>
                  <a:pt x="27017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15538" y="355968"/>
            <a:ext cx="2781935" cy="795655"/>
          </a:xfrm>
          <a:custGeom>
            <a:avLst/>
            <a:gdLst/>
            <a:ahLst/>
            <a:cxnLst/>
            <a:rect l="l" t="t" r="r" b="b"/>
            <a:pathLst>
              <a:path w="2781935" h="795655">
                <a:moveTo>
                  <a:pt x="0" y="79565"/>
                </a:moveTo>
                <a:lnTo>
                  <a:pt x="6252" y="48595"/>
                </a:lnTo>
                <a:lnTo>
                  <a:pt x="23304" y="23304"/>
                </a:lnTo>
                <a:lnTo>
                  <a:pt x="48595" y="6252"/>
                </a:lnTo>
                <a:lnTo>
                  <a:pt x="79565" y="0"/>
                </a:lnTo>
                <a:lnTo>
                  <a:pt x="2701785" y="0"/>
                </a:lnTo>
                <a:lnTo>
                  <a:pt x="2732748" y="6252"/>
                </a:lnTo>
                <a:lnTo>
                  <a:pt x="2758035" y="23304"/>
                </a:lnTo>
                <a:lnTo>
                  <a:pt x="2775085" y="48595"/>
                </a:lnTo>
                <a:lnTo>
                  <a:pt x="2781338" y="79565"/>
                </a:lnTo>
                <a:lnTo>
                  <a:pt x="2781338" y="716051"/>
                </a:lnTo>
                <a:lnTo>
                  <a:pt x="2775085" y="747019"/>
                </a:lnTo>
                <a:lnTo>
                  <a:pt x="2758035" y="772306"/>
                </a:lnTo>
                <a:lnTo>
                  <a:pt x="2732748" y="789353"/>
                </a:lnTo>
                <a:lnTo>
                  <a:pt x="2701785" y="795604"/>
                </a:lnTo>
                <a:lnTo>
                  <a:pt x="79565" y="795604"/>
                </a:lnTo>
                <a:lnTo>
                  <a:pt x="48595" y="789353"/>
                </a:lnTo>
                <a:lnTo>
                  <a:pt x="23304" y="772306"/>
                </a:lnTo>
                <a:lnTo>
                  <a:pt x="6252" y="747019"/>
                </a:lnTo>
                <a:lnTo>
                  <a:pt x="0" y="716051"/>
                </a:lnTo>
                <a:lnTo>
                  <a:pt x="0" y="79565"/>
                </a:lnTo>
                <a:close/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31349" y="465975"/>
            <a:ext cx="2781935" cy="795655"/>
          </a:xfrm>
          <a:custGeom>
            <a:avLst/>
            <a:gdLst/>
            <a:ahLst/>
            <a:cxnLst/>
            <a:rect l="l" t="t" r="r" b="b"/>
            <a:pathLst>
              <a:path w="2781935" h="795655">
                <a:moveTo>
                  <a:pt x="2701785" y="0"/>
                </a:moveTo>
                <a:lnTo>
                  <a:pt x="79565" y="0"/>
                </a:lnTo>
                <a:lnTo>
                  <a:pt x="48595" y="6252"/>
                </a:lnTo>
                <a:lnTo>
                  <a:pt x="23304" y="23304"/>
                </a:lnTo>
                <a:lnTo>
                  <a:pt x="6252" y="48595"/>
                </a:lnTo>
                <a:lnTo>
                  <a:pt x="0" y="79565"/>
                </a:lnTo>
                <a:lnTo>
                  <a:pt x="0" y="716051"/>
                </a:lnTo>
                <a:lnTo>
                  <a:pt x="6252" y="747019"/>
                </a:lnTo>
                <a:lnTo>
                  <a:pt x="23304" y="772306"/>
                </a:lnTo>
                <a:lnTo>
                  <a:pt x="48595" y="789353"/>
                </a:lnTo>
                <a:lnTo>
                  <a:pt x="79565" y="795604"/>
                </a:lnTo>
                <a:lnTo>
                  <a:pt x="2701785" y="795604"/>
                </a:lnTo>
                <a:lnTo>
                  <a:pt x="2732748" y="789353"/>
                </a:lnTo>
                <a:lnTo>
                  <a:pt x="2758035" y="772306"/>
                </a:lnTo>
                <a:lnTo>
                  <a:pt x="2775085" y="747019"/>
                </a:lnTo>
                <a:lnTo>
                  <a:pt x="2781338" y="716051"/>
                </a:lnTo>
                <a:lnTo>
                  <a:pt x="2781338" y="79565"/>
                </a:lnTo>
                <a:lnTo>
                  <a:pt x="2775085" y="48595"/>
                </a:lnTo>
                <a:lnTo>
                  <a:pt x="2758035" y="23304"/>
                </a:lnTo>
                <a:lnTo>
                  <a:pt x="2732748" y="6252"/>
                </a:lnTo>
                <a:lnTo>
                  <a:pt x="2701785" y="0"/>
                </a:lnTo>
                <a:close/>
              </a:path>
            </a:pathLst>
          </a:custGeom>
          <a:solidFill>
            <a:srgbClr val="CCCCCC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31349" y="465975"/>
            <a:ext cx="2781935" cy="795655"/>
          </a:xfrm>
          <a:custGeom>
            <a:avLst/>
            <a:gdLst/>
            <a:ahLst/>
            <a:cxnLst/>
            <a:rect l="l" t="t" r="r" b="b"/>
            <a:pathLst>
              <a:path w="2781935" h="795655">
                <a:moveTo>
                  <a:pt x="0" y="79565"/>
                </a:moveTo>
                <a:lnTo>
                  <a:pt x="6252" y="48595"/>
                </a:lnTo>
                <a:lnTo>
                  <a:pt x="23304" y="23304"/>
                </a:lnTo>
                <a:lnTo>
                  <a:pt x="48595" y="6252"/>
                </a:lnTo>
                <a:lnTo>
                  <a:pt x="79565" y="0"/>
                </a:lnTo>
                <a:lnTo>
                  <a:pt x="2701785" y="0"/>
                </a:lnTo>
                <a:lnTo>
                  <a:pt x="2732748" y="6252"/>
                </a:lnTo>
                <a:lnTo>
                  <a:pt x="2758035" y="23304"/>
                </a:lnTo>
                <a:lnTo>
                  <a:pt x="2775085" y="48595"/>
                </a:lnTo>
                <a:lnTo>
                  <a:pt x="2781338" y="79565"/>
                </a:lnTo>
                <a:lnTo>
                  <a:pt x="2781338" y="716051"/>
                </a:lnTo>
                <a:lnTo>
                  <a:pt x="2775085" y="747019"/>
                </a:lnTo>
                <a:lnTo>
                  <a:pt x="2758035" y="772306"/>
                </a:lnTo>
                <a:lnTo>
                  <a:pt x="2732748" y="789353"/>
                </a:lnTo>
                <a:lnTo>
                  <a:pt x="2701785" y="795604"/>
                </a:lnTo>
                <a:lnTo>
                  <a:pt x="79565" y="795604"/>
                </a:lnTo>
                <a:lnTo>
                  <a:pt x="48595" y="789353"/>
                </a:lnTo>
                <a:lnTo>
                  <a:pt x="23304" y="772306"/>
                </a:lnTo>
                <a:lnTo>
                  <a:pt x="6252" y="747019"/>
                </a:lnTo>
                <a:lnTo>
                  <a:pt x="0" y="716051"/>
                </a:lnTo>
                <a:lnTo>
                  <a:pt x="0" y="79565"/>
                </a:lnTo>
                <a:close/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01211" y="537972"/>
            <a:ext cx="2243315" cy="7086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4538" y="1432204"/>
            <a:ext cx="2138045" cy="662305"/>
          </a:xfrm>
          <a:custGeom>
            <a:avLst/>
            <a:gdLst/>
            <a:ahLst/>
            <a:cxnLst/>
            <a:rect l="l" t="t" r="r" b="b"/>
            <a:pathLst>
              <a:path w="2138045" h="662305">
                <a:moveTo>
                  <a:pt x="2071446" y="0"/>
                </a:moveTo>
                <a:lnTo>
                  <a:pt x="66179" y="0"/>
                </a:lnTo>
                <a:lnTo>
                  <a:pt x="40419" y="5200"/>
                </a:lnTo>
                <a:lnTo>
                  <a:pt x="19383" y="19383"/>
                </a:lnTo>
                <a:lnTo>
                  <a:pt x="5200" y="40419"/>
                </a:lnTo>
                <a:lnTo>
                  <a:pt x="0" y="66179"/>
                </a:lnTo>
                <a:lnTo>
                  <a:pt x="0" y="595630"/>
                </a:lnTo>
                <a:lnTo>
                  <a:pt x="5200" y="621390"/>
                </a:lnTo>
                <a:lnTo>
                  <a:pt x="19383" y="642426"/>
                </a:lnTo>
                <a:lnTo>
                  <a:pt x="40419" y="656609"/>
                </a:lnTo>
                <a:lnTo>
                  <a:pt x="66179" y="661809"/>
                </a:lnTo>
                <a:lnTo>
                  <a:pt x="2071446" y="661809"/>
                </a:lnTo>
                <a:lnTo>
                  <a:pt x="2097206" y="656609"/>
                </a:lnTo>
                <a:lnTo>
                  <a:pt x="2118242" y="642426"/>
                </a:lnTo>
                <a:lnTo>
                  <a:pt x="2132425" y="621390"/>
                </a:lnTo>
                <a:lnTo>
                  <a:pt x="2137625" y="595630"/>
                </a:lnTo>
                <a:lnTo>
                  <a:pt x="2137625" y="66179"/>
                </a:lnTo>
                <a:lnTo>
                  <a:pt x="2132425" y="40419"/>
                </a:lnTo>
                <a:lnTo>
                  <a:pt x="2118242" y="19383"/>
                </a:lnTo>
                <a:lnTo>
                  <a:pt x="2097206" y="5200"/>
                </a:lnTo>
                <a:lnTo>
                  <a:pt x="20714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4538" y="1432204"/>
            <a:ext cx="2138045" cy="662305"/>
          </a:xfrm>
          <a:custGeom>
            <a:avLst/>
            <a:gdLst/>
            <a:ahLst/>
            <a:cxnLst/>
            <a:rect l="l" t="t" r="r" b="b"/>
            <a:pathLst>
              <a:path w="2138045" h="662305">
                <a:moveTo>
                  <a:pt x="0" y="66179"/>
                </a:moveTo>
                <a:lnTo>
                  <a:pt x="5200" y="40419"/>
                </a:lnTo>
                <a:lnTo>
                  <a:pt x="19383" y="19383"/>
                </a:lnTo>
                <a:lnTo>
                  <a:pt x="40419" y="5200"/>
                </a:lnTo>
                <a:lnTo>
                  <a:pt x="66179" y="0"/>
                </a:lnTo>
                <a:lnTo>
                  <a:pt x="2071446" y="0"/>
                </a:lnTo>
                <a:lnTo>
                  <a:pt x="2097206" y="5200"/>
                </a:lnTo>
                <a:lnTo>
                  <a:pt x="2118242" y="19383"/>
                </a:lnTo>
                <a:lnTo>
                  <a:pt x="2132425" y="40419"/>
                </a:lnTo>
                <a:lnTo>
                  <a:pt x="2137625" y="66179"/>
                </a:lnTo>
                <a:lnTo>
                  <a:pt x="2137625" y="595630"/>
                </a:lnTo>
                <a:lnTo>
                  <a:pt x="2132425" y="621390"/>
                </a:lnTo>
                <a:lnTo>
                  <a:pt x="2118242" y="642426"/>
                </a:lnTo>
                <a:lnTo>
                  <a:pt x="2097206" y="656609"/>
                </a:lnTo>
                <a:lnTo>
                  <a:pt x="2071446" y="661809"/>
                </a:lnTo>
                <a:lnTo>
                  <a:pt x="66179" y="661809"/>
                </a:lnTo>
                <a:lnTo>
                  <a:pt x="40419" y="656609"/>
                </a:lnTo>
                <a:lnTo>
                  <a:pt x="19383" y="642426"/>
                </a:lnTo>
                <a:lnTo>
                  <a:pt x="5200" y="621390"/>
                </a:lnTo>
                <a:lnTo>
                  <a:pt x="0" y="595630"/>
                </a:lnTo>
                <a:lnTo>
                  <a:pt x="0" y="66179"/>
                </a:lnTo>
                <a:close/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00340" y="1542224"/>
            <a:ext cx="2138045" cy="662305"/>
          </a:xfrm>
          <a:custGeom>
            <a:avLst/>
            <a:gdLst/>
            <a:ahLst/>
            <a:cxnLst/>
            <a:rect l="l" t="t" r="r" b="b"/>
            <a:pathLst>
              <a:path w="2138045" h="662305">
                <a:moveTo>
                  <a:pt x="2071446" y="0"/>
                </a:moveTo>
                <a:lnTo>
                  <a:pt x="66179" y="0"/>
                </a:lnTo>
                <a:lnTo>
                  <a:pt x="40419" y="5200"/>
                </a:lnTo>
                <a:lnTo>
                  <a:pt x="19383" y="19383"/>
                </a:lnTo>
                <a:lnTo>
                  <a:pt x="5200" y="40419"/>
                </a:lnTo>
                <a:lnTo>
                  <a:pt x="0" y="66179"/>
                </a:lnTo>
                <a:lnTo>
                  <a:pt x="0" y="595630"/>
                </a:lnTo>
                <a:lnTo>
                  <a:pt x="5200" y="621390"/>
                </a:lnTo>
                <a:lnTo>
                  <a:pt x="19383" y="642426"/>
                </a:lnTo>
                <a:lnTo>
                  <a:pt x="40419" y="656609"/>
                </a:lnTo>
                <a:lnTo>
                  <a:pt x="66179" y="661809"/>
                </a:lnTo>
                <a:lnTo>
                  <a:pt x="2071446" y="661809"/>
                </a:lnTo>
                <a:lnTo>
                  <a:pt x="2097206" y="656609"/>
                </a:lnTo>
                <a:lnTo>
                  <a:pt x="2118242" y="642426"/>
                </a:lnTo>
                <a:lnTo>
                  <a:pt x="2132425" y="621390"/>
                </a:lnTo>
                <a:lnTo>
                  <a:pt x="2137625" y="595630"/>
                </a:lnTo>
                <a:lnTo>
                  <a:pt x="2137625" y="66179"/>
                </a:lnTo>
                <a:lnTo>
                  <a:pt x="2132425" y="40419"/>
                </a:lnTo>
                <a:lnTo>
                  <a:pt x="2118242" y="19383"/>
                </a:lnTo>
                <a:lnTo>
                  <a:pt x="2097206" y="5200"/>
                </a:lnTo>
                <a:lnTo>
                  <a:pt x="2071446" y="0"/>
                </a:lnTo>
                <a:close/>
              </a:path>
            </a:pathLst>
          </a:custGeom>
          <a:solidFill>
            <a:srgbClr val="CCCCCC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00340" y="1542224"/>
            <a:ext cx="2138045" cy="662305"/>
          </a:xfrm>
          <a:custGeom>
            <a:avLst/>
            <a:gdLst/>
            <a:ahLst/>
            <a:cxnLst/>
            <a:rect l="l" t="t" r="r" b="b"/>
            <a:pathLst>
              <a:path w="2138045" h="662305">
                <a:moveTo>
                  <a:pt x="0" y="66179"/>
                </a:moveTo>
                <a:lnTo>
                  <a:pt x="5200" y="40419"/>
                </a:lnTo>
                <a:lnTo>
                  <a:pt x="19383" y="19383"/>
                </a:lnTo>
                <a:lnTo>
                  <a:pt x="40419" y="5200"/>
                </a:lnTo>
                <a:lnTo>
                  <a:pt x="66179" y="0"/>
                </a:lnTo>
                <a:lnTo>
                  <a:pt x="2071446" y="0"/>
                </a:lnTo>
                <a:lnTo>
                  <a:pt x="2097206" y="5200"/>
                </a:lnTo>
                <a:lnTo>
                  <a:pt x="2118242" y="19383"/>
                </a:lnTo>
                <a:lnTo>
                  <a:pt x="2132425" y="40419"/>
                </a:lnTo>
                <a:lnTo>
                  <a:pt x="2137625" y="66179"/>
                </a:lnTo>
                <a:lnTo>
                  <a:pt x="2137625" y="595630"/>
                </a:lnTo>
                <a:lnTo>
                  <a:pt x="2132425" y="621390"/>
                </a:lnTo>
                <a:lnTo>
                  <a:pt x="2118242" y="642426"/>
                </a:lnTo>
                <a:lnTo>
                  <a:pt x="2097206" y="656609"/>
                </a:lnTo>
                <a:lnTo>
                  <a:pt x="2071446" y="661809"/>
                </a:lnTo>
                <a:lnTo>
                  <a:pt x="66179" y="661809"/>
                </a:lnTo>
                <a:lnTo>
                  <a:pt x="40419" y="656609"/>
                </a:lnTo>
                <a:lnTo>
                  <a:pt x="19383" y="642426"/>
                </a:lnTo>
                <a:lnTo>
                  <a:pt x="5200" y="621390"/>
                </a:lnTo>
                <a:lnTo>
                  <a:pt x="0" y="595630"/>
                </a:lnTo>
                <a:lnTo>
                  <a:pt x="0" y="66179"/>
                </a:lnTo>
                <a:close/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97508" y="1741932"/>
            <a:ext cx="1357884" cy="2468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53765" y="1432204"/>
            <a:ext cx="1943100" cy="662305"/>
          </a:xfrm>
          <a:custGeom>
            <a:avLst/>
            <a:gdLst/>
            <a:ahLst/>
            <a:cxnLst/>
            <a:rect l="l" t="t" r="r" b="b"/>
            <a:pathLst>
              <a:path w="1943100" h="662305">
                <a:moveTo>
                  <a:pt x="1876310" y="0"/>
                </a:moveTo>
                <a:lnTo>
                  <a:pt x="66179" y="0"/>
                </a:lnTo>
                <a:lnTo>
                  <a:pt x="40419" y="5200"/>
                </a:lnTo>
                <a:lnTo>
                  <a:pt x="19383" y="19383"/>
                </a:lnTo>
                <a:lnTo>
                  <a:pt x="5200" y="40419"/>
                </a:lnTo>
                <a:lnTo>
                  <a:pt x="0" y="66179"/>
                </a:lnTo>
                <a:lnTo>
                  <a:pt x="0" y="595630"/>
                </a:lnTo>
                <a:lnTo>
                  <a:pt x="5200" y="621390"/>
                </a:lnTo>
                <a:lnTo>
                  <a:pt x="19383" y="642426"/>
                </a:lnTo>
                <a:lnTo>
                  <a:pt x="40419" y="656609"/>
                </a:lnTo>
                <a:lnTo>
                  <a:pt x="66179" y="661809"/>
                </a:lnTo>
                <a:lnTo>
                  <a:pt x="1876310" y="661809"/>
                </a:lnTo>
                <a:lnTo>
                  <a:pt x="1902071" y="656609"/>
                </a:lnTo>
                <a:lnTo>
                  <a:pt x="1923107" y="642426"/>
                </a:lnTo>
                <a:lnTo>
                  <a:pt x="1937289" y="621390"/>
                </a:lnTo>
                <a:lnTo>
                  <a:pt x="1942490" y="595630"/>
                </a:lnTo>
                <a:lnTo>
                  <a:pt x="1942490" y="66179"/>
                </a:lnTo>
                <a:lnTo>
                  <a:pt x="1937289" y="40419"/>
                </a:lnTo>
                <a:lnTo>
                  <a:pt x="1923107" y="19383"/>
                </a:lnTo>
                <a:lnTo>
                  <a:pt x="1902071" y="5200"/>
                </a:lnTo>
                <a:lnTo>
                  <a:pt x="1876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53765" y="1432204"/>
            <a:ext cx="1943100" cy="662305"/>
          </a:xfrm>
          <a:custGeom>
            <a:avLst/>
            <a:gdLst/>
            <a:ahLst/>
            <a:cxnLst/>
            <a:rect l="l" t="t" r="r" b="b"/>
            <a:pathLst>
              <a:path w="1943100" h="662305">
                <a:moveTo>
                  <a:pt x="0" y="66179"/>
                </a:moveTo>
                <a:lnTo>
                  <a:pt x="5200" y="40419"/>
                </a:lnTo>
                <a:lnTo>
                  <a:pt x="19383" y="19383"/>
                </a:lnTo>
                <a:lnTo>
                  <a:pt x="40419" y="5200"/>
                </a:lnTo>
                <a:lnTo>
                  <a:pt x="66179" y="0"/>
                </a:lnTo>
                <a:lnTo>
                  <a:pt x="1876310" y="0"/>
                </a:lnTo>
                <a:lnTo>
                  <a:pt x="1902071" y="5200"/>
                </a:lnTo>
                <a:lnTo>
                  <a:pt x="1923107" y="19383"/>
                </a:lnTo>
                <a:lnTo>
                  <a:pt x="1937289" y="40419"/>
                </a:lnTo>
                <a:lnTo>
                  <a:pt x="1942490" y="66179"/>
                </a:lnTo>
                <a:lnTo>
                  <a:pt x="1942490" y="595630"/>
                </a:lnTo>
                <a:lnTo>
                  <a:pt x="1937289" y="621390"/>
                </a:lnTo>
                <a:lnTo>
                  <a:pt x="1923107" y="642426"/>
                </a:lnTo>
                <a:lnTo>
                  <a:pt x="1902071" y="656609"/>
                </a:lnTo>
                <a:lnTo>
                  <a:pt x="1876310" y="661809"/>
                </a:lnTo>
                <a:lnTo>
                  <a:pt x="66179" y="661809"/>
                </a:lnTo>
                <a:lnTo>
                  <a:pt x="40419" y="656609"/>
                </a:lnTo>
                <a:lnTo>
                  <a:pt x="19383" y="642426"/>
                </a:lnTo>
                <a:lnTo>
                  <a:pt x="5200" y="621390"/>
                </a:lnTo>
                <a:lnTo>
                  <a:pt x="0" y="595630"/>
                </a:lnTo>
                <a:lnTo>
                  <a:pt x="0" y="66179"/>
                </a:lnTo>
                <a:close/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69564" y="1542224"/>
            <a:ext cx="1943100" cy="662305"/>
          </a:xfrm>
          <a:custGeom>
            <a:avLst/>
            <a:gdLst/>
            <a:ahLst/>
            <a:cxnLst/>
            <a:rect l="l" t="t" r="r" b="b"/>
            <a:pathLst>
              <a:path w="1943100" h="662305">
                <a:moveTo>
                  <a:pt x="1876310" y="0"/>
                </a:moveTo>
                <a:lnTo>
                  <a:pt x="66179" y="0"/>
                </a:lnTo>
                <a:lnTo>
                  <a:pt x="40419" y="5200"/>
                </a:lnTo>
                <a:lnTo>
                  <a:pt x="19383" y="19383"/>
                </a:lnTo>
                <a:lnTo>
                  <a:pt x="5200" y="40419"/>
                </a:lnTo>
                <a:lnTo>
                  <a:pt x="0" y="66179"/>
                </a:lnTo>
                <a:lnTo>
                  <a:pt x="0" y="595630"/>
                </a:lnTo>
                <a:lnTo>
                  <a:pt x="5200" y="621390"/>
                </a:lnTo>
                <a:lnTo>
                  <a:pt x="19383" y="642426"/>
                </a:lnTo>
                <a:lnTo>
                  <a:pt x="40419" y="656609"/>
                </a:lnTo>
                <a:lnTo>
                  <a:pt x="66179" y="661809"/>
                </a:lnTo>
                <a:lnTo>
                  <a:pt x="1876310" y="661809"/>
                </a:lnTo>
                <a:lnTo>
                  <a:pt x="1902071" y="656609"/>
                </a:lnTo>
                <a:lnTo>
                  <a:pt x="1923107" y="642426"/>
                </a:lnTo>
                <a:lnTo>
                  <a:pt x="1937289" y="621390"/>
                </a:lnTo>
                <a:lnTo>
                  <a:pt x="1942490" y="595630"/>
                </a:lnTo>
                <a:lnTo>
                  <a:pt x="1942490" y="66179"/>
                </a:lnTo>
                <a:lnTo>
                  <a:pt x="1937289" y="40419"/>
                </a:lnTo>
                <a:lnTo>
                  <a:pt x="1923107" y="19383"/>
                </a:lnTo>
                <a:lnTo>
                  <a:pt x="1902071" y="5200"/>
                </a:lnTo>
                <a:lnTo>
                  <a:pt x="1876310" y="0"/>
                </a:lnTo>
                <a:close/>
              </a:path>
            </a:pathLst>
          </a:custGeom>
          <a:solidFill>
            <a:srgbClr val="CCCCCC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69564" y="1542224"/>
            <a:ext cx="1943100" cy="662305"/>
          </a:xfrm>
          <a:custGeom>
            <a:avLst/>
            <a:gdLst/>
            <a:ahLst/>
            <a:cxnLst/>
            <a:rect l="l" t="t" r="r" b="b"/>
            <a:pathLst>
              <a:path w="1943100" h="662305">
                <a:moveTo>
                  <a:pt x="0" y="66179"/>
                </a:moveTo>
                <a:lnTo>
                  <a:pt x="5200" y="40419"/>
                </a:lnTo>
                <a:lnTo>
                  <a:pt x="19383" y="19383"/>
                </a:lnTo>
                <a:lnTo>
                  <a:pt x="40419" y="5200"/>
                </a:lnTo>
                <a:lnTo>
                  <a:pt x="66179" y="0"/>
                </a:lnTo>
                <a:lnTo>
                  <a:pt x="1876310" y="0"/>
                </a:lnTo>
                <a:lnTo>
                  <a:pt x="1902071" y="5200"/>
                </a:lnTo>
                <a:lnTo>
                  <a:pt x="1923107" y="19383"/>
                </a:lnTo>
                <a:lnTo>
                  <a:pt x="1937289" y="40419"/>
                </a:lnTo>
                <a:lnTo>
                  <a:pt x="1942490" y="66179"/>
                </a:lnTo>
                <a:lnTo>
                  <a:pt x="1942490" y="595630"/>
                </a:lnTo>
                <a:lnTo>
                  <a:pt x="1937289" y="621390"/>
                </a:lnTo>
                <a:lnTo>
                  <a:pt x="1923107" y="642426"/>
                </a:lnTo>
                <a:lnTo>
                  <a:pt x="1902071" y="656609"/>
                </a:lnTo>
                <a:lnTo>
                  <a:pt x="1876310" y="661809"/>
                </a:lnTo>
                <a:lnTo>
                  <a:pt x="66179" y="661809"/>
                </a:lnTo>
                <a:lnTo>
                  <a:pt x="40419" y="656609"/>
                </a:lnTo>
                <a:lnTo>
                  <a:pt x="19383" y="642426"/>
                </a:lnTo>
                <a:lnTo>
                  <a:pt x="5200" y="621390"/>
                </a:lnTo>
                <a:lnTo>
                  <a:pt x="0" y="595630"/>
                </a:lnTo>
                <a:lnTo>
                  <a:pt x="0" y="66179"/>
                </a:lnTo>
                <a:close/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38728" y="1741919"/>
            <a:ext cx="1620012" cy="3185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27865" y="1432204"/>
            <a:ext cx="2773045" cy="662305"/>
          </a:xfrm>
          <a:custGeom>
            <a:avLst/>
            <a:gdLst/>
            <a:ahLst/>
            <a:cxnLst/>
            <a:rect l="l" t="t" r="r" b="b"/>
            <a:pathLst>
              <a:path w="2773045" h="662305">
                <a:moveTo>
                  <a:pt x="2706573" y="0"/>
                </a:moveTo>
                <a:lnTo>
                  <a:pt x="66179" y="0"/>
                </a:lnTo>
                <a:lnTo>
                  <a:pt x="40419" y="5200"/>
                </a:lnTo>
                <a:lnTo>
                  <a:pt x="19383" y="19383"/>
                </a:lnTo>
                <a:lnTo>
                  <a:pt x="5200" y="40419"/>
                </a:lnTo>
                <a:lnTo>
                  <a:pt x="0" y="66179"/>
                </a:lnTo>
                <a:lnTo>
                  <a:pt x="0" y="595630"/>
                </a:lnTo>
                <a:lnTo>
                  <a:pt x="5200" y="621390"/>
                </a:lnTo>
                <a:lnTo>
                  <a:pt x="19383" y="642426"/>
                </a:lnTo>
                <a:lnTo>
                  <a:pt x="40419" y="656609"/>
                </a:lnTo>
                <a:lnTo>
                  <a:pt x="66179" y="661809"/>
                </a:lnTo>
                <a:lnTo>
                  <a:pt x="2706573" y="661809"/>
                </a:lnTo>
                <a:lnTo>
                  <a:pt x="2732333" y="656609"/>
                </a:lnTo>
                <a:lnTo>
                  <a:pt x="2753369" y="642426"/>
                </a:lnTo>
                <a:lnTo>
                  <a:pt x="2767552" y="621390"/>
                </a:lnTo>
                <a:lnTo>
                  <a:pt x="2772752" y="595630"/>
                </a:lnTo>
                <a:lnTo>
                  <a:pt x="2772752" y="66179"/>
                </a:lnTo>
                <a:lnTo>
                  <a:pt x="2767552" y="40419"/>
                </a:lnTo>
                <a:lnTo>
                  <a:pt x="2753369" y="19383"/>
                </a:lnTo>
                <a:lnTo>
                  <a:pt x="2732333" y="5200"/>
                </a:lnTo>
                <a:lnTo>
                  <a:pt x="27065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27865" y="1432204"/>
            <a:ext cx="2773045" cy="662305"/>
          </a:xfrm>
          <a:custGeom>
            <a:avLst/>
            <a:gdLst/>
            <a:ahLst/>
            <a:cxnLst/>
            <a:rect l="l" t="t" r="r" b="b"/>
            <a:pathLst>
              <a:path w="2773045" h="662305">
                <a:moveTo>
                  <a:pt x="0" y="66179"/>
                </a:moveTo>
                <a:lnTo>
                  <a:pt x="5200" y="40419"/>
                </a:lnTo>
                <a:lnTo>
                  <a:pt x="19383" y="19383"/>
                </a:lnTo>
                <a:lnTo>
                  <a:pt x="40419" y="5200"/>
                </a:lnTo>
                <a:lnTo>
                  <a:pt x="66179" y="0"/>
                </a:lnTo>
                <a:lnTo>
                  <a:pt x="2706573" y="0"/>
                </a:lnTo>
                <a:lnTo>
                  <a:pt x="2732333" y="5200"/>
                </a:lnTo>
                <a:lnTo>
                  <a:pt x="2753369" y="19383"/>
                </a:lnTo>
                <a:lnTo>
                  <a:pt x="2767552" y="40419"/>
                </a:lnTo>
                <a:lnTo>
                  <a:pt x="2772752" y="66179"/>
                </a:lnTo>
                <a:lnTo>
                  <a:pt x="2772752" y="595630"/>
                </a:lnTo>
                <a:lnTo>
                  <a:pt x="2767552" y="621390"/>
                </a:lnTo>
                <a:lnTo>
                  <a:pt x="2753369" y="642426"/>
                </a:lnTo>
                <a:lnTo>
                  <a:pt x="2732333" y="656609"/>
                </a:lnTo>
                <a:lnTo>
                  <a:pt x="2706573" y="661809"/>
                </a:lnTo>
                <a:lnTo>
                  <a:pt x="66179" y="661809"/>
                </a:lnTo>
                <a:lnTo>
                  <a:pt x="40419" y="656609"/>
                </a:lnTo>
                <a:lnTo>
                  <a:pt x="19383" y="642426"/>
                </a:lnTo>
                <a:lnTo>
                  <a:pt x="5200" y="621390"/>
                </a:lnTo>
                <a:lnTo>
                  <a:pt x="0" y="595630"/>
                </a:lnTo>
                <a:lnTo>
                  <a:pt x="0" y="66179"/>
                </a:lnTo>
                <a:close/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43664" y="1542224"/>
            <a:ext cx="2773045" cy="662305"/>
          </a:xfrm>
          <a:custGeom>
            <a:avLst/>
            <a:gdLst/>
            <a:ahLst/>
            <a:cxnLst/>
            <a:rect l="l" t="t" r="r" b="b"/>
            <a:pathLst>
              <a:path w="2773045" h="662305">
                <a:moveTo>
                  <a:pt x="2706573" y="0"/>
                </a:moveTo>
                <a:lnTo>
                  <a:pt x="66179" y="0"/>
                </a:lnTo>
                <a:lnTo>
                  <a:pt x="40419" y="5200"/>
                </a:lnTo>
                <a:lnTo>
                  <a:pt x="19383" y="19383"/>
                </a:lnTo>
                <a:lnTo>
                  <a:pt x="5200" y="40419"/>
                </a:lnTo>
                <a:lnTo>
                  <a:pt x="0" y="66179"/>
                </a:lnTo>
                <a:lnTo>
                  <a:pt x="0" y="595630"/>
                </a:lnTo>
                <a:lnTo>
                  <a:pt x="5200" y="621390"/>
                </a:lnTo>
                <a:lnTo>
                  <a:pt x="19383" y="642426"/>
                </a:lnTo>
                <a:lnTo>
                  <a:pt x="40419" y="656609"/>
                </a:lnTo>
                <a:lnTo>
                  <a:pt x="66179" y="661809"/>
                </a:lnTo>
                <a:lnTo>
                  <a:pt x="2706573" y="661809"/>
                </a:lnTo>
                <a:lnTo>
                  <a:pt x="2732333" y="656609"/>
                </a:lnTo>
                <a:lnTo>
                  <a:pt x="2753369" y="642426"/>
                </a:lnTo>
                <a:lnTo>
                  <a:pt x="2767552" y="621390"/>
                </a:lnTo>
                <a:lnTo>
                  <a:pt x="2772752" y="595630"/>
                </a:lnTo>
                <a:lnTo>
                  <a:pt x="2772752" y="66179"/>
                </a:lnTo>
                <a:lnTo>
                  <a:pt x="2767552" y="40419"/>
                </a:lnTo>
                <a:lnTo>
                  <a:pt x="2753369" y="19383"/>
                </a:lnTo>
                <a:lnTo>
                  <a:pt x="2732333" y="5200"/>
                </a:lnTo>
                <a:lnTo>
                  <a:pt x="2706573" y="0"/>
                </a:lnTo>
                <a:close/>
              </a:path>
            </a:pathLst>
          </a:custGeom>
          <a:solidFill>
            <a:srgbClr val="CCCCCC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543664" y="1542224"/>
            <a:ext cx="2773045" cy="662305"/>
          </a:xfrm>
          <a:custGeom>
            <a:avLst/>
            <a:gdLst/>
            <a:ahLst/>
            <a:cxnLst/>
            <a:rect l="l" t="t" r="r" b="b"/>
            <a:pathLst>
              <a:path w="2773045" h="662305">
                <a:moveTo>
                  <a:pt x="0" y="66179"/>
                </a:moveTo>
                <a:lnTo>
                  <a:pt x="5200" y="40419"/>
                </a:lnTo>
                <a:lnTo>
                  <a:pt x="19383" y="19383"/>
                </a:lnTo>
                <a:lnTo>
                  <a:pt x="40419" y="5200"/>
                </a:lnTo>
                <a:lnTo>
                  <a:pt x="66179" y="0"/>
                </a:lnTo>
                <a:lnTo>
                  <a:pt x="2706573" y="0"/>
                </a:lnTo>
                <a:lnTo>
                  <a:pt x="2732333" y="5200"/>
                </a:lnTo>
                <a:lnTo>
                  <a:pt x="2753369" y="19383"/>
                </a:lnTo>
                <a:lnTo>
                  <a:pt x="2767552" y="40419"/>
                </a:lnTo>
                <a:lnTo>
                  <a:pt x="2772752" y="66179"/>
                </a:lnTo>
                <a:lnTo>
                  <a:pt x="2772752" y="595630"/>
                </a:lnTo>
                <a:lnTo>
                  <a:pt x="2767552" y="621390"/>
                </a:lnTo>
                <a:lnTo>
                  <a:pt x="2753369" y="642426"/>
                </a:lnTo>
                <a:lnTo>
                  <a:pt x="2732333" y="656609"/>
                </a:lnTo>
                <a:lnTo>
                  <a:pt x="2706573" y="661809"/>
                </a:lnTo>
                <a:lnTo>
                  <a:pt x="66179" y="661809"/>
                </a:lnTo>
                <a:lnTo>
                  <a:pt x="40419" y="656609"/>
                </a:lnTo>
                <a:lnTo>
                  <a:pt x="19383" y="642426"/>
                </a:lnTo>
                <a:lnTo>
                  <a:pt x="5200" y="621390"/>
                </a:lnTo>
                <a:lnTo>
                  <a:pt x="0" y="595630"/>
                </a:lnTo>
                <a:lnTo>
                  <a:pt x="0" y="66179"/>
                </a:lnTo>
                <a:close/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97879" y="1738883"/>
            <a:ext cx="2068068" cy="3154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25866" y="4197350"/>
            <a:ext cx="81280" cy="29209"/>
          </a:xfrm>
          <a:custGeom>
            <a:avLst/>
            <a:gdLst/>
            <a:ahLst/>
            <a:cxnLst/>
            <a:rect l="l" t="t" r="r" b="b"/>
            <a:pathLst>
              <a:path w="81280" h="29210">
                <a:moveTo>
                  <a:pt x="0" y="0"/>
                </a:moveTo>
                <a:lnTo>
                  <a:pt x="80772" y="0"/>
                </a:lnTo>
                <a:lnTo>
                  <a:pt x="80772" y="28956"/>
                </a:lnTo>
                <a:lnTo>
                  <a:pt x="0" y="2895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8102" y="2658554"/>
            <a:ext cx="8885555" cy="3864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 marR="29337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К </a:t>
            </a:r>
            <a:r>
              <a:rPr sz="2400" b="1" u="heavy" spc="-1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Times New Roman"/>
                <a:cs typeface="Times New Roman"/>
              </a:rPr>
              <a:t>полевым</a:t>
            </a:r>
            <a:r>
              <a:rPr sz="2400" b="1" spc="-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относят с/о, в </a:t>
            </a:r>
            <a:r>
              <a:rPr sz="2400" spc="-35" dirty="0">
                <a:latin typeface="Times New Roman"/>
                <a:cs typeface="Times New Roman"/>
              </a:rPr>
              <a:t>которых </a:t>
            </a:r>
            <a:r>
              <a:rPr sz="2400" spc="-10" dirty="0">
                <a:latin typeface="Times New Roman"/>
                <a:cs typeface="Times New Roman"/>
              </a:rPr>
              <a:t>более половины </a:t>
            </a:r>
            <a:r>
              <a:rPr sz="2400" dirty="0">
                <a:latin typeface="Times New Roman"/>
                <a:cs typeface="Times New Roman"/>
              </a:rPr>
              <a:t>всей </a:t>
            </a:r>
            <a:r>
              <a:rPr sz="2400" spc="-5" dirty="0">
                <a:latin typeface="Times New Roman"/>
                <a:cs typeface="Times New Roman"/>
              </a:rPr>
              <a:t>площади  </a:t>
            </a:r>
            <a:r>
              <a:rPr sz="2400" spc="-20" dirty="0">
                <a:latin typeface="Times New Roman"/>
                <a:cs typeface="Times New Roman"/>
              </a:rPr>
              <a:t>отводят </a:t>
            </a:r>
            <a:r>
              <a:rPr sz="2400" dirty="0">
                <a:latin typeface="Times New Roman"/>
                <a:cs typeface="Times New Roman"/>
              </a:rPr>
              <a:t>для </a:t>
            </a:r>
            <a:r>
              <a:rPr sz="2400" spc="-15" dirty="0">
                <a:latin typeface="Times New Roman"/>
                <a:cs typeface="Times New Roman"/>
              </a:rPr>
              <a:t>возделывания </a:t>
            </a:r>
            <a:r>
              <a:rPr sz="2400" spc="-5" dirty="0">
                <a:latin typeface="Times New Roman"/>
                <a:cs typeface="Times New Roman"/>
              </a:rPr>
              <a:t>зерновых, </a:t>
            </a:r>
            <a:r>
              <a:rPr sz="2400" spc="-15" dirty="0">
                <a:latin typeface="Times New Roman"/>
                <a:cs typeface="Times New Roman"/>
              </a:rPr>
              <a:t>картофеля </a:t>
            </a:r>
            <a:r>
              <a:rPr sz="2400" dirty="0">
                <a:latin typeface="Times New Roman"/>
                <a:cs typeface="Times New Roman"/>
              </a:rPr>
              <a:t>и технических  </a:t>
            </a:r>
            <a:r>
              <a:rPr sz="2400" spc="-35" dirty="0">
                <a:latin typeface="Times New Roman"/>
                <a:cs typeface="Times New Roman"/>
              </a:rPr>
              <a:t>культур.</a:t>
            </a:r>
            <a:endParaRPr sz="2400">
              <a:latin typeface="Times New Roman"/>
              <a:cs typeface="Times New Roman"/>
            </a:endParaRPr>
          </a:p>
          <a:p>
            <a:pPr marL="12700" marR="359410">
              <a:lnSpc>
                <a:spcPct val="100000"/>
              </a:lnSpc>
              <a:spcBef>
                <a:spcPts val="710"/>
              </a:spcBef>
            </a:pPr>
            <a:r>
              <a:rPr sz="2400" b="1" u="heavy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Times New Roman"/>
                <a:cs typeface="Times New Roman"/>
              </a:rPr>
              <a:t>Кормовыми</a:t>
            </a:r>
            <a:r>
              <a:rPr sz="2400" b="1" spc="-3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с/о </a:t>
            </a:r>
            <a:r>
              <a:rPr sz="2400" spc="-15" dirty="0">
                <a:latin typeface="Times New Roman"/>
                <a:cs typeface="Times New Roman"/>
              </a:rPr>
              <a:t>называют </a:t>
            </a:r>
            <a:r>
              <a:rPr sz="2400" dirty="0">
                <a:latin typeface="Times New Roman"/>
                <a:cs typeface="Times New Roman"/>
              </a:rPr>
              <a:t>такие, в </a:t>
            </a:r>
            <a:r>
              <a:rPr sz="2400" spc="-35" dirty="0">
                <a:latin typeface="Times New Roman"/>
                <a:cs typeface="Times New Roman"/>
              </a:rPr>
              <a:t>которых </a:t>
            </a:r>
            <a:r>
              <a:rPr sz="2400" spc="-10" dirty="0">
                <a:latin typeface="Times New Roman"/>
                <a:cs typeface="Times New Roman"/>
              </a:rPr>
              <a:t>более половины </a:t>
            </a:r>
            <a:r>
              <a:rPr sz="2400" dirty="0">
                <a:latin typeface="Times New Roman"/>
                <a:cs typeface="Times New Roman"/>
              </a:rPr>
              <a:t>всей  </a:t>
            </a:r>
            <a:r>
              <a:rPr sz="2400" spc="-5" dirty="0">
                <a:latin typeface="Times New Roman"/>
                <a:cs typeface="Times New Roman"/>
              </a:rPr>
              <a:t>площади </a:t>
            </a:r>
            <a:r>
              <a:rPr sz="2400" spc="-15" dirty="0">
                <a:latin typeface="Times New Roman"/>
                <a:cs typeface="Times New Roman"/>
              </a:rPr>
              <a:t>отведено </a:t>
            </a:r>
            <a:r>
              <a:rPr sz="2400" dirty="0">
                <a:latin typeface="Times New Roman"/>
                <a:cs typeface="Times New Roman"/>
              </a:rPr>
              <a:t>для </a:t>
            </a:r>
            <a:r>
              <a:rPr sz="2400" spc="-15" dirty="0">
                <a:latin typeface="Times New Roman"/>
                <a:cs typeface="Times New Roman"/>
              </a:rPr>
              <a:t>возделывания </a:t>
            </a:r>
            <a:r>
              <a:rPr sz="2400" spc="-25" dirty="0">
                <a:latin typeface="Times New Roman"/>
                <a:cs typeface="Times New Roman"/>
              </a:rPr>
              <a:t>кормовых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культур.</a:t>
            </a:r>
            <a:endParaRPr sz="2400">
              <a:latin typeface="Times New Roman"/>
              <a:cs typeface="Times New Roman"/>
            </a:endParaRPr>
          </a:p>
          <a:p>
            <a:pPr marL="125095" marR="5080">
              <a:lnSpc>
                <a:spcPct val="100000"/>
              </a:lnSpc>
              <a:spcBef>
                <a:spcPts val="720"/>
              </a:spcBef>
            </a:pPr>
            <a:r>
              <a:rPr sz="2400" b="1" u="heavy" spc="-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Times New Roman"/>
                <a:cs typeface="Times New Roman"/>
              </a:rPr>
              <a:t>Специальным</a:t>
            </a:r>
            <a:r>
              <a:rPr sz="2400" b="1" spc="-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называют </a:t>
            </a:r>
            <a:r>
              <a:rPr sz="2400" dirty="0">
                <a:latin typeface="Times New Roman"/>
                <a:cs typeface="Times New Roman"/>
              </a:rPr>
              <a:t>с/о, </a:t>
            </a:r>
            <a:r>
              <a:rPr sz="2400" spc="-15" dirty="0">
                <a:latin typeface="Times New Roman"/>
                <a:cs typeface="Times New Roman"/>
              </a:rPr>
              <a:t>предназначенный </a:t>
            </a:r>
            <a:r>
              <a:rPr sz="2400" dirty="0">
                <a:latin typeface="Times New Roman"/>
                <a:cs typeface="Times New Roman"/>
              </a:rPr>
              <a:t>для </a:t>
            </a:r>
            <a:r>
              <a:rPr sz="2400" spc="-15" dirty="0">
                <a:latin typeface="Times New Roman"/>
                <a:cs typeface="Times New Roman"/>
              </a:rPr>
              <a:t>возделывания  </a:t>
            </a:r>
            <a:r>
              <a:rPr sz="2400" spc="-40" dirty="0">
                <a:latin typeface="Times New Roman"/>
                <a:cs typeface="Times New Roman"/>
              </a:rPr>
              <a:t>культур </a:t>
            </a:r>
            <a:r>
              <a:rPr sz="2400" spc="-10" dirty="0">
                <a:latin typeface="Times New Roman"/>
                <a:cs typeface="Times New Roman"/>
              </a:rPr>
              <a:t>требующих </a:t>
            </a:r>
            <a:r>
              <a:rPr sz="2400" spc="-5" dirty="0">
                <a:latin typeface="Times New Roman"/>
                <a:cs typeface="Times New Roman"/>
              </a:rPr>
              <a:t>специальных </a:t>
            </a:r>
            <a:r>
              <a:rPr sz="2400" dirty="0">
                <a:latin typeface="Times New Roman"/>
                <a:cs typeface="Times New Roman"/>
              </a:rPr>
              <a:t>условий и </a:t>
            </a:r>
            <a:r>
              <a:rPr sz="2400" spc="0" dirty="0">
                <a:latin typeface="Times New Roman"/>
                <a:cs typeface="Times New Roman"/>
              </a:rPr>
              <a:t>особой </a:t>
            </a:r>
            <a:r>
              <a:rPr sz="2400" spc="-10" dirty="0">
                <a:latin typeface="Times New Roman"/>
                <a:cs typeface="Times New Roman"/>
              </a:rPr>
              <a:t>агротехники,  например, </a:t>
            </a:r>
            <a:r>
              <a:rPr sz="2400" spc="-20" dirty="0">
                <a:latin typeface="Times New Roman"/>
                <a:cs typeface="Times New Roman"/>
              </a:rPr>
              <a:t>высокоплодородных почв, </a:t>
            </a:r>
            <a:r>
              <a:rPr sz="2400" spc="0" dirty="0">
                <a:latin typeface="Times New Roman"/>
                <a:cs typeface="Times New Roman"/>
              </a:rPr>
              <a:t>особых способов </a:t>
            </a:r>
            <a:r>
              <a:rPr sz="2400" spc="-5" dirty="0">
                <a:latin typeface="Times New Roman"/>
                <a:cs typeface="Times New Roman"/>
              </a:rPr>
              <a:t>орошения </a:t>
            </a:r>
            <a:r>
              <a:rPr sz="2400" dirty="0">
                <a:latin typeface="Times New Roman"/>
                <a:cs typeface="Times New Roman"/>
              </a:rPr>
              <a:t>и  </a:t>
            </a:r>
            <a:r>
              <a:rPr sz="2400" spc="-50" dirty="0">
                <a:latin typeface="Times New Roman"/>
                <a:cs typeface="Times New Roman"/>
              </a:rPr>
              <a:t>т.д. </a:t>
            </a:r>
            <a:r>
              <a:rPr sz="2400" dirty="0">
                <a:latin typeface="Times New Roman"/>
                <a:cs typeface="Times New Roman"/>
              </a:rPr>
              <a:t>К таким </a:t>
            </a:r>
            <a:r>
              <a:rPr sz="2400" spc="-30" dirty="0">
                <a:latin typeface="Times New Roman"/>
                <a:cs typeface="Times New Roman"/>
              </a:rPr>
              <a:t>культурам </a:t>
            </a:r>
            <a:r>
              <a:rPr sz="2400" dirty="0">
                <a:latin typeface="Times New Roman"/>
                <a:cs typeface="Times New Roman"/>
              </a:rPr>
              <a:t>относятся </a:t>
            </a:r>
            <a:r>
              <a:rPr sz="2400" spc="-5" dirty="0">
                <a:latin typeface="Times New Roman"/>
                <a:cs typeface="Times New Roman"/>
              </a:rPr>
              <a:t>овощные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15" dirty="0">
                <a:latin typeface="Times New Roman"/>
                <a:cs typeface="Times New Roman"/>
              </a:rPr>
              <a:t>бахчевые, </a:t>
            </a:r>
            <a:r>
              <a:rPr sz="2400" dirty="0">
                <a:latin typeface="Times New Roman"/>
                <a:cs typeface="Times New Roman"/>
              </a:rPr>
              <a:t>табак,  </a:t>
            </a:r>
            <a:r>
              <a:rPr sz="2400" spc="-20" dirty="0">
                <a:latin typeface="Times New Roman"/>
                <a:cs typeface="Times New Roman"/>
              </a:rPr>
              <a:t>махорка, конопля, </a:t>
            </a:r>
            <a:r>
              <a:rPr sz="2400" dirty="0">
                <a:latin typeface="Times New Roman"/>
                <a:cs typeface="Times New Roman"/>
              </a:rPr>
              <a:t>рис и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др.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0" y="0"/>
          <a:ext cx="9149080" cy="6851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1579"/>
                <a:gridCol w="5390514"/>
              </a:tblGrid>
              <a:tr h="523875"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ЯГСХА.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Лекции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земледелию. Севообороты 2.</a:t>
                      </a:r>
                      <a:r>
                        <a:rPr sz="1200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С.В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2835"/>
                        </a:lnSpc>
                      </a:pPr>
                      <a:r>
                        <a:rPr sz="2800" b="1" spc="-30" dirty="0">
                          <a:latin typeface="Times New Roman"/>
                          <a:cs typeface="Times New Roman"/>
                        </a:rPr>
                        <a:t>Типы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8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20" dirty="0">
                          <a:latin typeface="Times New Roman"/>
                          <a:cs typeface="Times New Roman"/>
                        </a:rPr>
                        <a:t>подтипы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ts val="76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Щукин.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  <a:hlinkClick r:id="rId2"/>
                        </a:rPr>
                        <a:t>http://zemledelie.jimdo.com/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ts val="2835"/>
                        </a:lnSpc>
                      </a:pPr>
                      <a:r>
                        <a:rPr sz="2800" b="1" spc="-10" dirty="0">
                          <a:latin typeface="Times New Roman"/>
                          <a:cs typeface="Times New Roman"/>
                        </a:rPr>
                        <a:t>Виды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6317615">
                <a:tc>
                  <a:txBody>
                    <a:bodyPr/>
                    <a:lstStyle/>
                    <a:p>
                      <a:pPr marL="205104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2800" b="1" u="heavy" spc="-15" dirty="0">
                          <a:solidFill>
                            <a:srgbClr val="000099"/>
                          </a:solidFill>
                          <a:uFill>
                            <a:solidFill>
                              <a:srgbClr val="000099"/>
                            </a:solidFill>
                          </a:uFill>
                          <a:latin typeface="Times New Roman"/>
                          <a:cs typeface="Times New Roman"/>
                        </a:rPr>
                        <a:t>Полевые: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205104">
                        <a:lnSpc>
                          <a:spcPct val="100000"/>
                        </a:lnSpc>
                      </a:pPr>
                      <a:r>
                        <a:rPr sz="2800" spc="-5" dirty="0">
                          <a:solidFill>
                            <a:srgbClr val="800000"/>
                          </a:solidFill>
                          <a:latin typeface="Times New Roman"/>
                          <a:cs typeface="Times New Roman"/>
                        </a:rPr>
                        <a:t>универсальные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05104" marR="243204">
                        <a:lnSpc>
                          <a:spcPct val="100000"/>
                        </a:lnSpc>
                      </a:pPr>
                      <a:r>
                        <a:rPr sz="2800" spc="-10" dirty="0">
                          <a:solidFill>
                            <a:srgbClr val="800000"/>
                          </a:solidFill>
                          <a:latin typeface="Times New Roman"/>
                          <a:cs typeface="Times New Roman"/>
                        </a:rPr>
                        <a:t>специализированные:  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зеновые, льняные,  свекловичные,  </a:t>
                      </a:r>
                      <a:r>
                        <a:rPr sz="2800" spc="-15" dirty="0">
                          <a:latin typeface="Times New Roman"/>
                          <a:cs typeface="Times New Roman"/>
                        </a:rPr>
                        <a:t>картофельные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019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127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Зернопаровые,  зернопаропропашные;  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зернопропашные;  зернопаротравяные;  зернотравянопаропропашные;  плодосменные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или  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зенотравянопаропропашные; 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траянопропашные; 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пропашные; 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паропропашные; сидеральные.  зернопаровые,  зернопаропропашные;  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зернотравяные, плодосменные,  пропашные, травянопропашняе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и  др.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0" y="0"/>
          <a:ext cx="9147175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1579"/>
                <a:gridCol w="5389245"/>
              </a:tblGrid>
              <a:tr h="572770"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ЯГСХА.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Лекции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земледелию. Севообороты 2.</a:t>
                      </a:r>
                      <a:r>
                        <a:rPr sz="1200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С.В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2835"/>
                        </a:lnSpc>
                      </a:pPr>
                      <a:r>
                        <a:rPr sz="2800" b="1" spc="-30" dirty="0">
                          <a:latin typeface="Times New Roman"/>
                          <a:cs typeface="Times New Roman"/>
                        </a:rPr>
                        <a:t>Типы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8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20" dirty="0">
                          <a:latin typeface="Times New Roman"/>
                          <a:cs typeface="Times New Roman"/>
                        </a:rPr>
                        <a:t>подтипы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ts val="76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Щукин.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  <a:hlinkClick r:id="rId2"/>
                        </a:rPr>
                        <a:t>http://zemledelie.jimdo.com/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905" algn="ctr">
                        <a:lnSpc>
                          <a:spcPts val="2835"/>
                        </a:lnSpc>
                      </a:pPr>
                      <a:r>
                        <a:rPr sz="2800" b="1" spc="-10" dirty="0">
                          <a:latin typeface="Times New Roman"/>
                          <a:cs typeface="Times New Roman"/>
                        </a:rPr>
                        <a:t>Виды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6278245"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3200" b="1" u="heavy" spc="-40" dirty="0">
                          <a:solidFill>
                            <a:srgbClr val="000099"/>
                          </a:solidFill>
                          <a:uFill>
                            <a:solidFill>
                              <a:srgbClr val="000099"/>
                            </a:solidFill>
                          </a:uFill>
                          <a:latin typeface="Times New Roman"/>
                          <a:cs typeface="Times New Roman"/>
                        </a:rPr>
                        <a:t>Кормовые: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205740">
                        <a:lnSpc>
                          <a:spcPct val="100000"/>
                        </a:lnSpc>
                      </a:pPr>
                      <a:r>
                        <a:rPr sz="3200" spc="-5" dirty="0">
                          <a:solidFill>
                            <a:srgbClr val="800000"/>
                          </a:solidFill>
                          <a:latin typeface="Times New Roman"/>
                          <a:cs typeface="Times New Roman"/>
                        </a:rPr>
                        <a:t>прифермские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  <a:p>
                      <a:pPr marL="90805" marR="1482725" indent="114300">
                        <a:lnSpc>
                          <a:spcPct val="100000"/>
                        </a:lnSpc>
                        <a:spcBef>
                          <a:spcPts val="3095"/>
                        </a:spcBef>
                      </a:pPr>
                      <a:r>
                        <a:rPr sz="3200" spc="-10" dirty="0">
                          <a:solidFill>
                            <a:srgbClr val="800000"/>
                          </a:solidFill>
                          <a:latin typeface="Times New Roman"/>
                          <a:cs typeface="Times New Roman"/>
                        </a:rPr>
                        <a:t>сенокосно-  </a:t>
                      </a:r>
                      <a:r>
                        <a:rPr sz="3200" dirty="0">
                          <a:solidFill>
                            <a:srgbClr val="800000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3200" spc="0" dirty="0">
                          <a:solidFill>
                            <a:srgbClr val="800000"/>
                          </a:solidFill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sz="3200" dirty="0">
                          <a:solidFill>
                            <a:srgbClr val="800000"/>
                          </a:solidFill>
                          <a:latin typeface="Times New Roman"/>
                          <a:cs typeface="Times New Roman"/>
                        </a:rPr>
                        <a:t>тбищн</a:t>
                      </a:r>
                      <a:r>
                        <a:rPr sz="3200" spc="-10" dirty="0">
                          <a:solidFill>
                            <a:srgbClr val="800000"/>
                          </a:solidFill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3200" dirty="0">
                          <a:solidFill>
                            <a:srgbClr val="800000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50">
                        <a:latin typeface="Times New Roman"/>
                        <a:cs typeface="Times New Roman"/>
                      </a:endParaRPr>
                    </a:p>
                    <a:p>
                      <a:pPr marL="91440" marR="19888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3200" dirty="0">
                          <a:latin typeface="Times New Roman"/>
                          <a:cs typeface="Times New Roman"/>
                        </a:rPr>
                        <a:t>Плодосменные;  пропашные;  траянопропашные;  </a:t>
                      </a:r>
                      <a:r>
                        <a:rPr sz="3200" spc="-5" dirty="0">
                          <a:latin typeface="Times New Roman"/>
                          <a:cs typeface="Times New Roman"/>
                        </a:rPr>
                        <a:t>травянозерновые;  паропропашные;  </a:t>
                      </a:r>
                      <a:r>
                        <a:rPr sz="3200" dirty="0">
                          <a:latin typeface="Times New Roman"/>
                          <a:cs typeface="Times New Roman"/>
                        </a:rPr>
                        <a:t>сидеральные.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ts val="3835"/>
                        </a:lnSpc>
                      </a:pPr>
                      <a:r>
                        <a:rPr sz="3200" spc="-20" dirty="0">
                          <a:latin typeface="Times New Roman"/>
                          <a:cs typeface="Times New Roman"/>
                        </a:rPr>
                        <a:t>Травопольные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91440" marR="1144905">
                        <a:lnSpc>
                          <a:spcPct val="100000"/>
                        </a:lnSpc>
                      </a:pPr>
                      <a:r>
                        <a:rPr sz="3200" dirty="0">
                          <a:latin typeface="Times New Roman"/>
                          <a:cs typeface="Times New Roman"/>
                        </a:rPr>
                        <a:t>(мн</a:t>
                      </a:r>
                      <a:r>
                        <a:rPr sz="3200" spc="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3200" spc="-8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3200" spc="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3200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3200" spc="-4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32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3200" dirty="0">
                          <a:latin typeface="Times New Roman"/>
                          <a:cs typeface="Times New Roman"/>
                        </a:rPr>
                        <a:t>ьн</a:t>
                      </a:r>
                      <a:r>
                        <a:rPr sz="3200" spc="-4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3200" spc="3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3200" spc="-1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3200" spc="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3200" spc="-5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320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32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3200" spc="-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3200" dirty="0">
                          <a:latin typeface="Times New Roman"/>
                          <a:cs typeface="Times New Roman"/>
                        </a:rPr>
                        <a:t>е)  </a:t>
                      </a:r>
                      <a:r>
                        <a:rPr sz="3200" spc="-5" dirty="0">
                          <a:latin typeface="Times New Roman"/>
                          <a:cs typeface="Times New Roman"/>
                        </a:rPr>
                        <a:t>травянозерновые;  травянопропашные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50625"/>
            <a:ext cx="3571875" cy="1807845"/>
          </a:xfrm>
          <a:custGeom>
            <a:avLst/>
            <a:gdLst/>
            <a:ahLst/>
            <a:cxnLst/>
            <a:rect l="l" t="t" r="r" b="b"/>
            <a:pathLst>
              <a:path w="3571875" h="1807845">
                <a:moveTo>
                  <a:pt x="2043112" y="0"/>
                </a:moveTo>
                <a:lnTo>
                  <a:pt x="0" y="0"/>
                </a:lnTo>
                <a:lnTo>
                  <a:pt x="0" y="1807362"/>
                </a:lnTo>
                <a:lnTo>
                  <a:pt x="3571875" y="1807362"/>
                </a:lnTo>
                <a:lnTo>
                  <a:pt x="2043112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51288"/>
            <a:ext cx="9144000" cy="1807210"/>
          </a:xfrm>
          <a:custGeom>
            <a:avLst/>
            <a:gdLst/>
            <a:ahLst/>
            <a:cxnLst/>
            <a:rect l="l" t="t" r="r" b="b"/>
            <a:pathLst>
              <a:path w="9144000" h="1807209">
                <a:moveTo>
                  <a:pt x="2038769" y="0"/>
                </a:moveTo>
                <a:lnTo>
                  <a:pt x="0" y="1804606"/>
                </a:lnTo>
                <a:lnTo>
                  <a:pt x="0" y="1806714"/>
                </a:lnTo>
                <a:lnTo>
                  <a:pt x="9144000" y="1806714"/>
                </a:lnTo>
                <a:lnTo>
                  <a:pt x="9144000" y="927"/>
                </a:lnTo>
                <a:lnTo>
                  <a:pt x="2038769" y="0"/>
                </a:lnTo>
                <a:close/>
              </a:path>
            </a:pathLst>
          </a:custGeom>
          <a:solidFill>
            <a:srgbClr val="9BBB59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7550" y="403352"/>
            <a:ext cx="6992620" cy="36670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623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2060"/>
                </a:solidFill>
                <a:latin typeface="Franklin Gothic Medium"/>
                <a:cs typeface="Franklin Gothic Medium"/>
              </a:rPr>
              <a:t>СОДЕРЖАНИЕ</a:t>
            </a:r>
            <a:endParaRPr sz="2800">
              <a:solidFill>
                <a:srgbClr val="002060"/>
              </a:solidFill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150">
              <a:latin typeface="Times New Roman"/>
              <a:cs typeface="Times New Roman"/>
            </a:endParaRPr>
          </a:p>
          <a:p>
            <a:pPr marL="527685" marR="845819" indent="-514984">
              <a:lnSpc>
                <a:spcPct val="100000"/>
              </a:lnSpc>
              <a:buAutoNum type="romanUcPeriod"/>
              <a:tabLst>
                <a:tab pos="527685" algn="l"/>
                <a:tab pos="528320" algn="l"/>
              </a:tabLst>
            </a:pPr>
            <a:r>
              <a:rPr sz="2800" spc="-10" dirty="0">
                <a:solidFill>
                  <a:srgbClr val="002060"/>
                </a:solidFill>
                <a:latin typeface="Arial"/>
                <a:cs typeface="Arial"/>
              </a:rPr>
              <a:t>Пары, </a:t>
            </a:r>
            <a:r>
              <a:rPr sz="2800" spc="-5" dirty="0">
                <a:solidFill>
                  <a:srgbClr val="002060"/>
                </a:solidFill>
                <a:latin typeface="Arial"/>
                <a:cs typeface="Arial"/>
              </a:rPr>
              <a:t>их </a:t>
            </a:r>
            <a:r>
              <a:rPr sz="2800" dirty="0">
                <a:solidFill>
                  <a:srgbClr val="002060"/>
                </a:solidFill>
                <a:latin typeface="Arial"/>
                <a:cs typeface="Arial"/>
              </a:rPr>
              <a:t>классификация </a:t>
            </a:r>
            <a:r>
              <a:rPr sz="2800" spc="-5" dirty="0">
                <a:solidFill>
                  <a:srgbClr val="002060"/>
                </a:solidFill>
                <a:latin typeface="Arial"/>
                <a:cs typeface="Arial"/>
              </a:rPr>
              <a:t>и </a:t>
            </a:r>
            <a:r>
              <a:rPr sz="2800" spc="-20" dirty="0">
                <a:solidFill>
                  <a:srgbClr val="002060"/>
                </a:solidFill>
                <a:latin typeface="Arial"/>
                <a:cs typeface="Arial"/>
              </a:rPr>
              <a:t>роль </a:t>
            </a:r>
            <a:r>
              <a:rPr sz="2800" spc="-5" dirty="0">
                <a:solidFill>
                  <a:srgbClr val="002060"/>
                </a:solidFill>
                <a:latin typeface="Arial"/>
                <a:cs typeface="Arial"/>
              </a:rPr>
              <a:t>в  </a:t>
            </a:r>
            <a:r>
              <a:rPr sz="2800" spc="-15" dirty="0">
                <a:solidFill>
                  <a:srgbClr val="002060"/>
                </a:solidFill>
                <a:latin typeface="Arial"/>
                <a:cs typeface="Arial"/>
              </a:rPr>
              <a:t>севообороте.</a:t>
            </a:r>
            <a:endParaRPr sz="2800">
              <a:solidFill>
                <a:srgbClr val="002060"/>
              </a:solidFill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buAutoNum type="romanUcPeriod"/>
              <a:tabLst>
                <a:tab pos="527685" algn="l"/>
                <a:tab pos="528320" algn="l"/>
              </a:tabLst>
            </a:pPr>
            <a:r>
              <a:rPr sz="2800" dirty="0">
                <a:solidFill>
                  <a:srgbClr val="002060"/>
                </a:solidFill>
                <a:latin typeface="Arial"/>
                <a:cs typeface="Arial"/>
              </a:rPr>
              <a:t>Классификация</a:t>
            </a:r>
            <a:r>
              <a:rPr sz="2800" spc="-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02060"/>
                </a:solidFill>
                <a:latin typeface="Arial"/>
                <a:cs typeface="Arial"/>
              </a:rPr>
              <a:t>севооборотов.</a:t>
            </a:r>
            <a:endParaRPr sz="2800">
              <a:solidFill>
                <a:srgbClr val="002060"/>
              </a:solidFill>
              <a:latin typeface="Arial"/>
              <a:cs typeface="Arial"/>
            </a:endParaRPr>
          </a:p>
          <a:p>
            <a:pPr marL="527685" marR="5080" indent="-514984">
              <a:lnSpc>
                <a:spcPct val="100000"/>
              </a:lnSpc>
              <a:buAutoNum type="romanUcPeriod"/>
              <a:tabLst>
                <a:tab pos="528320" algn="l"/>
              </a:tabLst>
            </a:pPr>
            <a:r>
              <a:rPr sz="2800" spc="-5" dirty="0">
                <a:solidFill>
                  <a:srgbClr val="002060"/>
                </a:solidFill>
                <a:latin typeface="Arial"/>
                <a:cs typeface="Arial"/>
              </a:rPr>
              <a:t>Проектирование, </a:t>
            </a:r>
            <a:r>
              <a:rPr sz="2800" spc="-15" dirty="0">
                <a:solidFill>
                  <a:srgbClr val="002060"/>
                </a:solidFill>
                <a:latin typeface="Arial"/>
                <a:cs typeface="Arial"/>
              </a:rPr>
              <a:t>введение </a:t>
            </a:r>
            <a:r>
              <a:rPr sz="2800" spc="-5" dirty="0">
                <a:solidFill>
                  <a:srgbClr val="002060"/>
                </a:solidFill>
                <a:latin typeface="Arial"/>
                <a:cs typeface="Arial"/>
              </a:rPr>
              <a:t>и </a:t>
            </a:r>
            <a:r>
              <a:rPr sz="2800" spc="-10" dirty="0">
                <a:solidFill>
                  <a:srgbClr val="002060"/>
                </a:solidFill>
                <a:latin typeface="Arial"/>
                <a:cs typeface="Arial"/>
              </a:rPr>
              <a:t>освоение  </a:t>
            </a:r>
            <a:r>
              <a:rPr sz="2800" spc="-15" dirty="0">
                <a:solidFill>
                  <a:srgbClr val="002060"/>
                </a:solidFill>
                <a:latin typeface="Arial"/>
                <a:cs typeface="Arial"/>
              </a:rPr>
              <a:t>севооборотов.</a:t>
            </a:r>
            <a:endParaRPr sz="2800">
              <a:solidFill>
                <a:srgbClr val="002060"/>
              </a:solidFill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5"/>
              </a:spcBef>
              <a:buAutoNum type="romanUcPeriod"/>
              <a:tabLst>
                <a:tab pos="528320" algn="l"/>
              </a:tabLst>
            </a:pPr>
            <a:r>
              <a:rPr sz="2800" spc="-15" dirty="0">
                <a:solidFill>
                  <a:srgbClr val="002060"/>
                </a:solidFill>
                <a:latin typeface="Arial"/>
                <a:cs typeface="Arial"/>
              </a:rPr>
              <a:t>Промежуточные</a:t>
            </a:r>
            <a:r>
              <a:rPr sz="2800" spc="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-35" dirty="0">
                <a:solidFill>
                  <a:srgbClr val="002060"/>
                </a:solidFill>
                <a:latin typeface="Arial"/>
                <a:cs typeface="Arial"/>
              </a:rPr>
              <a:t>культуры.</a:t>
            </a:r>
            <a:endParaRPr sz="280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16279" y="5178846"/>
            <a:ext cx="1388389" cy="1636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blinds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0" y="0"/>
          <a:ext cx="9147175" cy="6861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35020"/>
                <a:gridCol w="5805805"/>
              </a:tblGrid>
              <a:tr h="566420">
                <a:tc>
                  <a:txBody>
                    <a:bodyPr/>
                    <a:lstStyle/>
                    <a:p>
                      <a:pPr marR="29209" algn="ctr">
                        <a:lnSpc>
                          <a:spcPts val="76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ЯГСХА.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Лекции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земледелию.</a:t>
                      </a:r>
                      <a:r>
                        <a:rPr sz="12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Севообороты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2835"/>
                        </a:lnSpc>
                      </a:pPr>
                      <a:r>
                        <a:rPr sz="2800" b="1" spc="-30" dirty="0">
                          <a:latin typeface="Times New Roman"/>
                          <a:cs typeface="Times New Roman"/>
                        </a:rPr>
                        <a:t>Типы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8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20" dirty="0">
                          <a:latin typeface="Times New Roman"/>
                          <a:cs typeface="Times New Roman"/>
                        </a:rPr>
                        <a:t>подтипы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ts val="760"/>
                        </a:lnSpc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С.В.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Щукин.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  <a:hlinkClick r:id="rId2"/>
                        </a:rPr>
                        <a:t>http://zemledelie.jimdo.com/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175" algn="ctr">
                        <a:lnSpc>
                          <a:spcPts val="2835"/>
                        </a:lnSpc>
                      </a:pPr>
                      <a:r>
                        <a:rPr sz="2800" b="1" spc="-10" dirty="0">
                          <a:latin typeface="Times New Roman"/>
                          <a:cs typeface="Times New Roman"/>
                        </a:rPr>
                        <a:t>Виды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6287770">
                <a:tc>
                  <a:txBody>
                    <a:bodyPr/>
                    <a:lstStyle/>
                    <a:p>
                      <a:pPr marL="264795" marR="3632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3200" b="1" u="heavy" dirty="0">
                          <a:solidFill>
                            <a:srgbClr val="000099"/>
                          </a:solidFill>
                          <a:uFill>
                            <a:solidFill>
                              <a:srgbClr val="000099"/>
                            </a:solidFill>
                          </a:uFill>
                          <a:latin typeface="Times New Roman"/>
                          <a:cs typeface="Times New Roman"/>
                        </a:rPr>
                        <a:t>Сп</a:t>
                      </a:r>
                      <a:r>
                        <a:rPr sz="3200" b="1" u="heavy" spc="0" dirty="0">
                          <a:solidFill>
                            <a:srgbClr val="000099"/>
                          </a:solidFill>
                          <a:uFill>
                            <a:solidFill>
                              <a:srgbClr val="000099"/>
                            </a:solidFill>
                          </a:u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3200" b="1" u="heavy" dirty="0">
                          <a:solidFill>
                            <a:srgbClr val="000099"/>
                          </a:solidFill>
                          <a:uFill>
                            <a:solidFill>
                              <a:srgbClr val="000099"/>
                            </a:solidFill>
                          </a:uFill>
                          <a:latin typeface="Times New Roman"/>
                          <a:cs typeface="Times New Roman"/>
                        </a:rPr>
                        <a:t>ци</a:t>
                      </a:r>
                      <a:r>
                        <a:rPr sz="3200" b="1" u="heavy" spc="25" dirty="0">
                          <a:solidFill>
                            <a:srgbClr val="000099"/>
                          </a:solidFill>
                          <a:uFill>
                            <a:solidFill>
                              <a:srgbClr val="000099"/>
                            </a:solidFill>
                          </a:u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3200" b="1" u="heavy" dirty="0">
                          <a:solidFill>
                            <a:srgbClr val="000099"/>
                          </a:solidFill>
                          <a:uFill>
                            <a:solidFill>
                              <a:srgbClr val="000099"/>
                            </a:solidFill>
                          </a:u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3200" b="1" u="heavy" spc="-5" dirty="0">
                          <a:solidFill>
                            <a:srgbClr val="000099"/>
                          </a:solidFill>
                          <a:uFill>
                            <a:solidFill>
                              <a:srgbClr val="000099"/>
                            </a:solidFill>
                          </a:uFill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3200" b="1" u="heavy" dirty="0">
                          <a:solidFill>
                            <a:srgbClr val="000099"/>
                          </a:solidFill>
                          <a:uFill>
                            <a:solidFill>
                              <a:srgbClr val="000099"/>
                            </a:solidFill>
                          </a:u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3200" b="1" u="heavy" spc="-10" dirty="0">
                          <a:solidFill>
                            <a:srgbClr val="000099"/>
                          </a:solidFill>
                          <a:uFill>
                            <a:solidFill>
                              <a:srgbClr val="000099"/>
                            </a:solidFill>
                          </a:uFill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3200" b="1" u="heavy" spc="0" dirty="0">
                          <a:solidFill>
                            <a:srgbClr val="000099"/>
                          </a:solidFill>
                          <a:uFill>
                            <a:solidFill>
                              <a:srgbClr val="000099"/>
                            </a:solidFill>
                          </a:u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3200" b="1" u="heavy" dirty="0">
                          <a:solidFill>
                            <a:srgbClr val="000099"/>
                          </a:solidFill>
                          <a:uFill>
                            <a:solidFill>
                              <a:srgbClr val="000099"/>
                            </a:solidFill>
                          </a:uFill>
                          <a:latin typeface="Times New Roman"/>
                          <a:cs typeface="Times New Roman"/>
                        </a:rPr>
                        <a:t>: </a:t>
                      </a:r>
                      <a:r>
                        <a:rPr sz="3200" b="1" dirty="0">
                          <a:solidFill>
                            <a:srgbClr val="0000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10" dirty="0">
                          <a:solidFill>
                            <a:srgbClr val="800000"/>
                          </a:solidFill>
                          <a:latin typeface="Times New Roman"/>
                          <a:cs typeface="Times New Roman"/>
                        </a:rPr>
                        <a:t>овощные,  </a:t>
                      </a:r>
                      <a:r>
                        <a:rPr sz="2800" spc="-25" dirty="0">
                          <a:solidFill>
                            <a:srgbClr val="800000"/>
                          </a:solidFill>
                          <a:latin typeface="Times New Roman"/>
                          <a:cs typeface="Times New Roman"/>
                        </a:rPr>
                        <a:t>овощекормовые,  </a:t>
                      </a:r>
                      <a:r>
                        <a:rPr sz="2800" spc="-20" dirty="0">
                          <a:solidFill>
                            <a:srgbClr val="800000"/>
                          </a:solidFill>
                          <a:latin typeface="Times New Roman"/>
                          <a:cs typeface="Times New Roman"/>
                        </a:rPr>
                        <a:t>овощебахчевые </a:t>
                      </a:r>
                      <a:r>
                        <a:rPr sz="2800" spc="-5" dirty="0">
                          <a:solidFill>
                            <a:srgbClr val="800000"/>
                          </a:solidFill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2800" spc="-25" dirty="0">
                          <a:solidFill>
                            <a:srgbClr val="800000"/>
                          </a:solidFill>
                          <a:latin typeface="Times New Roman"/>
                          <a:cs typeface="Times New Roman"/>
                        </a:rPr>
                        <a:t>бахчевые  </a:t>
                      </a:r>
                      <a:r>
                        <a:rPr sz="2800" spc="-5" dirty="0">
                          <a:solidFill>
                            <a:srgbClr val="800000"/>
                          </a:solidFill>
                          <a:latin typeface="Times New Roman"/>
                          <a:cs typeface="Times New Roman"/>
                        </a:rPr>
                        <a:t>рисовые  </a:t>
                      </a:r>
                      <a:r>
                        <a:rPr sz="2800" spc="-20" dirty="0">
                          <a:solidFill>
                            <a:srgbClr val="800000"/>
                          </a:solidFill>
                          <a:latin typeface="Times New Roman"/>
                          <a:cs typeface="Times New Roman"/>
                        </a:rPr>
                        <a:t>конопляные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marL="264795" marR="1228090">
                        <a:lnSpc>
                          <a:spcPct val="100000"/>
                        </a:lnSpc>
                      </a:pPr>
                      <a:r>
                        <a:rPr sz="2800" spc="-15" dirty="0">
                          <a:solidFill>
                            <a:srgbClr val="800000"/>
                          </a:solidFill>
                          <a:latin typeface="Times New Roman"/>
                          <a:cs typeface="Times New Roman"/>
                        </a:rPr>
                        <a:t>табачные </a:t>
                      </a:r>
                      <a:r>
                        <a:rPr sz="2800" spc="-5" dirty="0">
                          <a:solidFill>
                            <a:srgbClr val="800000"/>
                          </a:solidFill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2800" spc="-35" dirty="0">
                          <a:solidFill>
                            <a:srgbClr val="800000"/>
                          </a:solidFill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2800" spc="-10" dirty="0">
                          <a:solidFill>
                            <a:srgbClr val="800000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2800" spc="-105" dirty="0">
                          <a:solidFill>
                            <a:srgbClr val="800000"/>
                          </a:solidFill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2800" spc="0" dirty="0">
                          <a:solidFill>
                            <a:srgbClr val="800000"/>
                          </a:solidFill>
                          <a:latin typeface="Times New Roman"/>
                          <a:cs typeface="Times New Roman"/>
                        </a:rPr>
                        <a:t>ор</a:t>
                      </a:r>
                      <a:r>
                        <a:rPr sz="2800" spc="-70" dirty="0">
                          <a:solidFill>
                            <a:srgbClr val="80000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800" spc="-5" dirty="0">
                          <a:solidFill>
                            <a:srgbClr val="800000"/>
                          </a:solidFill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2800" dirty="0">
                          <a:solidFill>
                            <a:srgbClr val="800000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2800" spc="0" dirty="0">
                          <a:solidFill>
                            <a:srgbClr val="800000"/>
                          </a:solidFill>
                          <a:latin typeface="Times New Roman"/>
                          <a:cs typeface="Times New Roman"/>
                        </a:rPr>
                        <a:t>ые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3550">
                        <a:latin typeface="Times New Roman"/>
                        <a:cs typeface="Times New Roman"/>
                      </a:endParaRPr>
                    </a:p>
                    <a:p>
                      <a:pPr marL="91440" marR="817244" indent="-635">
                        <a:lnSpc>
                          <a:spcPct val="100000"/>
                        </a:lnSpc>
                      </a:pP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Пропашные;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траянопропашные;  паропропашные;  зернопаропропашные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marL="91440" marR="644525">
                        <a:lnSpc>
                          <a:spcPct val="100000"/>
                        </a:lnSpc>
                      </a:pP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Зернотравяные,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зернопропашные  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Пропашные, плодосменные, 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зернопаропропашные  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Пропашные, плодосменные, 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траянопропашные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2590" y="308279"/>
            <a:ext cx="1905" cy="91440"/>
          </a:xfrm>
          <a:custGeom>
            <a:avLst/>
            <a:gdLst/>
            <a:ahLst/>
            <a:cxnLst/>
            <a:rect l="l" t="t" r="r" b="b"/>
            <a:pathLst>
              <a:path w="1904" h="91439">
                <a:moveTo>
                  <a:pt x="0" y="91439"/>
                </a:moveTo>
                <a:lnTo>
                  <a:pt x="1409" y="91439"/>
                </a:lnTo>
                <a:lnTo>
                  <a:pt x="140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71914" y="308279"/>
            <a:ext cx="13335" cy="91440"/>
          </a:xfrm>
          <a:custGeom>
            <a:avLst/>
            <a:gdLst/>
            <a:ahLst/>
            <a:cxnLst/>
            <a:rect l="l" t="t" r="r" b="b"/>
            <a:pathLst>
              <a:path w="13334" h="91439">
                <a:moveTo>
                  <a:pt x="0" y="91439"/>
                </a:moveTo>
                <a:lnTo>
                  <a:pt x="13055" y="91439"/>
                </a:lnTo>
                <a:lnTo>
                  <a:pt x="13055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2852" y="308279"/>
            <a:ext cx="41910" cy="91440"/>
          </a:xfrm>
          <a:custGeom>
            <a:avLst/>
            <a:gdLst/>
            <a:ahLst/>
            <a:cxnLst/>
            <a:rect l="l" t="t" r="r" b="b"/>
            <a:pathLst>
              <a:path w="41909" h="91439">
                <a:moveTo>
                  <a:pt x="0" y="91439"/>
                </a:moveTo>
                <a:lnTo>
                  <a:pt x="41630" y="91439"/>
                </a:lnTo>
                <a:lnTo>
                  <a:pt x="4163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72981" y="308279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131825"/>
                </a:moveTo>
                <a:lnTo>
                  <a:pt x="0" y="0"/>
                </a:lnTo>
                <a:lnTo>
                  <a:pt x="0" y="131825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08279"/>
            <a:ext cx="8916035" cy="91440"/>
          </a:xfrm>
          <a:custGeom>
            <a:avLst/>
            <a:gdLst/>
            <a:ahLst/>
            <a:cxnLst/>
            <a:rect l="l" t="t" r="r" b="b"/>
            <a:pathLst>
              <a:path w="8916035" h="91439">
                <a:moveTo>
                  <a:pt x="0" y="91439"/>
                </a:moveTo>
                <a:lnTo>
                  <a:pt x="8915679" y="91439"/>
                </a:lnTo>
                <a:lnTo>
                  <a:pt x="891567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2590" y="360248"/>
            <a:ext cx="1905" cy="80010"/>
          </a:xfrm>
          <a:custGeom>
            <a:avLst/>
            <a:gdLst/>
            <a:ahLst/>
            <a:cxnLst/>
            <a:rect l="l" t="t" r="r" b="b"/>
            <a:pathLst>
              <a:path w="1904" h="80009">
                <a:moveTo>
                  <a:pt x="0" y="79857"/>
                </a:moveTo>
                <a:lnTo>
                  <a:pt x="1409" y="79857"/>
                </a:lnTo>
                <a:lnTo>
                  <a:pt x="1409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71914" y="360248"/>
            <a:ext cx="13335" cy="80010"/>
          </a:xfrm>
          <a:custGeom>
            <a:avLst/>
            <a:gdLst/>
            <a:ahLst/>
            <a:cxnLst/>
            <a:rect l="l" t="t" r="r" b="b"/>
            <a:pathLst>
              <a:path w="13334" h="80009">
                <a:moveTo>
                  <a:pt x="0" y="79857"/>
                </a:moveTo>
                <a:lnTo>
                  <a:pt x="13055" y="79857"/>
                </a:lnTo>
                <a:lnTo>
                  <a:pt x="13055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02852" y="360248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09">
                <a:moveTo>
                  <a:pt x="0" y="79857"/>
                </a:moveTo>
                <a:lnTo>
                  <a:pt x="41630" y="79857"/>
                </a:lnTo>
                <a:lnTo>
                  <a:pt x="41630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10187" y="360248"/>
            <a:ext cx="3505835" cy="80010"/>
          </a:xfrm>
          <a:custGeom>
            <a:avLst/>
            <a:gdLst/>
            <a:ahLst/>
            <a:cxnLst/>
            <a:rect l="l" t="t" r="r" b="b"/>
            <a:pathLst>
              <a:path w="3505834" h="80009">
                <a:moveTo>
                  <a:pt x="0" y="79857"/>
                </a:moveTo>
                <a:lnTo>
                  <a:pt x="3505492" y="79857"/>
                </a:lnTo>
                <a:lnTo>
                  <a:pt x="3505492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42590" y="440105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80035"/>
                </a:moveTo>
                <a:lnTo>
                  <a:pt x="1409" y="180035"/>
                </a:lnTo>
                <a:lnTo>
                  <a:pt x="1409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71914" y="440105"/>
            <a:ext cx="13335" cy="180340"/>
          </a:xfrm>
          <a:custGeom>
            <a:avLst/>
            <a:gdLst/>
            <a:ahLst/>
            <a:cxnLst/>
            <a:rect l="l" t="t" r="r" b="b"/>
            <a:pathLst>
              <a:path w="13334" h="180340">
                <a:moveTo>
                  <a:pt x="0" y="180035"/>
                </a:moveTo>
                <a:lnTo>
                  <a:pt x="13055" y="180035"/>
                </a:lnTo>
                <a:lnTo>
                  <a:pt x="13055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02852" y="440105"/>
            <a:ext cx="41910" cy="180340"/>
          </a:xfrm>
          <a:custGeom>
            <a:avLst/>
            <a:gdLst/>
            <a:ahLst/>
            <a:cxnLst/>
            <a:rect l="l" t="t" r="r" b="b"/>
            <a:pathLst>
              <a:path w="41909" h="180340">
                <a:moveTo>
                  <a:pt x="0" y="180035"/>
                </a:moveTo>
                <a:lnTo>
                  <a:pt x="41630" y="180035"/>
                </a:lnTo>
                <a:lnTo>
                  <a:pt x="4163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10200" y="440105"/>
            <a:ext cx="3565525" cy="180340"/>
          </a:xfrm>
          <a:custGeom>
            <a:avLst/>
            <a:gdLst/>
            <a:ahLst/>
            <a:cxnLst/>
            <a:rect l="l" t="t" r="r" b="b"/>
            <a:pathLst>
              <a:path w="3565525" h="180340">
                <a:moveTo>
                  <a:pt x="0" y="180035"/>
                </a:moveTo>
                <a:lnTo>
                  <a:pt x="3565220" y="180035"/>
                </a:lnTo>
                <a:lnTo>
                  <a:pt x="356522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07342" y="511225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39" y="0"/>
                </a:lnTo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73645" y="607225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30004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43111" y="38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878049" y="38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951761" y="712673"/>
            <a:ext cx="524002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1945" marR="5080" indent="-30988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000099"/>
                </a:solidFill>
                <a:latin typeface="Arial"/>
                <a:cs typeface="Arial"/>
              </a:rPr>
              <a:t>III </a:t>
            </a:r>
            <a:r>
              <a:rPr b="1" spc="-10" dirty="0">
                <a:solidFill>
                  <a:srgbClr val="000099"/>
                </a:solidFill>
                <a:latin typeface="Arial"/>
                <a:cs typeface="Arial"/>
              </a:rPr>
              <a:t>Проектирование, введение  </a:t>
            </a:r>
            <a:r>
              <a:rPr b="1" spc="-5" dirty="0">
                <a:solidFill>
                  <a:srgbClr val="000099"/>
                </a:solidFill>
                <a:latin typeface="Arial"/>
                <a:cs typeface="Arial"/>
              </a:rPr>
              <a:t>и </a:t>
            </a:r>
            <a:r>
              <a:rPr b="1" spc="-15" dirty="0">
                <a:solidFill>
                  <a:srgbClr val="000099"/>
                </a:solidFill>
                <a:latin typeface="Arial"/>
                <a:cs typeface="Arial"/>
              </a:rPr>
              <a:t>освоение</a:t>
            </a:r>
            <a:r>
              <a:rPr b="1" spc="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b="1" spc="-20" dirty="0">
                <a:solidFill>
                  <a:srgbClr val="000099"/>
                </a:solidFill>
                <a:latin typeface="Arial"/>
                <a:cs typeface="Arial"/>
              </a:rPr>
              <a:t>севооборотов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29565" y="1867179"/>
            <a:ext cx="8485505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06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15" dirty="0">
                <a:latin typeface="Times New Roman"/>
                <a:cs typeface="Times New Roman"/>
              </a:rPr>
              <a:t>отличие </a:t>
            </a:r>
            <a:r>
              <a:rPr sz="2400" spc="-20" dirty="0">
                <a:latin typeface="Times New Roman"/>
                <a:cs typeface="Times New Roman"/>
              </a:rPr>
              <a:t>от </a:t>
            </a:r>
            <a:r>
              <a:rPr sz="2400" spc="-5" dirty="0">
                <a:latin typeface="Times New Roman"/>
                <a:cs typeface="Times New Roman"/>
              </a:rPr>
              <a:t>других агротехнических мероприятий  севооборот </a:t>
            </a:r>
            <a:r>
              <a:rPr sz="2400" spc="-15" dirty="0">
                <a:latin typeface="Times New Roman"/>
                <a:cs typeface="Times New Roman"/>
              </a:rPr>
              <a:t>вводится </a:t>
            </a:r>
            <a:r>
              <a:rPr sz="2400" spc="-30" dirty="0">
                <a:latin typeface="Times New Roman"/>
                <a:cs typeface="Times New Roman"/>
              </a:rPr>
              <a:t>несколько </a:t>
            </a:r>
            <a:r>
              <a:rPr sz="2400" dirty="0">
                <a:latin typeface="Times New Roman"/>
                <a:cs typeface="Times New Roman"/>
              </a:rPr>
              <a:t>лет </a:t>
            </a:r>
            <a:r>
              <a:rPr sz="2400" spc="-5" dirty="0">
                <a:latin typeface="Times New Roman"/>
                <a:cs typeface="Times New Roman"/>
              </a:rPr>
              <a:t>(не </a:t>
            </a:r>
            <a:r>
              <a:rPr sz="2400" spc="-25" dirty="0">
                <a:latin typeface="Times New Roman"/>
                <a:cs typeface="Times New Roman"/>
              </a:rPr>
              <a:t>то </a:t>
            </a:r>
            <a:r>
              <a:rPr sz="2400" spc="-15" dirty="0">
                <a:latin typeface="Times New Roman"/>
                <a:cs typeface="Times New Roman"/>
              </a:rPr>
              <a:t>что </a:t>
            </a:r>
            <a:r>
              <a:rPr sz="2400" dirty="0">
                <a:latin typeface="Times New Roman"/>
                <a:cs typeface="Times New Roman"/>
              </a:rPr>
              <a:t>смена семян,  </a:t>
            </a:r>
            <a:r>
              <a:rPr sz="2400" spc="-5" dirty="0">
                <a:latin typeface="Times New Roman"/>
                <a:cs typeface="Times New Roman"/>
              </a:rPr>
              <a:t>замена </a:t>
            </a:r>
            <a:r>
              <a:rPr sz="2400" spc="-10" dirty="0">
                <a:latin typeface="Times New Roman"/>
                <a:cs typeface="Times New Roman"/>
              </a:rPr>
              <a:t>технологии </a:t>
            </a:r>
            <a:r>
              <a:rPr sz="2400" spc="-5" dirty="0">
                <a:latin typeface="Times New Roman"/>
                <a:cs typeface="Times New Roman"/>
              </a:rPr>
              <a:t>обработки </a:t>
            </a:r>
            <a:r>
              <a:rPr sz="2400" spc="-15" dirty="0">
                <a:latin typeface="Times New Roman"/>
                <a:cs typeface="Times New Roman"/>
              </a:rPr>
              <a:t>почвы</a:t>
            </a:r>
            <a:r>
              <a:rPr sz="2400" spc="5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30" dirty="0">
                <a:latin typeface="Times New Roman"/>
                <a:cs typeface="Times New Roman"/>
              </a:rPr>
              <a:t>т.д.).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10" dirty="0">
                <a:latin typeface="Times New Roman"/>
                <a:cs typeface="Times New Roman"/>
              </a:rPr>
              <a:t>этой связи  </a:t>
            </a:r>
            <a:r>
              <a:rPr sz="2400" spc="-5" dirty="0">
                <a:latin typeface="Times New Roman"/>
                <a:cs typeface="Times New Roman"/>
              </a:rPr>
              <a:t>действие с/о </a:t>
            </a:r>
            <a:r>
              <a:rPr sz="2400" spc="-10" dirty="0">
                <a:latin typeface="Times New Roman"/>
                <a:cs typeface="Times New Roman"/>
              </a:rPr>
              <a:t>сказывается </a:t>
            </a:r>
            <a:r>
              <a:rPr sz="2400" spc="-5" dirty="0">
                <a:latin typeface="Times New Roman"/>
                <a:cs typeface="Times New Roman"/>
              </a:rPr>
              <a:t>не </a:t>
            </a:r>
            <a:r>
              <a:rPr sz="2400" spc="-55" dirty="0">
                <a:latin typeface="Times New Roman"/>
                <a:cs typeface="Times New Roman"/>
              </a:rPr>
              <a:t>сразу, </a:t>
            </a:r>
            <a:r>
              <a:rPr sz="2400" dirty="0">
                <a:latin typeface="Times New Roman"/>
                <a:cs typeface="Times New Roman"/>
              </a:rPr>
              <a:t>а </a:t>
            </a:r>
            <a:r>
              <a:rPr sz="2400" spc="0" dirty="0">
                <a:latin typeface="Times New Roman"/>
                <a:cs typeface="Times New Roman"/>
              </a:rPr>
              <a:t>через </a:t>
            </a:r>
            <a:r>
              <a:rPr sz="2400" spc="-5" dirty="0">
                <a:latin typeface="Times New Roman"/>
                <a:cs typeface="Times New Roman"/>
              </a:rPr>
              <a:t>определенное время.  По </a:t>
            </a:r>
            <a:r>
              <a:rPr sz="2400" dirty="0">
                <a:latin typeface="Times New Roman"/>
                <a:cs typeface="Times New Roman"/>
              </a:rPr>
              <a:t>мере </a:t>
            </a:r>
            <a:r>
              <a:rPr sz="2400" spc="-5" dirty="0">
                <a:latin typeface="Times New Roman"/>
                <a:cs typeface="Times New Roman"/>
              </a:rPr>
              <a:t>действия, </a:t>
            </a:r>
            <a:r>
              <a:rPr sz="2400" spc="-20" dirty="0">
                <a:latin typeface="Times New Roman"/>
                <a:cs typeface="Times New Roman"/>
              </a:rPr>
              <a:t>соблюдения его, </a:t>
            </a:r>
            <a:r>
              <a:rPr sz="2400" spc="-10" dirty="0">
                <a:latin typeface="Times New Roman"/>
                <a:cs typeface="Times New Roman"/>
              </a:rPr>
              <a:t>роль </a:t>
            </a:r>
            <a:r>
              <a:rPr sz="2400" dirty="0">
                <a:latin typeface="Times New Roman"/>
                <a:cs typeface="Times New Roman"/>
              </a:rPr>
              <a:t>с/о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возрастает.</a:t>
            </a:r>
            <a:endParaRPr sz="2400">
              <a:latin typeface="Times New Roman"/>
              <a:cs typeface="Times New Roman"/>
            </a:endParaRPr>
          </a:p>
          <a:p>
            <a:pPr marL="373380">
              <a:lnSpc>
                <a:spcPct val="100000"/>
              </a:lnSpc>
            </a:pPr>
            <a:r>
              <a:rPr sz="2400" b="1" spc="-5" dirty="0">
                <a:latin typeface="Times New Roman"/>
                <a:cs typeface="Times New Roman"/>
              </a:rPr>
              <a:t>Выделяются </a:t>
            </a:r>
            <a:r>
              <a:rPr sz="2400" b="1" spc="-10" dirty="0">
                <a:latin typeface="Times New Roman"/>
                <a:cs typeface="Times New Roman"/>
              </a:rPr>
              <a:t>следующие </a:t>
            </a:r>
            <a:r>
              <a:rPr sz="2400" b="1" dirty="0">
                <a:latin typeface="Times New Roman"/>
                <a:cs typeface="Times New Roman"/>
              </a:rPr>
              <a:t>стадии </a:t>
            </a:r>
            <a:r>
              <a:rPr sz="2400" b="1" spc="-10" dirty="0">
                <a:latin typeface="Times New Roman"/>
                <a:cs typeface="Times New Roman"/>
              </a:rPr>
              <a:t>внедрения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севооборота:</a:t>
            </a:r>
            <a:endParaRPr sz="2400">
              <a:latin typeface="Times New Roman"/>
              <a:cs typeface="Times New Roman"/>
            </a:endParaRPr>
          </a:p>
          <a:p>
            <a:pPr marL="678180" indent="-304800">
              <a:lnSpc>
                <a:spcPct val="100000"/>
              </a:lnSpc>
              <a:buAutoNum type="arabicPeriod"/>
              <a:tabLst>
                <a:tab pos="678815" algn="l"/>
              </a:tabLst>
            </a:pPr>
            <a:r>
              <a:rPr sz="2400" spc="-10" dirty="0">
                <a:latin typeface="Times New Roman"/>
                <a:cs typeface="Times New Roman"/>
              </a:rPr>
              <a:t>Проектирование;</a:t>
            </a:r>
            <a:endParaRPr sz="2400">
              <a:latin typeface="Times New Roman"/>
              <a:cs typeface="Times New Roman"/>
            </a:endParaRPr>
          </a:p>
          <a:p>
            <a:pPr marL="678180" indent="-304800">
              <a:lnSpc>
                <a:spcPct val="100000"/>
              </a:lnSpc>
              <a:buAutoNum type="arabicPeriod"/>
              <a:tabLst>
                <a:tab pos="678815" algn="l"/>
              </a:tabLst>
            </a:pPr>
            <a:r>
              <a:rPr sz="2400" spc="-10" dirty="0">
                <a:latin typeface="Times New Roman"/>
                <a:cs typeface="Times New Roman"/>
              </a:rPr>
              <a:t>Внедрение;</a:t>
            </a:r>
            <a:endParaRPr sz="2400">
              <a:latin typeface="Times New Roman"/>
              <a:cs typeface="Times New Roman"/>
            </a:endParaRPr>
          </a:p>
          <a:p>
            <a:pPr marL="678180" indent="-304800">
              <a:lnSpc>
                <a:spcPct val="100000"/>
              </a:lnSpc>
              <a:buAutoNum type="arabicPeriod"/>
              <a:tabLst>
                <a:tab pos="678815" algn="l"/>
              </a:tabLst>
            </a:pPr>
            <a:r>
              <a:rPr sz="2400" spc="-5" dirty="0">
                <a:latin typeface="Times New Roman"/>
                <a:cs typeface="Times New Roman"/>
              </a:rPr>
              <a:t>Освоение;</a:t>
            </a:r>
            <a:endParaRPr sz="2400">
              <a:latin typeface="Times New Roman"/>
              <a:cs typeface="Times New Roman"/>
            </a:endParaRPr>
          </a:p>
          <a:p>
            <a:pPr marL="678180" indent="-304800">
              <a:lnSpc>
                <a:spcPct val="100000"/>
              </a:lnSpc>
              <a:buAutoNum type="arabicPeriod"/>
              <a:tabLst>
                <a:tab pos="678815" algn="l"/>
              </a:tabLst>
            </a:pPr>
            <a:r>
              <a:rPr sz="2400" spc="-20" dirty="0">
                <a:latin typeface="Times New Roman"/>
                <a:cs typeface="Times New Roman"/>
              </a:rPr>
              <a:t>Соблюдение.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575314" y="4152430"/>
            <a:ext cx="3978198" cy="2466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0" y="0"/>
            <a:ext cx="8873490" cy="308610"/>
          </a:xfrm>
          <a:prstGeom prst="rect">
            <a:avLst/>
          </a:prstGeom>
          <a:solidFill>
            <a:srgbClr val="564B3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05"/>
              </a:lnSpc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ЯГСХА.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Лекции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по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земледелию. Севообороты 2.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С.В.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Щукин.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http://zemledelie.jimdo.com/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2590" y="308279"/>
            <a:ext cx="1905" cy="91440"/>
          </a:xfrm>
          <a:custGeom>
            <a:avLst/>
            <a:gdLst/>
            <a:ahLst/>
            <a:cxnLst/>
            <a:rect l="l" t="t" r="r" b="b"/>
            <a:pathLst>
              <a:path w="1904" h="91439">
                <a:moveTo>
                  <a:pt x="0" y="91439"/>
                </a:moveTo>
                <a:lnTo>
                  <a:pt x="1409" y="91439"/>
                </a:lnTo>
                <a:lnTo>
                  <a:pt x="140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71914" y="308279"/>
            <a:ext cx="13335" cy="91440"/>
          </a:xfrm>
          <a:custGeom>
            <a:avLst/>
            <a:gdLst/>
            <a:ahLst/>
            <a:cxnLst/>
            <a:rect l="l" t="t" r="r" b="b"/>
            <a:pathLst>
              <a:path w="13334" h="91439">
                <a:moveTo>
                  <a:pt x="0" y="91439"/>
                </a:moveTo>
                <a:lnTo>
                  <a:pt x="13055" y="91439"/>
                </a:lnTo>
                <a:lnTo>
                  <a:pt x="13055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2852" y="308279"/>
            <a:ext cx="41910" cy="91440"/>
          </a:xfrm>
          <a:custGeom>
            <a:avLst/>
            <a:gdLst/>
            <a:ahLst/>
            <a:cxnLst/>
            <a:rect l="l" t="t" r="r" b="b"/>
            <a:pathLst>
              <a:path w="41909" h="91439">
                <a:moveTo>
                  <a:pt x="0" y="91439"/>
                </a:moveTo>
                <a:lnTo>
                  <a:pt x="41630" y="91439"/>
                </a:lnTo>
                <a:lnTo>
                  <a:pt x="4163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72981" y="308279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131825"/>
                </a:moveTo>
                <a:lnTo>
                  <a:pt x="0" y="0"/>
                </a:lnTo>
                <a:lnTo>
                  <a:pt x="0" y="131825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08279"/>
            <a:ext cx="8916035" cy="91440"/>
          </a:xfrm>
          <a:custGeom>
            <a:avLst/>
            <a:gdLst/>
            <a:ahLst/>
            <a:cxnLst/>
            <a:rect l="l" t="t" r="r" b="b"/>
            <a:pathLst>
              <a:path w="8916035" h="91439">
                <a:moveTo>
                  <a:pt x="0" y="91439"/>
                </a:moveTo>
                <a:lnTo>
                  <a:pt x="8915679" y="91439"/>
                </a:lnTo>
                <a:lnTo>
                  <a:pt x="891567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2590" y="360248"/>
            <a:ext cx="1905" cy="80010"/>
          </a:xfrm>
          <a:custGeom>
            <a:avLst/>
            <a:gdLst/>
            <a:ahLst/>
            <a:cxnLst/>
            <a:rect l="l" t="t" r="r" b="b"/>
            <a:pathLst>
              <a:path w="1904" h="80009">
                <a:moveTo>
                  <a:pt x="0" y="79857"/>
                </a:moveTo>
                <a:lnTo>
                  <a:pt x="1409" y="79857"/>
                </a:lnTo>
                <a:lnTo>
                  <a:pt x="1409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71914" y="360248"/>
            <a:ext cx="13335" cy="80010"/>
          </a:xfrm>
          <a:custGeom>
            <a:avLst/>
            <a:gdLst/>
            <a:ahLst/>
            <a:cxnLst/>
            <a:rect l="l" t="t" r="r" b="b"/>
            <a:pathLst>
              <a:path w="13334" h="80009">
                <a:moveTo>
                  <a:pt x="0" y="79857"/>
                </a:moveTo>
                <a:lnTo>
                  <a:pt x="13055" y="79857"/>
                </a:lnTo>
                <a:lnTo>
                  <a:pt x="13055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02852" y="360248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09">
                <a:moveTo>
                  <a:pt x="0" y="79857"/>
                </a:moveTo>
                <a:lnTo>
                  <a:pt x="41630" y="79857"/>
                </a:lnTo>
                <a:lnTo>
                  <a:pt x="41630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10187" y="360248"/>
            <a:ext cx="3505835" cy="80010"/>
          </a:xfrm>
          <a:custGeom>
            <a:avLst/>
            <a:gdLst/>
            <a:ahLst/>
            <a:cxnLst/>
            <a:rect l="l" t="t" r="r" b="b"/>
            <a:pathLst>
              <a:path w="3505834" h="80009">
                <a:moveTo>
                  <a:pt x="0" y="79857"/>
                </a:moveTo>
                <a:lnTo>
                  <a:pt x="3505492" y="79857"/>
                </a:lnTo>
                <a:lnTo>
                  <a:pt x="3505492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42590" y="440105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80035"/>
                </a:moveTo>
                <a:lnTo>
                  <a:pt x="1409" y="180035"/>
                </a:lnTo>
                <a:lnTo>
                  <a:pt x="1409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71914" y="440105"/>
            <a:ext cx="13335" cy="180340"/>
          </a:xfrm>
          <a:custGeom>
            <a:avLst/>
            <a:gdLst/>
            <a:ahLst/>
            <a:cxnLst/>
            <a:rect l="l" t="t" r="r" b="b"/>
            <a:pathLst>
              <a:path w="13334" h="180340">
                <a:moveTo>
                  <a:pt x="0" y="180035"/>
                </a:moveTo>
                <a:lnTo>
                  <a:pt x="13055" y="180035"/>
                </a:lnTo>
                <a:lnTo>
                  <a:pt x="13055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02852" y="440105"/>
            <a:ext cx="41910" cy="180340"/>
          </a:xfrm>
          <a:custGeom>
            <a:avLst/>
            <a:gdLst/>
            <a:ahLst/>
            <a:cxnLst/>
            <a:rect l="l" t="t" r="r" b="b"/>
            <a:pathLst>
              <a:path w="41909" h="180340">
                <a:moveTo>
                  <a:pt x="0" y="180035"/>
                </a:moveTo>
                <a:lnTo>
                  <a:pt x="41630" y="180035"/>
                </a:lnTo>
                <a:lnTo>
                  <a:pt x="4163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10200" y="440105"/>
            <a:ext cx="3565525" cy="180340"/>
          </a:xfrm>
          <a:custGeom>
            <a:avLst/>
            <a:gdLst/>
            <a:ahLst/>
            <a:cxnLst/>
            <a:rect l="l" t="t" r="r" b="b"/>
            <a:pathLst>
              <a:path w="3565525" h="180340">
                <a:moveTo>
                  <a:pt x="0" y="180035"/>
                </a:moveTo>
                <a:lnTo>
                  <a:pt x="3565220" y="180035"/>
                </a:lnTo>
                <a:lnTo>
                  <a:pt x="356522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07342" y="511225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39" y="0"/>
                </a:lnTo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73645" y="607225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30004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43111" y="38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878049" y="38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914" y="681227"/>
            <a:ext cx="7316724" cy="1869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90301" y="949921"/>
            <a:ext cx="5448935" cy="12274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ct val="86200"/>
              </a:lnSpc>
              <a:spcBef>
                <a:spcPts val="459"/>
              </a:spcBef>
            </a:pPr>
            <a:r>
              <a:rPr sz="2200" b="1" spc="-5" dirty="0">
                <a:solidFill>
                  <a:srgbClr val="000000"/>
                </a:solidFill>
                <a:latin typeface="Arial"/>
                <a:cs typeface="Arial"/>
              </a:rPr>
              <a:t>1. </a:t>
            </a:r>
            <a:r>
              <a:rPr sz="2200" b="1" spc="-10" dirty="0">
                <a:solidFill>
                  <a:srgbClr val="000000"/>
                </a:solidFill>
                <a:latin typeface="Arial"/>
                <a:cs typeface="Arial"/>
              </a:rPr>
              <a:t>Проектирование </a:t>
            </a:r>
            <a:r>
              <a:rPr sz="2200" spc="-10" dirty="0">
                <a:solidFill>
                  <a:srgbClr val="000000"/>
                </a:solidFill>
                <a:latin typeface="Arial"/>
                <a:cs typeface="Arial"/>
              </a:rPr>
              <a:t>(по </a:t>
            </a:r>
            <a:r>
              <a:rPr sz="2200" spc="-5" dirty="0">
                <a:solidFill>
                  <a:srgbClr val="000000"/>
                </a:solidFill>
                <a:latin typeface="Arial"/>
                <a:cs typeface="Arial"/>
              </a:rPr>
              <a:t>заявке </a:t>
            </a:r>
            <a:r>
              <a:rPr sz="2200" spc="-15" dirty="0">
                <a:solidFill>
                  <a:srgbClr val="000000"/>
                </a:solidFill>
                <a:latin typeface="Arial"/>
                <a:cs typeface="Arial"/>
              </a:rPr>
              <a:t>хозяйства  </a:t>
            </a:r>
            <a:r>
              <a:rPr sz="2200" spc="-20" dirty="0">
                <a:solidFill>
                  <a:srgbClr val="000000"/>
                </a:solidFill>
                <a:latin typeface="Arial"/>
                <a:cs typeface="Arial"/>
              </a:rPr>
              <a:t>разрабатывают </a:t>
            </a:r>
            <a:r>
              <a:rPr sz="2200" spc="-5" dirty="0">
                <a:solidFill>
                  <a:srgbClr val="000000"/>
                </a:solidFill>
                <a:latin typeface="Arial"/>
                <a:cs typeface="Arial"/>
              </a:rPr>
              <a:t>проектную </a:t>
            </a:r>
            <a:r>
              <a:rPr sz="2200" spc="-10" dirty="0">
                <a:solidFill>
                  <a:srgbClr val="000000"/>
                </a:solidFill>
                <a:latin typeface="Arial"/>
                <a:cs typeface="Arial"/>
              </a:rPr>
              <a:t>документацию  </a:t>
            </a:r>
            <a:r>
              <a:rPr sz="2200" spc="-5" dirty="0">
                <a:solidFill>
                  <a:srgbClr val="000000"/>
                </a:solidFill>
                <a:latin typeface="Arial"/>
                <a:cs typeface="Arial"/>
              </a:rPr>
              <a:t>и </a:t>
            </a:r>
            <a:r>
              <a:rPr sz="2200" spc="-20" dirty="0">
                <a:solidFill>
                  <a:srgbClr val="000000"/>
                </a:solidFill>
                <a:latin typeface="Arial"/>
                <a:cs typeface="Arial"/>
              </a:rPr>
              <a:t>дают </a:t>
            </a:r>
            <a:r>
              <a:rPr sz="2200" spc="-5" dirty="0">
                <a:solidFill>
                  <a:srgbClr val="000000"/>
                </a:solidFill>
                <a:latin typeface="Arial"/>
                <a:cs typeface="Arial"/>
              </a:rPr>
              <a:t>агроэкономическое </a:t>
            </a:r>
            <a:r>
              <a:rPr sz="2200" spc="-10" dirty="0">
                <a:solidFill>
                  <a:srgbClr val="000000"/>
                </a:solidFill>
                <a:latin typeface="Arial"/>
                <a:cs typeface="Arial"/>
              </a:rPr>
              <a:t>обоснование  </a:t>
            </a:r>
            <a:r>
              <a:rPr sz="2200" spc="-15" dirty="0">
                <a:solidFill>
                  <a:srgbClr val="000000"/>
                </a:solidFill>
                <a:latin typeface="Arial"/>
                <a:cs typeface="Arial"/>
              </a:rPr>
              <a:t>севооборотов);</a:t>
            </a:r>
            <a:endParaRPr sz="22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94004" y="2566416"/>
            <a:ext cx="7149071" cy="1359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51788" y="3988308"/>
            <a:ext cx="7149071" cy="13609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15667" y="5373622"/>
            <a:ext cx="7150608" cy="13609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993895" y="2724099"/>
            <a:ext cx="5892800" cy="345694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1009650">
              <a:lnSpc>
                <a:spcPct val="86100"/>
              </a:lnSpc>
              <a:spcBef>
                <a:spcPts val="459"/>
              </a:spcBef>
              <a:buAutoNum type="arabicPeriod" startAt="2"/>
              <a:tabLst>
                <a:tab pos="323850" algn="l"/>
              </a:tabLst>
            </a:pPr>
            <a:r>
              <a:rPr sz="2200" b="1" spc="-10" dirty="0">
                <a:latin typeface="Arial"/>
                <a:cs typeface="Arial"/>
              </a:rPr>
              <a:t>Введение </a:t>
            </a:r>
            <a:r>
              <a:rPr sz="2200" spc="-10" dirty="0">
                <a:latin typeface="Arial"/>
                <a:cs typeface="Arial"/>
              </a:rPr>
              <a:t>(утверждение </a:t>
            </a:r>
            <a:r>
              <a:rPr sz="2200" spc="-5" dirty="0">
                <a:latin typeface="Arial"/>
                <a:cs typeface="Arial"/>
              </a:rPr>
              <a:t>проекта и  перенесение </a:t>
            </a:r>
            <a:r>
              <a:rPr sz="2200" spc="-20" dirty="0">
                <a:latin typeface="Arial"/>
                <a:cs typeface="Arial"/>
              </a:rPr>
              <a:t>его </a:t>
            </a:r>
            <a:r>
              <a:rPr sz="2200" spc="-5" dirty="0">
                <a:latin typeface="Arial"/>
                <a:cs typeface="Arial"/>
              </a:rPr>
              <a:t>на </a:t>
            </a:r>
            <a:r>
              <a:rPr sz="2200" spc="-10" dirty="0">
                <a:latin typeface="Arial"/>
                <a:cs typeface="Arial"/>
              </a:rPr>
              <a:t>территория  </a:t>
            </a:r>
            <a:r>
              <a:rPr sz="2200" spc="-15" dirty="0">
                <a:latin typeface="Arial"/>
                <a:cs typeface="Arial"/>
              </a:rPr>
              <a:t>хозяйства);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rabicPeriod" startAt="2"/>
            </a:pPr>
            <a:endParaRPr sz="2400">
              <a:latin typeface="Times New Roman"/>
              <a:cs typeface="Times New Roman"/>
            </a:endParaRPr>
          </a:p>
          <a:p>
            <a:pPr marL="570230" marR="5080">
              <a:lnSpc>
                <a:spcPct val="86100"/>
              </a:lnSpc>
              <a:spcBef>
                <a:spcPts val="1620"/>
              </a:spcBef>
              <a:buAutoNum type="arabicPeriod" startAt="2"/>
              <a:tabLst>
                <a:tab pos="881380" algn="l"/>
              </a:tabLst>
            </a:pPr>
            <a:r>
              <a:rPr sz="2200" b="1" spc="-10" dirty="0">
                <a:latin typeface="Arial"/>
                <a:cs typeface="Arial"/>
              </a:rPr>
              <a:t>Освоение </a:t>
            </a:r>
            <a:r>
              <a:rPr sz="2200" spc="-15" dirty="0">
                <a:latin typeface="Arial"/>
                <a:cs typeface="Arial"/>
              </a:rPr>
              <a:t>(период </a:t>
            </a:r>
            <a:r>
              <a:rPr sz="2200" spc="-5" dirty="0">
                <a:latin typeface="Arial"/>
                <a:cs typeface="Arial"/>
              </a:rPr>
              <a:t>в </a:t>
            </a:r>
            <a:r>
              <a:rPr sz="2200" spc="-20" dirty="0">
                <a:latin typeface="Arial"/>
                <a:cs typeface="Arial"/>
              </a:rPr>
              <a:t>течение которого  реализуется </a:t>
            </a:r>
            <a:r>
              <a:rPr sz="2200" spc="-5" dirty="0">
                <a:latin typeface="Arial"/>
                <a:cs typeface="Arial"/>
              </a:rPr>
              <a:t>план </a:t>
            </a:r>
            <a:r>
              <a:rPr sz="2200" spc="-10" dirty="0">
                <a:latin typeface="Arial"/>
                <a:cs typeface="Arial"/>
              </a:rPr>
              <a:t>освоения </a:t>
            </a:r>
            <a:r>
              <a:rPr sz="2200" spc="-15" dirty="0">
                <a:latin typeface="Arial"/>
                <a:cs typeface="Arial"/>
              </a:rPr>
              <a:t>вводимых  севооборотов);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rabicPeriod" startAt="2"/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AutoNum type="arabicPeriod" startAt="2"/>
            </a:pPr>
            <a:endParaRPr sz="2800">
              <a:latin typeface="Times New Roman"/>
              <a:cs typeface="Times New Roman"/>
            </a:endParaRPr>
          </a:p>
          <a:p>
            <a:pPr marL="1445895" indent="-311150">
              <a:lnSpc>
                <a:spcPct val="100000"/>
              </a:lnSpc>
              <a:buAutoNum type="arabicPeriod" startAt="2"/>
              <a:tabLst>
                <a:tab pos="1446530" algn="l"/>
              </a:tabLst>
            </a:pPr>
            <a:r>
              <a:rPr sz="2200" b="1" spc="-15" dirty="0">
                <a:latin typeface="Arial"/>
                <a:cs typeface="Arial"/>
              </a:rPr>
              <a:t>Соблюдение.</a:t>
            </a:r>
            <a:endParaRPr sz="22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371844" y="1976627"/>
            <a:ext cx="944867" cy="9311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36143" y="2007908"/>
            <a:ext cx="814069" cy="814069"/>
          </a:xfrm>
          <a:custGeom>
            <a:avLst/>
            <a:gdLst/>
            <a:ahLst/>
            <a:cxnLst/>
            <a:rect l="l" t="t" r="r" b="b"/>
            <a:pathLst>
              <a:path w="814070" h="814069">
                <a:moveTo>
                  <a:pt x="813473" y="447408"/>
                </a:moveTo>
                <a:lnTo>
                  <a:pt x="0" y="447408"/>
                </a:lnTo>
                <a:lnTo>
                  <a:pt x="406742" y="813473"/>
                </a:lnTo>
                <a:lnTo>
                  <a:pt x="813473" y="447408"/>
                </a:lnTo>
                <a:close/>
              </a:path>
              <a:path w="814070" h="814069">
                <a:moveTo>
                  <a:pt x="630440" y="0"/>
                </a:moveTo>
                <a:lnTo>
                  <a:pt x="183032" y="0"/>
                </a:lnTo>
                <a:lnTo>
                  <a:pt x="183032" y="447408"/>
                </a:lnTo>
                <a:lnTo>
                  <a:pt x="630440" y="447408"/>
                </a:lnTo>
                <a:lnTo>
                  <a:pt x="630440" y="0"/>
                </a:lnTo>
                <a:close/>
              </a:path>
            </a:pathLst>
          </a:custGeom>
          <a:solidFill>
            <a:srgbClr val="EDD1CE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36143" y="2007908"/>
            <a:ext cx="814069" cy="814069"/>
          </a:xfrm>
          <a:custGeom>
            <a:avLst/>
            <a:gdLst/>
            <a:ahLst/>
            <a:cxnLst/>
            <a:rect l="l" t="t" r="r" b="b"/>
            <a:pathLst>
              <a:path w="814070" h="814069">
                <a:moveTo>
                  <a:pt x="0" y="447408"/>
                </a:moveTo>
                <a:lnTo>
                  <a:pt x="183032" y="447408"/>
                </a:lnTo>
                <a:lnTo>
                  <a:pt x="183032" y="0"/>
                </a:lnTo>
                <a:lnTo>
                  <a:pt x="630440" y="0"/>
                </a:lnTo>
                <a:lnTo>
                  <a:pt x="630440" y="447408"/>
                </a:lnTo>
                <a:lnTo>
                  <a:pt x="813473" y="447408"/>
                </a:lnTo>
                <a:lnTo>
                  <a:pt x="406742" y="813473"/>
                </a:lnTo>
                <a:lnTo>
                  <a:pt x="0" y="447408"/>
                </a:lnTo>
                <a:close/>
              </a:path>
            </a:pathLst>
          </a:custGeom>
          <a:ln w="9525">
            <a:solidFill>
              <a:srgbClr val="EDD1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67728" y="3369564"/>
            <a:ext cx="944879" cy="9326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32485" y="3401453"/>
            <a:ext cx="814069" cy="814069"/>
          </a:xfrm>
          <a:custGeom>
            <a:avLst/>
            <a:gdLst/>
            <a:ahLst/>
            <a:cxnLst/>
            <a:rect l="l" t="t" r="r" b="b"/>
            <a:pathLst>
              <a:path w="814070" h="814070">
                <a:moveTo>
                  <a:pt x="813473" y="447408"/>
                </a:moveTo>
                <a:lnTo>
                  <a:pt x="0" y="447408"/>
                </a:lnTo>
                <a:lnTo>
                  <a:pt x="406742" y="813473"/>
                </a:lnTo>
                <a:lnTo>
                  <a:pt x="813473" y="447408"/>
                </a:lnTo>
                <a:close/>
              </a:path>
              <a:path w="814070" h="814070">
                <a:moveTo>
                  <a:pt x="630440" y="0"/>
                </a:moveTo>
                <a:lnTo>
                  <a:pt x="183032" y="0"/>
                </a:lnTo>
                <a:lnTo>
                  <a:pt x="183032" y="447408"/>
                </a:lnTo>
                <a:lnTo>
                  <a:pt x="630440" y="447408"/>
                </a:lnTo>
                <a:lnTo>
                  <a:pt x="630440" y="0"/>
                </a:lnTo>
                <a:close/>
              </a:path>
            </a:pathLst>
          </a:custGeom>
          <a:solidFill>
            <a:srgbClr val="E5E3D1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032485" y="3401453"/>
            <a:ext cx="814069" cy="814069"/>
          </a:xfrm>
          <a:custGeom>
            <a:avLst/>
            <a:gdLst/>
            <a:ahLst/>
            <a:cxnLst/>
            <a:rect l="l" t="t" r="r" b="b"/>
            <a:pathLst>
              <a:path w="814070" h="814070">
                <a:moveTo>
                  <a:pt x="0" y="447408"/>
                </a:moveTo>
                <a:lnTo>
                  <a:pt x="183032" y="447408"/>
                </a:lnTo>
                <a:lnTo>
                  <a:pt x="183032" y="0"/>
                </a:lnTo>
                <a:lnTo>
                  <a:pt x="630440" y="0"/>
                </a:lnTo>
                <a:lnTo>
                  <a:pt x="630440" y="447408"/>
                </a:lnTo>
                <a:lnTo>
                  <a:pt x="813473" y="447408"/>
                </a:lnTo>
                <a:lnTo>
                  <a:pt x="406742" y="813473"/>
                </a:lnTo>
                <a:lnTo>
                  <a:pt x="0" y="447408"/>
                </a:lnTo>
                <a:close/>
              </a:path>
            </a:pathLst>
          </a:custGeom>
          <a:ln w="9525">
            <a:solidFill>
              <a:srgbClr val="E5E3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545323" y="4849365"/>
            <a:ext cx="944879" cy="9311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610093" y="4880495"/>
            <a:ext cx="814069" cy="814069"/>
          </a:xfrm>
          <a:custGeom>
            <a:avLst/>
            <a:gdLst/>
            <a:ahLst/>
            <a:cxnLst/>
            <a:rect l="l" t="t" r="r" b="b"/>
            <a:pathLst>
              <a:path w="814070" h="814070">
                <a:moveTo>
                  <a:pt x="813473" y="447408"/>
                </a:moveTo>
                <a:lnTo>
                  <a:pt x="0" y="447408"/>
                </a:lnTo>
                <a:lnTo>
                  <a:pt x="406742" y="813473"/>
                </a:lnTo>
                <a:lnTo>
                  <a:pt x="813473" y="447408"/>
                </a:lnTo>
                <a:close/>
              </a:path>
              <a:path w="814070" h="814070">
                <a:moveTo>
                  <a:pt x="630440" y="0"/>
                </a:moveTo>
                <a:lnTo>
                  <a:pt x="183032" y="0"/>
                </a:lnTo>
                <a:lnTo>
                  <a:pt x="183032" y="447408"/>
                </a:lnTo>
                <a:lnTo>
                  <a:pt x="630440" y="447408"/>
                </a:lnTo>
                <a:lnTo>
                  <a:pt x="630440" y="0"/>
                </a:lnTo>
                <a:close/>
              </a:path>
            </a:pathLst>
          </a:custGeom>
          <a:solidFill>
            <a:srgbClr val="D9D8D1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610093" y="4880495"/>
            <a:ext cx="814069" cy="814069"/>
          </a:xfrm>
          <a:custGeom>
            <a:avLst/>
            <a:gdLst/>
            <a:ahLst/>
            <a:cxnLst/>
            <a:rect l="l" t="t" r="r" b="b"/>
            <a:pathLst>
              <a:path w="814070" h="814070">
                <a:moveTo>
                  <a:pt x="0" y="447408"/>
                </a:moveTo>
                <a:lnTo>
                  <a:pt x="183032" y="447408"/>
                </a:lnTo>
                <a:lnTo>
                  <a:pt x="183032" y="0"/>
                </a:lnTo>
                <a:lnTo>
                  <a:pt x="630440" y="0"/>
                </a:lnTo>
                <a:lnTo>
                  <a:pt x="630440" y="447408"/>
                </a:lnTo>
                <a:lnTo>
                  <a:pt x="813473" y="447408"/>
                </a:lnTo>
                <a:lnTo>
                  <a:pt x="406742" y="813473"/>
                </a:lnTo>
                <a:lnTo>
                  <a:pt x="0" y="447408"/>
                </a:lnTo>
                <a:close/>
              </a:path>
            </a:pathLst>
          </a:custGeom>
          <a:ln w="9525">
            <a:solidFill>
              <a:srgbClr val="D9D8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0" y="0"/>
            <a:ext cx="8873490" cy="308610"/>
          </a:xfrm>
          <a:prstGeom prst="rect">
            <a:avLst/>
          </a:prstGeom>
          <a:solidFill>
            <a:srgbClr val="564B3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05"/>
              </a:lnSpc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ЯГСХА.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Лекции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по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земледелию. Севообороты 2.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С.В.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Щукин.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  <a:hlinkClick r:id="rId9"/>
              </a:rPr>
              <a:t>http://zemledelie.jimdo.com/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2590" y="308279"/>
            <a:ext cx="1905" cy="91440"/>
          </a:xfrm>
          <a:custGeom>
            <a:avLst/>
            <a:gdLst/>
            <a:ahLst/>
            <a:cxnLst/>
            <a:rect l="l" t="t" r="r" b="b"/>
            <a:pathLst>
              <a:path w="1904" h="91439">
                <a:moveTo>
                  <a:pt x="0" y="91439"/>
                </a:moveTo>
                <a:lnTo>
                  <a:pt x="1409" y="91439"/>
                </a:lnTo>
                <a:lnTo>
                  <a:pt x="140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71914" y="308279"/>
            <a:ext cx="13335" cy="91440"/>
          </a:xfrm>
          <a:custGeom>
            <a:avLst/>
            <a:gdLst/>
            <a:ahLst/>
            <a:cxnLst/>
            <a:rect l="l" t="t" r="r" b="b"/>
            <a:pathLst>
              <a:path w="13334" h="91439">
                <a:moveTo>
                  <a:pt x="0" y="91439"/>
                </a:moveTo>
                <a:lnTo>
                  <a:pt x="13055" y="91439"/>
                </a:lnTo>
                <a:lnTo>
                  <a:pt x="13055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2852" y="308279"/>
            <a:ext cx="41910" cy="91440"/>
          </a:xfrm>
          <a:custGeom>
            <a:avLst/>
            <a:gdLst/>
            <a:ahLst/>
            <a:cxnLst/>
            <a:rect l="l" t="t" r="r" b="b"/>
            <a:pathLst>
              <a:path w="41909" h="91439">
                <a:moveTo>
                  <a:pt x="0" y="91439"/>
                </a:moveTo>
                <a:lnTo>
                  <a:pt x="41630" y="91439"/>
                </a:lnTo>
                <a:lnTo>
                  <a:pt x="4163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72981" y="308279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131825"/>
                </a:moveTo>
                <a:lnTo>
                  <a:pt x="0" y="0"/>
                </a:lnTo>
                <a:lnTo>
                  <a:pt x="0" y="131825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08279"/>
            <a:ext cx="8916035" cy="91440"/>
          </a:xfrm>
          <a:custGeom>
            <a:avLst/>
            <a:gdLst/>
            <a:ahLst/>
            <a:cxnLst/>
            <a:rect l="l" t="t" r="r" b="b"/>
            <a:pathLst>
              <a:path w="8916035" h="91439">
                <a:moveTo>
                  <a:pt x="0" y="91439"/>
                </a:moveTo>
                <a:lnTo>
                  <a:pt x="8915679" y="91439"/>
                </a:lnTo>
                <a:lnTo>
                  <a:pt x="891567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2590" y="360248"/>
            <a:ext cx="1905" cy="80010"/>
          </a:xfrm>
          <a:custGeom>
            <a:avLst/>
            <a:gdLst/>
            <a:ahLst/>
            <a:cxnLst/>
            <a:rect l="l" t="t" r="r" b="b"/>
            <a:pathLst>
              <a:path w="1904" h="80009">
                <a:moveTo>
                  <a:pt x="0" y="79857"/>
                </a:moveTo>
                <a:lnTo>
                  <a:pt x="1409" y="79857"/>
                </a:lnTo>
                <a:lnTo>
                  <a:pt x="1409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71914" y="360248"/>
            <a:ext cx="13335" cy="80010"/>
          </a:xfrm>
          <a:custGeom>
            <a:avLst/>
            <a:gdLst/>
            <a:ahLst/>
            <a:cxnLst/>
            <a:rect l="l" t="t" r="r" b="b"/>
            <a:pathLst>
              <a:path w="13334" h="80009">
                <a:moveTo>
                  <a:pt x="0" y="79857"/>
                </a:moveTo>
                <a:lnTo>
                  <a:pt x="13055" y="79857"/>
                </a:lnTo>
                <a:lnTo>
                  <a:pt x="13055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02852" y="360248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09">
                <a:moveTo>
                  <a:pt x="0" y="79857"/>
                </a:moveTo>
                <a:lnTo>
                  <a:pt x="41630" y="79857"/>
                </a:lnTo>
                <a:lnTo>
                  <a:pt x="41630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10187" y="360248"/>
            <a:ext cx="3505835" cy="80010"/>
          </a:xfrm>
          <a:custGeom>
            <a:avLst/>
            <a:gdLst/>
            <a:ahLst/>
            <a:cxnLst/>
            <a:rect l="l" t="t" r="r" b="b"/>
            <a:pathLst>
              <a:path w="3505834" h="80009">
                <a:moveTo>
                  <a:pt x="0" y="79857"/>
                </a:moveTo>
                <a:lnTo>
                  <a:pt x="3505492" y="79857"/>
                </a:lnTo>
                <a:lnTo>
                  <a:pt x="3505492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42590" y="440105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80035"/>
                </a:moveTo>
                <a:lnTo>
                  <a:pt x="1409" y="180035"/>
                </a:lnTo>
                <a:lnTo>
                  <a:pt x="1409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71914" y="440105"/>
            <a:ext cx="13335" cy="180340"/>
          </a:xfrm>
          <a:custGeom>
            <a:avLst/>
            <a:gdLst/>
            <a:ahLst/>
            <a:cxnLst/>
            <a:rect l="l" t="t" r="r" b="b"/>
            <a:pathLst>
              <a:path w="13334" h="180340">
                <a:moveTo>
                  <a:pt x="0" y="180035"/>
                </a:moveTo>
                <a:lnTo>
                  <a:pt x="13055" y="180035"/>
                </a:lnTo>
                <a:lnTo>
                  <a:pt x="13055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02852" y="440105"/>
            <a:ext cx="41910" cy="180340"/>
          </a:xfrm>
          <a:custGeom>
            <a:avLst/>
            <a:gdLst/>
            <a:ahLst/>
            <a:cxnLst/>
            <a:rect l="l" t="t" r="r" b="b"/>
            <a:pathLst>
              <a:path w="41909" h="180340">
                <a:moveTo>
                  <a:pt x="0" y="180035"/>
                </a:moveTo>
                <a:lnTo>
                  <a:pt x="41630" y="180035"/>
                </a:lnTo>
                <a:lnTo>
                  <a:pt x="4163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10200" y="440105"/>
            <a:ext cx="3565525" cy="180340"/>
          </a:xfrm>
          <a:custGeom>
            <a:avLst/>
            <a:gdLst/>
            <a:ahLst/>
            <a:cxnLst/>
            <a:rect l="l" t="t" r="r" b="b"/>
            <a:pathLst>
              <a:path w="3565525" h="180340">
                <a:moveTo>
                  <a:pt x="0" y="180035"/>
                </a:moveTo>
                <a:lnTo>
                  <a:pt x="3565220" y="180035"/>
                </a:lnTo>
                <a:lnTo>
                  <a:pt x="356522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07342" y="511225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39" y="0"/>
                </a:lnTo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73645" y="607225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30004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43111" y="38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878049" y="38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776097" y="862114"/>
            <a:ext cx="15824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9290" algn="l"/>
              </a:tabLs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По	з</a:t>
            </a:r>
            <a:r>
              <a:rPr sz="2400" spc="-5" dirty="0">
                <a:solidFill>
                  <a:srgbClr val="000000"/>
                </a:solidFill>
                <a:latin typeface="Arial"/>
                <a:cs typeface="Arial"/>
              </a:rPr>
              <a:t>а</a:t>
            </a:r>
            <a:r>
              <a:rPr sz="2400" spc="50" dirty="0">
                <a:solidFill>
                  <a:srgbClr val="000000"/>
                </a:solidFill>
                <a:latin typeface="Arial"/>
                <a:cs typeface="Arial"/>
              </a:rPr>
              <a:t>к</a:t>
            </a:r>
            <a:r>
              <a:rPr sz="2400" spc="-30" dirty="0">
                <a:solidFill>
                  <a:srgbClr val="000000"/>
                </a:solidFill>
                <a:latin typeface="Arial"/>
                <a:cs typeface="Arial"/>
              </a:rPr>
              <a:t>а</a:t>
            </a:r>
            <a:r>
              <a:rPr sz="2400" spc="-35" dirty="0">
                <a:solidFill>
                  <a:srgbClr val="000000"/>
                </a:solidFill>
                <a:latin typeface="Arial"/>
                <a:cs typeface="Arial"/>
              </a:rPr>
              <a:t>зу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06420" y="862114"/>
            <a:ext cx="1430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Arial"/>
                <a:cs typeface="Arial"/>
              </a:rPr>
              <a:t>хозяйства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84345" y="862114"/>
            <a:ext cx="2320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проектирование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50760" y="862114"/>
            <a:ext cx="19646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про</a:t>
            </a:r>
            <a:r>
              <a:rPr sz="2400" dirty="0">
                <a:latin typeface="Arial"/>
                <a:cs typeface="Arial"/>
              </a:rPr>
              <a:t>из</a:t>
            </a:r>
            <a:r>
              <a:rPr sz="2400" spc="-30" dirty="0">
                <a:latin typeface="Arial"/>
                <a:cs typeface="Arial"/>
              </a:rPr>
              <a:t>в</a:t>
            </a:r>
            <a:r>
              <a:rPr sz="2400" spc="-55" dirty="0">
                <a:latin typeface="Arial"/>
                <a:cs typeface="Arial"/>
              </a:rPr>
              <a:t>о</a:t>
            </a:r>
            <a:r>
              <a:rPr sz="2400" dirty="0">
                <a:latin typeface="Arial"/>
                <a:cs typeface="Arial"/>
              </a:rPr>
              <a:t>ди</a:t>
            </a:r>
            <a:r>
              <a:rPr sz="2400" spc="-20" dirty="0">
                <a:latin typeface="Arial"/>
                <a:cs typeface="Arial"/>
              </a:rPr>
              <a:t>т</a:t>
            </a:r>
            <a:r>
              <a:rPr sz="2400" dirty="0">
                <a:latin typeface="Arial"/>
                <a:cs typeface="Arial"/>
              </a:rPr>
              <a:t>ся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29565" y="1227874"/>
            <a:ext cx="2667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Arial"/>
                <a:cs typeface="Arial"/>
              </a:rPr>
              <a:t>государственными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29565" y="1593634"/>
            <a:ext cx="2364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16125" algn="l"/>
              </a:tabLst>
            </a:pPr>
            <a:r>
              <a:rPr sz="2400" dirty="0">
                <a:latin typeface="Arial"/>
                <a:cs typeface="Arial"/>
              </a:rPr>
              <a:t>и</a:t>
            </a:r>
            <a:r>
              <a:rPr sz="2400" spc="-5" dirty="0">
                <a:latin typeface="Arial"/>
                <a:cs typeface="Arial"/>
              </a:rPr>
              <a:t>н</a:t>
            </a:r>
            <a:r>
              <a:rPr sz="2400" dirty="0">
                <a:latin typeface="Arial"/>
                <a:cs typeface="Arial"/>
              </a:rPr>
              <a:t>сти</a:t>
            </a:r>
            <a:r>
              <a:rPr sz="2400" spc="25" dirty="0">
                <a:latin typeface="Arial"/>
                <a:cs typeface="Arial"/>
              </a:rPr>
              <a:t>т</a:t>
            </a:r>
            <a:r>
              <a:rPr sz="2400" spc="-15" dirty="0">
                <a:latin typeface="Arial"/>
                <a:cs typeface="Arial"/>
              </a:rPr>
              <a:t>у</a:t>
            </a:r>
            <a:r>
              <a:rPr sz="2400" spc="-20" dirty="0">
                <a:latin typeface="Arial"/>
                <a:cs typeface="Arial"/>
              </a:rPr>
              <a:t>т</a:t>
            </a:r>
            <a:r>
              <a:rPr sz="2400" spc="-5" dirty="0">
                <a:latin typeface="Arial"/>
                <a:cs typeface="Arial"/>
              </a:rPr>
              <a:t>о</a:t>
            </a:r>
            <a:r>
              <a:rPr sz="2400" dirty="0">
                <a:latin typeface="Arial"/>
                <a:cs typeface="Arial"/>
              </a:rPr>
              <a:t>м	</a:t>
            </a:r>
            <a:r>
              <a:rPr sz="2400" spc="-5" dirty="0">
                <a:latin typeface="Arial"/>
                <a:cs typeface="Arial"/>
              </a:rPr>
              <a:t>п</a:t>
            </a:r>
            <a:r>
              <a:rPr sz="2400" dirty="0">
                <a:latin typeface="Arial"/>
                <a:cs typeface="Arial"/>
              </a:rPr>
              <a:t>о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59048" y="1227874"/>
            <a:ext cx="57543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00">
              <a:lnSpc>
                <a:spcPct val="100000"/>
              </a:lnSpc>
              <a:spcBef>
                <a:spcPts val="100"/>
              </a:spcBef>
              <a:tabLst>
                <a:tab pos="2758440" algn="l"/>
                <a:tab pos="3268979" algn="l"/>
              </a:tabLst>
            </a:pPr>
            <a:r>
              <a:rPr sz="2400" spc="-5" dirty="0">
                <a:latin typeface="Arial"/>
                <a:cs typeface="Arial"/>
              </a:rPr>
              <a:t>ор</a:t>
            </a:r>
            <a:r>
              <a:rPr sz="2400" spc="-50" dirty="0">
                <a:latin typeface="Arial"/>
                <a:cs typeface="Arial"/>
              </a:rPr>
              <a:t>г</a:t>
            </a:r>
            <a:r>
              <a:rPr sz="2400" spc="-5" dirty="0">
                <a:latin typeface="Arial"/>
                <a:cs typeface="Arial"/>
              </a:rPr>
              <a:t>а</a:t>
            </a:r>
            <a:r>
              <a:rPr sz="2400" spc="-10" dirty="0">
                <a:latin typeface="Arial"/>
                <a:cs typeface="Arial"/>
              </a:rPr>
              <a:t>н</a:t>
            </a:r>
            <a:r>
              <a:rPr sz="2400" dirty="0">
                <a:latin typeface="Arial"/>
                <a:cs typeface="Arial"/>
              </a:rPr>
              <a:t>из</a:t>
            </a:r>
            <a:r>
              <a:rPr sz="2400" spc="-5" dirty="0">
                <a:latin typeface="Arial"/>
                <a:cs typeface="Arial"/>
              </a:rPr>
              <a:t>а</a:t>
            </a:r>
            <a:r>
              <a:rPr sz="2400" dirty="0">
                <a:latin typeface="Arial"/>
                <a:cs typeface="Arial"/>
              </a:rPr>
              <a:t>ци</a:t>
            </a:r>
            <a:r>
              <a:rPr sz="2400" spc="-5" dirty="0">
                <a:latin typeface="Arial"/>
                <a:cs typeface="Arial"/>
              </a:rPr>
              <a:t>я</a:t>
            </a:r>
            <a:r>
              <a:rPr sz="2400" spc="0" dirty="0">
                <a:latin typeface="Arial"/>
                <a:cs typeface="Arial"/>
              </a:rPr>
              <a:t>м</a:t>
            </a:r>
            <a:r>
              <a:rPr sz="2400" dirty="0">
                <a:latin typeface="Arial"/>
                <a:cs typeface="Arial"/>
              </a:rPr>
              <a:t>и	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–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0" dirty="0">
                <a:latin typeface="Arial"/>
                <a:cs typeface="Arial"/>
              </a:rPr>
              <a:t>г</a:t>
            </a:r>
            <a:r>
              <a:rPr sz="2400" spc="-5" dirty="0">
                <a:latin typeface="Arial"/>
                <a:cs typeface="Arial"/>
              </a:rPr>
              <a:t>ос</a:t>
            </a:r>
            <a:r>
              <a:rPr sz="2400" spc="-85" dirty="0">
                <a:latin typeface="Arial"/>
                <a:cs typeface="Arial"/>
              </a:rPr>
              <a:t>у</a:t>
            </a:r>
            <a:r>
              <a:rPr sz="2400" dirty="0">
                <a:latin typeface="Arial"/>
                <a:cs typeface="Arial"/>
              </a:rPr>
              <a:t>д</a:t>
            </a:r>
            <a:r>
              <a:rPr sz="2400" spc="-5" dirty="0">
                <a:latin typeface="Arial"/>
                <a:cs typeface="Arial"/>
              </a:rPr>
              <a:t>а</a:t>
            </a:r>
            <a:r>
              <a:rPr sz="2400" spc="0" dirty="0">
                <a:latin typeface="Arial"/>
                <a:cs typeface="Arial"/>
              </a:rPr>
              <a:t>р</a:t>
            </a:r>
            <a:r>
              <a:rPr sz="2400" dirty="0">
                <a:latin typeface="Arial"/>
                <a:cs typeface="Arial"/>
              </a:rPr>
              <a:t>ст</a:t>
            </a:r>
            <a:r>
              <a:rPr sz="2400" spc="-30" dirty="0">
                <a:latin typeface="Arial"/>
                <a:cs typeface="Arial"/>
              </a:rPr>
              <a:t>в</a:t>
            </a:r>
            <a:r>
              <a:rPr sz="2400" spc="-5" dirty="0">
                <a:latin typeface="Arial"/>
                <a:cs typeface="Arial"/>
              </a:rPr>
              <a:t>е</a:t>
            </a:r>
            <a:r>
              <a:rPr sz="2400" spc="-10" dirty="0">
                <a:latin typeface="Arial"/>
                <a:cs typeface="Arial"/>
              </a:rPr>
              <a:t>нн</a:t>
            </a:r>
            <a:r>
              <a:rPr sz="2400" dirty="0">
                <a:latin typeface="Arial"/>
                <a:cs typeface="Arial"/>
              </a:rPr>
              <a:t>ым  </a:t>
            </a:r>
            <a:r>
              <a:rPr sz="2400" spc="-5" dirty="0">
                <a:latin typeface="Arial"/>
                <a:cs typeface="Arial"/>
              </a:rPr>
              <a:t>прое</a:t>
            </a:r>
            <a:r>
              <a:rPr sz="2400" spc="25" dirty="0">
                <a:latin typeface="Arial"/>
                <a:cs typeface="Arial"/>
              </a:rPr>
              <a:t>к</a:t>
            </a:r>
            <a:r>
              <a:rPr sz="2400" dirty="0">
                <a:latin typeface="Arial"/>
                <a:cs typeface="Arial"/>
              </a:rPr>
              <a:t>ти</a:t>
            </a:r>
            <a:r>
              <a:rPr sz="2400" spc="-5" dirty="0">
                <a:latin typeface="Arial"/>
                <a:cs typeface="Arial"/>
              </a:rPr>
              <a:t>ро</a:t>
            </a:r>
            <a:r>
              <a:rPr sz="2400" spc="-15" dirty="0">
                <a:latin typeface="Arial"/>
                <a:cs typeface="Arial"/>
              </a:rPr>
              <a:t>в</a:t>
            </a:r>
            <a:r>
              <a:rPr sz="2400" spc="-5" dirty="0">
                <a:latin typeface="Arial"/>
                <a:cs typeface="Arial"/>
              </a:rPr>
              <a:t>а</a:t>
            </a:r>
            <a:r>
              <a:rPr sz="2400" spc="-10" dirty="0">
                <a:latin typeface="Arial"/>
                <a:cs typeface="Arial"/>
              </a:rPr>
              <a:t>н</a:t>
            </a:r>
            <a:r>
              <a:rPr sz="2400" dirty="0">
                <a:latin typeface="Arial"/>
                <a:cs typeface="Arial"/>
              </a:rPr>
              <a:t>ию	</a:t>
            </a:r>
            <a:r>
              <a:rPr sz="2400" spc="-25" dirty="0">
                <a:latin typeface="Arial"/>
                <a:cs typeface="Arial"/>
              </a:rPr>
              <a:t>з</a:t>
            </a:r>
            <a:r>
              <a:rPr sz="2400" spc="-5" dirty="0">
                <a:latin typeface="Arial"/>
                <a:cs typeface="Arial"/>
              </a:rPr>
              <a:t>е</a:t>
            </a:r>
            <a:r>
              <a:rPr sz="2400" dirty="0">
                <a:latin typeface="Arial"/>
                <a:cs typeface="Arial"/>
              </a:rPr>
              <a:t>мл</a:t>
            </a:r>
            <a:r>
              <a:rPr sz="2400" spc="-30" dirty="0">
                <a:latin typeface="Arial"/>
                <a:cs typeface="Arial"/>
              </a:rPr>
              <a:t>е</a:t>
            </a:r>
            <a:r>
              <a:rPr sz="2400" spc="-25" dirty="0">
                <a:latin typeface="Arial"/>
                <a:cs typeface="Arial"/>
              </a:rPr>
              <a:t>у</a:t>
            </a:r>
            <a:r>
              <a:rPr sz="2400" dirty="0">
                <a:latin typeface="Arial"/>
                <a:cs typeface="Arial"/>
              </a:rPr>
              <a:t>ст</a:t>
            </a:r>
            <a:r>
              <a:rPr sz="2400" spc="-5" dirty="0">
                <a:latin typeface="Arial"/>
                <a:cs typeface="Arial"/>
              </a:rPr>
              <a:t>ро</a:t>
            </a:r>
            <a:r>
              <a:rPr sz="2400" spc="-10" dirty="0">
                <a:latin typeface="Arial"/>
                <a:cs typeface="Arial"/>
              </a:rPr>
              <a:t>и</a:t>
            </a:r>
            <a:r>
              <a:rPr sz="2400" spc="-20" dirty="0">
                <a:latin typeface="Arial"/>
                <a:cs typeface="Arial"/>
              </a:rPr>
              <a:t>т</a:t>
            </a:r>
            <a:r>
              <a:rPr sz="2400" spc="-90" dirty="0">
                <a:latin typeface="Arial"/>
                <a:cs typeface="Arial"/>
              </a:rPr>
              <a:t>е</a:t>
            </a:r>
            <a:r>
              <a:rPr sz="2400" dirty="0">
                <a:latin typeface="Arial"/>
                <a:cs typeface="Arial"/>
              </a:rPr>
              <a:t>л</a:t>
            </a:r>
            <a:r>
              <a:rPr sz="2400" spc="-5" dirty="0">
                <a:latin typeface="Arial"/>
                <a:cs typeface="Arial"/>
              </a:rPr>
              <a:t>ьн</a:t>
            </a:r>
            <a:r>
              <a:rPr sz="2400" dirty="0">
                <a:latin typeface="Arial"/>
                <a:cs typeface="Arial"/>
              </a:rPr>
              <a:t>ых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29565" y="1959393"/>
            <a:ext cx="84848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21080" algn="l"/>
                <a:tab pos="1365885" algn="l"/>
                <a:tab pos="3225165" algn="l"/>
                <a:tab pos="5231765" algn="l"/>
                <a:tab pos="6659880" algn="l"/>
                <a:tab pos="8027034" algn="l"/>
              </a:tabLst>
            </a:pPr>
            <a:r>
              <a:rPr sz="2400" spc="-5" dirty="0">
                <a:latin typeface="Arial"/>
                <a:cs typeface="Arial"/>
              </a:rPr>
              <a:t>ра</a:t>
            </a:r>
            <a:r>
              <a:rPr sz="2400" dirty="0">
                <a:latin typeface="Arial"/>
                <a:cs typeface="Arial"/>
              </a:rPr>
              <a:t>б</a:t>
            </a:r>
            <a:r>
              <a:rPr sz="2400" spc="-55" dirty="0">
                <a:latin typeface="Arial"/>
                <a:cs typeface="Arial"/>
              </a:rPr>
              <a:t>о</a:t>
            </a:r>
            <a:r>
              <a:rPr sz="2400" spc="-260" dirty="0">
                <a:latin typeface="Arial"/>
                <a:cs typeface="Arial"/>
              </a:rPr>
              <a:t>т</a:t>
            </a:r>
            <a:r>
              <a:rPr sz="2400" dirty="0">
                <a:latin typeface="Arial"/>
                <a:cs typeface="Arial"/>
              </a:rPr>
              <a:t>.	В	</a:t>
            </a:r>
            <a:r>
              <a:rPr sz="2400" spc="-5" dirty="0">
                <a:latin typeface="Arial"/>
                <a:cs typeface="Arial"/>
              </a:rPr>
              <a:t>а</a:t>
            </a:r>
            <a:r>
              <a:rPr sz="2400" spc="-55" dirty="0">
                <a:latin typeface="Arial"/>
                <a:cs typeface="Arial"/>
              </a:rPr>
              <a:t>в</a:t>
            </a:r>
            <a:r>
              <a:rPr sz="2400" spc="-20" dirty="0">
                <a:latin typeface="Arial"/>
                <a:cs typeface="Arial"/>
              </a:rPr>
              <a:t>т</a:t>
            </a:r>
            <a:r>
              <a:rPr sz="2400" spc="-5" dirty="0">
                <a:latin typeface="Arial"/>
                <a:cs typeface="Arial"/>
              </a:rPr>
              <a:t>о</a:t>
            </a:r>
            <a:r>
              <a:rPr sz="2400" spc="-10" dirty="0">
                <a:latin typeface="Arial"/>
                <a:cs typeface="Arial"/>
              </a:rPr>
              <a:t>н</a:t>
            </a:r>
            <a:r>
              <a:rPr sz="2400" spc="-5" dirty="0">
                <a:latin typeface="Arial"/>
                <a:cs typeface="Arial"/>
              </a:rPr>
              <a:t>о</a:t>
            </a:r>
            <a:r>
              <a:rPr sz="2400" dirty="0">
                <a:latin typeface="Arial"/>
                <a:cs typeface="Arial"/>
              </a:rPr>
              <a:t>м</a:t>
            </a:r>
            <a:r>
              <a:rPr sz="2400" spc="-10" dirty="0">
                <a:latin typeface="Arial"/>
                <a:cs typeface="Arial"/>
              </a:rPr>
              <a:t>н</a:t>
            </a:r>
            <a:r>
              <a:rPr sz="2400" dirty="0">
                <a:latin typeface="Arial"/>
                <a:cs typeface="Arial"/>
              </a:rPr>
              <a:t>ых	</a:t>
            </a:r>
            <a:r>
              <a:rPr sz="2400" spc="-5" dirty="0">
                <a:latin typeface="Arial"/>
                <a:cs typeface="Arial"/>
              </a:rPr>
              <a:t>респ</a:t>
            </a:r>
            <a:r>
              <a:rPr sz="2400" spc="15" dirty="0">
                <a:latin typeface="Arial"/>
                <a:cs typeface="Arial"/>
              </a:rPr>
              <a:t>у</a:t>
            </a:r>
            <a:r>
              <a:rPr sz="2400" spc="-105" dirty="0">
                <a:latin typeface="Arial"/>
                <a:cs typeface="Arial"/>
              </a:rPr>
              <a:t>б</a:t>
            </a:r>
            <a:r>
              <a:rPr sz="2400" dirty="0">
                <a:latin typeface="Arial"/>
                <a:cs typeface="Arial"/>
              </a:rPr>
              <a:t>л</a:t>
            </a:r>
            <a:r>
              <a:rPr sz="2400" spc="-10" dirty="0">
                <a:latin typeface="Arial"/>
                <a:cs typeface="Arial"/>
              </a:rPr>
              <a:t>и</a:t>
            </a:r>
            <a:r>
              <a:rPr sz="2400" spc="50" dirty="0">
                <a:latin typeface="Arial"/>
                <a:cs typeface="Arial"/>
              </a:rPr>
              <a:t>к</a:t>
            </a:r>
            <a:r>
              <a:rPr sz="2400" spc="-5" dirty="0">
                <a:latin typeface="Arial"/>
                <a:cs typeface="Arial"/>
              </a:rPr>
              <a:t>а</a:t>
            </a:r>
            <a:r>
              <a:rPr sz="2400" spc="-15" dirty="0">
                <a:latin typeface="Arial"/>
                <a:cs typeface="Arial"/>
              </a:rPr>
              <a:t>х</a:t>
            </a:r>
            <a:r>
              <a:rPr sz="2400" dirty="0">
                <a:latin typeface="Arial"/>
                <a:cs typeface="Arial"/>
              </a:rPr>
              <a:t>,	</a:t>
            </a:r>
            <a:r>
              <a:rPr sz="2400" spc="-5" dirty="0">
                <a:latin typeface="Arial"/>
                <a:cs typeface="Arial"/>
              </a:rPr>
              <a:t>о</a:t>
            </a:r>
            <a:r>
              <a:rPr sz="2400" spc="-105" dirty="0">
                <a:latin typeface="Arial"/>
                <a:cs typeface="Arial"/>
              </a:rPr>
              <a:t>б</a:t>
            </a:r>
            <a:r>
              <a:rPr sz="2400" dirty="0">
                <a:latin typeface="Arial"/>
                <a:cs typeface="Arial"/>
              </a:rPr>
              <a:t>л</a:t>
            </a:r>
            <a:r>
              <a:rPr sz="2400" spc="-5" dirty="0">
                <a:latin typeface="Arial"/>
                <a:cs typeface="Arial"/>
              </a:rPr>
              <a:t>ас</a:t>
            </a:r>
            <a:r>
              <a:rPr sz="2400" dirty="0">
                <a:latin typeface="Arial"/>
                <a:cs typeface="Arial"/>
              </a:rPr>
              <a:t>т</a:t>
            </a:r>
            <a:r>
              <a:rPr sz="2400" spc="-5" dirty="0">
                <a:latin typeface="Arial"/>
                <a:cs typeface="Arial"/>
              </a:rPr>
              <a:t>я</a:t>
            </a:r>
            <a:r>
              <a:rPr sz="2400" dirty="0">
                <a:latin typeface="Arial"/>
                <a:cs typeface="Arial"/>
              </a:rPr>
              <a:t>х	и</a:t>
            </a:r>
            <a:r>
              <a:rPr sz="2400" spc="0" dirty="0">
                <a:latin typeface="Arial"/>
                <a:cs typeface="Arial"/>
              </a:rPr>
              <a:t>м</a:t>
            </a:r>
            <a:r>
              <a:rPr sz="2400" spc="-5" dirty="0">
                <a:latin typeface="Arial"/>
                <a:cs typeface="Arial"/>
              </a:rPr>
              <a:t>е</a:t>
            </a:r>
            <a:r>
              <a:rPr sz="2400" spc="-50" dirty="0">
                <a:latin typeface="Arial"/>
                <a:cs typeface="Arial"/>
              </a:rPr>
              <a:t>ю</a:t>
            </a:r>
            <a:r>
              <a:rPr sz="2400" spc="-35" dirty="0">
                <a:latin typeface="Arial"/>
                <a:cs typeface="Arial"/>
              </a:rPr>
              <a:t>т</a:t>
            </a:r>
            <a:r>
              <a:rPr sz="2400" dirty="0">
                <a:latin typeface="Arial"/>
                <a:cs typeface="Arial"/>
              </a:rPr>
              <a:t>ся	</a:t>
            </a:r>
            <a:r>
              <a:rPr sz="2400" spc="-5" dirty="0">
                <a:latin typeface="Arial"/>
                <a:cs typeface="Arial"/>
              </a:rPr>
              <a:t>е</a:t>
            </a:r>
            <a:r>
              <a:rPr sz="2400" spc="-50" dirty="0">
                <a:latin typeface="Arial"/>
                <a:cs typeface="Arial"/>
              </a:rPr>
              <a:t>го  </a:t>
            </a:r>
            <a:r>
              <a:rPr sz="2400" spc="-5" dirty="0">
                <a:latin typeface="Arial"/>
                <a:cs typeface="Arial"/>
              </a:rPr>
              <a:t>филиалы – </a:t>
            </a:r>
            <a:r>
              <a:rPr sz="2400" spc="-10" dirty="0">
                <a:latin typeface="Arial"/>
                <a:cs typeface="Arial"/>
              </a:rPr>
              <a:t>экспедиции. </a:t>
            </a:r>
            <a:r>
              <a:rPr sz="2400" dirty="0">
                <a:latin typeface="Arial"/>
                <a:cs typeface="Arial"/>
              </a:rPr>
              <a:t>В </a:t>
            </a:r>
            <a:r>
              <a:rPr sz="2400" spc="-25" dirty="0">
                <a:latin typeface="Arial"/>
                <a:cs typeface="Arial"/>
              </a:rPr>
              <a:t>этом </a:t>
            </a:r>
            <a:r>
              <a:rPr sz="2400" spc="-5" dirty="0">
                <a:latin typeface="Arial"/>
                <a:cs typeface="Arial"/>
              </a:rPr>
              <a:t>проектировании</a:t>
            </a:r>
            <a:r>
              <a:rPr sz="2400" spc="37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участвуют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477636" y="2690914"/>
            <a:ext cx="33337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2755" algn="l"/>
                <a:tab pos="1175385" algn="l"/>
                <a:tab pos="2365375" algn="l"/>
              </a:tabLst>
            </a:pPr>
            <a:r>
              <a:rPr sz="2400" dirty="0">
                <a:latin typeface="Arial"/>
                <a:cs typeface="Arial"/>
              </a:rPr>
              <a:t>в	</a:t>
            </a:r>
            <a:r>
              <a:rPr sz="2400" spc="-50" dirty="0">
                <a:latin typeface="Arial"/>
                <a:cs typeface="Arial"/>
              </a:rPr>
              <a:t>э</a:t>
            </a:r>
            <a:r>
              <a:rPr sz="2400" spc="10" dirty="0">
                <a:latin typeface="Arial"/>
                <a:cs typeface="Arial"/>
              </a:rPr>
              <a:t>т</a:t>
            </a:r>
            <a:r>
              <a:rPr sz="2400" dirty="0">
                <a:latin typeface="Arial"/>
                <a:cs typeface="Arial"/>
              </a:rPr>
              <a:t>у	г</a:t>
            </a:r>
            <a:r>
              <a:rPr sz="2400" spc="-30" dirty="0">
                <a:latin typeface="Arial"/>
                <a:cs typeface="Arial"/>
              </a:rPr>
              <a:t>р</a:t>
            </a:r>
            <a:r>
              <a:rPr sz="2400" dirty="0">
                <a:latin typeface="Arial"/>
                <a:cs typeface="Arial"/>
              </a:rPr>
              <a:t>у</a:t>
            </a:r>
            <a:r>
              <a:rPr sz="2400" spc="-5" dirty="0">
                <a:latin typeface="Arial"/>
                <a:cs typeface="Arial"/>
              </a:rPr>
              <a:t>пп</a:t>
            </a:r>
            <a:r>
              <a:rPr sz="2400" dirty="0">
                <a:latin typeface="Arial"/>
                <a:cs typeface="Arial"/>
              </a:rPr>
              <a:t>у	</a:t>
            </a:r>
            <a:r>
              <a:rPr sz="2400" spc="-5" dirty="0">
                <a:latin typeface="Arial"/>
                <a:cs typeface="Arial"/>
              </a:rPr>
              <a:t>в</a:t>
            </a:r>
            <a:r>
              <a:rPr sz="2400" spc="-40" dirty="0">
                <a:latin typeface="Arial"/>
                <a:cs typeface="Arial"/>
              </a:rPr>
              <a:t>х</a:t>
            </a:r>
            <a:r>
              <a:rPr sz="2400" spc="-55" dirty="0">
                <a:latin typeface="Arial"/>
                <a:cs typeface="Arial"/>
              </a:rPr>
              <a:t>о</a:t>
            </a:r>
            <a:r>
              <a:rPr sz="2400" dirty="0">
                <a:latin typeface="Arial"/>
                <a:cs typeface="Arial"/>
              </a:rPr>
              <a:t>д</a:t>
            </a:r>
            <a:r>
              <a:rPr sz="2400" spc="-5" dirty="0">
                <a:latin typeface="Arial"/>
                <a:cs typeface="Arial"/>
              </a:rPr>
              <a:t>я</a:t>
            </a:r>
            <a:r>
              <a:rPr sz="2400" dirty="0">
                <a:latin typeface="Arial"/>
                <a:cs typeface="Arial"/>
              </a:rPr>
              <a:t>т</a:t>
            </a:r>
            <a:endParaRPr sz="2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29565" y="2690914"/>
            <a:ext cx="18859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с</a:t>
            </a:r>
            <a:r>
              <a:rPr sz="2400" spc="-5" dirty="0">
                <a:latin typeface="Arial"/>
                <a:cs typeface="Arial"/>
              </a:rPr>
              <a:t>пе</a:t>
            </a:r>
            <a:r>
              <a:rPr sz="2400" dirty="0">
                <a:latin typeface="Arial"/>
                <a:cs typeface="Arial"/>
              </a:rPr>
              <a:t>ци</a:t>
            </a:r>
            <a:r>
              <a:rPr sz="2400" spc="-5" dirty="0">
                <a:latin typeface="Arial"/>
                <a:cs typeface="Arial"/>
              </a:rPr>
              <a:t>а</a:t>
            </a:r>
            <a:r>
              <a:rPr sz="2400" dirty="0">
                <a:latin typeface="Arial"/>
                <a:cs typeface="Arial"/>
              </a:rPr>
              <a:t>ли</a:t>
            </a:r>
            <a:r>
              <a:rPr sz="2400" spc="-15" dirty="0">
                <a:latin typeface="Arial"/>
                <a:cs typeface="Arial"/>
              </a:rPr>
              <a:t>с</a:t>
            </a:r>
            <a:r>
              <a:rPr sz="2400" dirty="0">
                <a:latin typeface="Arial"/>
                <a:cs typeface="Arial"/>
              </a:rPr>
              <a:t>ты  с</a:t>
            </a:r>
            <a:r>
              <a:rPr sz="2400" spc="-5" dirty="0">
                <a:latin typeface="Arial"/>
                <a:cs typeface="Arial"/>
              </a:rPr>
              <a:t>пе</a:t>
            </a:r>
            <a:r>
              <a:rPr sz="2400" dirty="0">
                <a:latin typeface="Arial"/>
                <a:cs typeface="Arial"/>
              </a:rPr>
              <a:t>ци</a:t>
            </a:r>
            <a:r>
              <a:rPr sz="2400" spc="-5" dirty="0">
                <a:latin typeface="Arial"/>
                <a:cs typeface="Arial"/>
              </a:rPr>
              <a:t>а</a:t>
            </a:r>
            <a:r>
              <a:rPr sz="2400" dirty="0">
                <a:latin typeface="Arial"/>
                <a:cs typeface="Arial"/>
              </a:rPr>
              <a:t>ли</a:t>
            </a:r>
            <a:r>
              <a:rPr sz="2400" spc="-15" dirty="0">
                <a:latin typeface="Arial"/>
                <a:cs typeface="Arial"/>
              </a:rPr>
              <a:t>с</a:t>
            </a:r>
            <a:r>
              <a:rPr sz="2400" dirty="0">
                <a:latin typeface="Arial"/>
                <a:cs typeface="Arial"/>
              </a:rPr>
              <a:t>ты</a:t>
            </a:r>
            <a:endParaRPr sz="2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397632" y="2690914"/>
            <a:ext cx="28270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1120">
              <a:lnSpc>
                <a:spcPct val="100000"/>
              </a:lnSpc>
              <a:spcBef>
                <a:spcPts val="100"/>
              </a:spcBef>
              <a:tabLst>
                <a:tab pos="1688464" algn="l"/>
              </a:tabLst>
            </a:pPr>
            <a:r>
              <a:rPr sz="2400" spc="-40" dirty="0">
                <a:latin typeface="Arial"/>
                <a:cs typeface="Arial"/>
              </a:rPr>
              <a:t>х</a:t>
            </a:r>
            <a:r>
              <a:rPr sz="2400" spc="-30" dirty="0">
                <a:latin typeface="Arial"/>
                <a:cs typeface="Arial"/>
              </a:rPr>
              <a:t>о</a:t>
            </a:r>
            <a:r>
              <a:rPr sz="2400" dirty="0">
                <a:latin typeface="Arial"/>
                <a:cs typeface="Arial"/>
              </a:rPr>
              <a:t>з</a:t>
            </a:r>
            <a:r>
              <a:rPr sz="2400" spc="-10" dirty="0">
                <a:latin typeface="Arial"/>
                <a:cs typeface="Arial"/>
              </a:rPr>
              <a:t>яй</a:t>
            </a:r>
            <a:r>
              <a:rPr sz="2400" dirty="0">
                <a:latin typeface="Arial"/>
                <a:cs typeface="Arial"/>
              </a:rPr>
              <a:t>ст</a:t>
            </a:r>
            <a:r>
              <a:rPr sz="2400" spc="-5" dirty="0">
                <a:latin typeface="Arial"/>
                <a:cs typeface="Arial"/>
              </a:rPr>
              <a:t>в</a:t>
            </a:r>
            <a:r>
              <a:rPr sz="2400" dirty="0">
                <a:latin typeface="Arial"/>
                <a:cs typeface="Arial"/>
              </a:rPr>
              <a:t>.	</a:t>
            </a:r>
            <a:r>
              <a:rPr sz="2400" spc="-10" dirty="0">
                <a:latin typeface="Arial"/>
                <a:cs typeface="Arial"/>
              </a:rPr>
              <a:t>О</a:t>
            </a:r>
            <a:r>
              <a:rPr sz="2400" spc="0" dirty="0">
                <a:latin typeface="Arial"/>
                <a:cs typeface="Arial"/>
              </a:rPr>
              <a:t>б</a:t>
            </a:r>
            <a:r>
              <a:rPr sz="2400" spc="-10" dirty="0">
                <a:latin typeface="Arial"/>
                <a:cs typeface="Arial"/>
              </a:rPr>
              <a:t>ы</a:t>
            </a:r>
            <a:r>
              <a:rPr sz="2400" spc="-5" dirty="0">
                <a:latin typeface="Arial"/>
                <a:cs typeface="Arial"/>
              </a:rPr>
              <a:t>ч</a:t>
            </a:r>
            <a:r>
              <a:rPr sz="2400" spc="-10" dirty="0">
                <a:latin typeface="Arial"/>
                <a:cs typeface="Arial"/>
              </a:rPr>
              <a:t>н</a:t>
            </a:r>
            <a:r>
              <a:rPr sz="2400" dirty="0">
                <a:latin typeface="Arial"/>
                <a:cs typeface="Arial"/>
              </a:rPr>
              <a:t>о  </a:t>
            </a:r>
            <a:r>
              <a:rPr sz="2400" spc="-10" dirty="0">
                <a:latin typeface="Arial"/>
                <a:cs typeface="Arial"/>
              </a:rPr>
              <a:t>различных</a:t>
            </a:r>
            <a:endParaRPr sz="2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122801" y="3056674"/>
            <a:ext cx="4691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25395" algn="l"/>
                <a:tab pos="2903220" algn="l"/>
              </a:tabLst>
            </a:pPr>
            <a:r>
              <a:rPr sz="2400" spc="-5" dirty="0">
                <a:latin typeface="Arial"/>
                <a:cs typeface="Arial"/>
              </a:rPr>
              <a:t>специальностей	–	экономисты,</a:t>
            </a:r>
            <a:endParaRPr sz="2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29565" y="3422434"/>
            <a:ext cx="8485505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Arial"/>
                <a:cs typeface="Arial"/>
              </a:rPr>
              <a:t>мелиораторы,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агрономы.</a:t>
            </a:r>
            <a:endParaRPr sz="2400">
              <a:latin typeface="Arial"/>
              <a:cs typeface="Arial"/>
            </a:endParaRPr>
          </a:p>
          <a:p>
            <a:pPr marL="12700" marR="5080" indent="360680" algn="just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Проектирование с/о </a:t>
            </a:r>
            <a:r>
              <a:rPr sz="2400" spc="-15" dirty="0">
                <a:latin typeface="Arial"/>
                <a:cs typeface="Arial"/>
              </a:rPr>
              <a:t>проводится </a:t>
            </a:r>
            <a:r>
              <a:rPr sz="2400" spc="-10" dirty="0">
                <a:latin typeface="Arial"/>
                <a:cs typeface="Arial"/>
              </a:rPr>
              <a:t>одновременно </a:t>
            </a:r>
            <a:r>
              <a:rPr sz="2400" dirty="0">
                <a:latin typeface="Arial"/>
                <a:cs typeface="Arial"/>
              </a:rPr>
              <a:t>с  </a:t>
            </a:r>
            <a:r>
              <a:rPr sz="2400" spc="-10" dirty="0">
                <a:latin typeface="Arial"/>
                <a:cs typeface="Arial"/>
              </a:rPr>
              <a:t>составлением организационно-хозяйственного </a:t>
            </a:r>
            <a:r>
              <a:rPr sz="2400" spc="-5" dirty="0">
                <a:latin typeface="Arial"/>
                <a:cs typeface="Arial"/>
              </a:rPr>
              <a:t>плана. </a:t>
            </a:r>
            <a:r>
              <a:rPr sz="2400" spc="-10" dirty="0">
                <a:latin typeface="Arial"/>
                <a:cs typeface="Arial"/>
              </a:rPr>
              <a:t>Но  </a:t>
            </a:r>
            <a:r>
              <a:rPr sz="2400" spc="-25" dirty="0">
                <a:latin typeface="Arial"/>
                <a:cs typeface="Arial"/>
              </a:rPr>
              <a:t>это </a:t>
            </a:r>
            <a:r>
              <a:rPr sz="2400" spc="-35" dirty="0">
                <a:latin typeface="Arial"/>
                <a:cs typeface="Arial"/>
              </a:rPr>
              <a:t>удается </a:t>
            </a:r>
            <a:r>
              <a:rPr sz="2400" spc="-5" dirty="0">
                <a:latin typeface="Arial"/>
                <a:cs typeface="Arial"/>
              </a:rPr>
              <a:t>не </a:t>
            </a:r>
            <a:r>
              <a:rPr sz="2400" spc="-25" dirty="0">
                <a:latin typeface="Arial"/>
                <a:cs typeface="Arial"/>
              </a:rPr>
              <a:t>всегда. </a:t>
            </a:r>
            <a:r>
              <a:rPr sz="2400" dirty="0">
                <a:latin typeface="Arial"/>
                <a:cs typeface="Arial"/>
              </a:rPr>
              <a:t>В </a:t>
            </a:r>
            <a:r>
              <a:rPr sz="2400" spc="-25" dirty="0">
                <a:latin typeface="Arial"/>
                <a:cs typeface="Arial"/>
              </a:rPr>
              <a:t>этом </a:t>
            </a:r>
            <a:r>
              <a:rPr sz="2400" spc="-5" dirty="0">
                <a:latin typeface="Arial"/>
                <a:cs typeface="Arial"/>
              </a:rPr>
              <a:t>случае </a:t>
            </a:r>
            <a:r>
              <a:rPr sz="2400" spc="-30" dirty="0">
                <a:latin typeface="Arial"/>
                <a:cs typeface="Arial"/>
              </a:rPr>
              <a:t>отдельно </a:t>
            </a:r>
            <a:r>
              <a:rPr sz="2400" spc="-25" dirty="0">
                <a:latin typeface="Arial"/>
                <a:cs typeface="Arial"/>
              </a:rPr>
              <a:t>делается  </a:t>
            </a:r>
            <a:r>
              <a:rPr sz="2400" dirty="0">
                <a:latin typeface="Arial"/>
                <a:cs typeface="Arial"/>
              </a:rPr>
              <a:t>агро-экономическое </a:t>
            </a:r>
            <a:r>
              <a:rPr sz="2400" spc="-10" dirty="0">
                <a:latin typeface="Arial"/>
                <a:cs typeface="Arial"/>
              </a:rPr>
              <a:t>обоснование внутрихозяйственного  землеустройства. </a:t>
            </a:r>
            <a:r>
              <a:rPr sz="2400" spc="-5" dirty="0">
                <a:latin typeface="Arial"/>
                <a:cs typeface="Arial"/>
              </a:rPr>
              <a:t>Проектирование </a:t>
            </a:r>
            <a:r>
              <a:rPr sz="2400" dirty="0">
                <a:latin typeface="Arial"/>
                <a:cs typeface="Arial"/>
              </a:rPr>
              <a:t>с/о </a:t>
            </a:r>
            <a:r>
              <a:rPr sz="2400" spc="-5" dirty="0">
                <a:latin typeface="Arial"/>
                <a:cs typeface="Arial"/>
              </a:rPr>
              <a:t>– </a:t>
            </a:r>
            <a:r>
              <a:rPr sz="2400" spc="-30" dirty="0">
                <a:latin typeface="Arial"/>
                <a:cs typeface="Arial"/>
              </a:rPr>
              <a:t>это </a:t>
            </a:r>
            <a:r>
              <a:rPr sz="2400" spc="-5" dirty="0">
                <a:latin typeface="Arial"/>
                <a:cs typeface="Arial"/>
              </a:rPr>
              <a:t>составная  часть проекта </a:t>
            </a:r>
            <a:r>
              <a:rPr sz="2400" spc="-15" dirty="0">
                <a:latin typeface="Arial"/>
                <a:cs typeface="Arial"/>
              </a:rPr>
              <a:t>внутрихозяйственного </a:t>
            </a:r>
            <a:r>
              <a:rPr sz="2400" spc="-10" dirty="0">
                <a:latin typeface="Arial"/>
                <a:cs typeface="Arial"/>
              </a:rPr>
              <a:t>землеустройства </a:t>
            </a:r>
            <a:r>
              <a:rPr sz="2400" spc="-25" dirty="0">
                <a:latin typeface="Arial"/>
                <a:cs typeface="Arial"/>
              </a:rPr>
              <a:t>(это  </a:t>
            </a:r>
            <a:r>
              <a:rPr sz="2400" spc="-10" dirty="0">
                <a:latin typeface="Arial"/>
                <a:cs typeface="Arial"/>
              </a:rPr>
              <a:t>относится только </a:t>
            </a:r>
            <a:r>
              <a:rPr sz="2400" dirty="0">
                <a:latin typeface="Arial"/>
                <a:cs typeface="Arial"/>
              </a:rPr>
              <a:t>к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пашне).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0" y="0"/>
            <a:ext cx="8873490" cy="308610"/>
          </a:xfrm>
          <a:prstGeom prst="rect">
            <a:avLst/>
          </a:prstGeom>
          <a:solidFill>
            <a:srgbClr val="564B3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05"/>
              </a:lnSpc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ЯГСХА.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Лекции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по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земледелию. Севообороты 2.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С.В.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Щукин.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http://zemledelie.jimdo.com/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2590" y="308279"/>
            <a:ext cx="1905" cy="91440"/>
          </a:xfrm>
          <a:custGeom>
            <a:avLst/>
            <a:gdLst/>
            <a:ahLst/>
            <a:cxnLst/>
            <a:rect l="l" t="t" r="r" b="b"/>
            <a:pathLst>
              <a:path w="1904" h="91439">
                <a:moveTo>
                  <a:pt x="0" y="91439"/>
                </a:moveTo>
                <a:lnTo>
                  <a:pt x="1409" y="91439"/>
                </a:lnTo>
                <a:lnTo>
                  <a:pt x="140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71914" y="308279"/>
            <a:ext cx="13335" cy="91440"/>
          </a:xfrm>
          <a:custGeom>
            <a:avLst/>
            <a:gdLst/>
            <a:ahLst/>
            <a:cxnLst/>
            <a:rect l="l" t="t" r="r" b="b"/>
            <a:pathLst>
              <a:path w="13334" h="91439">
                <a:moveTo>
                  <a:pt x="0" y="91439"/>
                </a:moveTo>
                <a:lnTo>
                  <a:pt x="13055" y="91439"/>
                </a:lnTo>
                <a:lnTo>
                  <a:pt x="13055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2852" y="308279"/>
            <a:ext cx="41910" cy="91440"/>
          </a:xfrm>
          <a:custGeom>
            <a:avLst/>
            <a:gdLst/>
            <a:ahLst/>
            <a:cxnLst/>
            <a:rect l="l" t="t" r="r" b="b"/>
            <a:pathLst>
              <a:path w="41909" h="91439">
                <a:moveTo>
                  <a:pt x="0" y="91439"/>
                </a:moveTo>
                <a:lnTo>
                  <a:pt x="41630" y="91439"/>
                </a:lnTo>
                <a:lnTo>
                  <a:pt x="4163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72981" y="308279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131825"/>
                </a:moveTo>
                <a:lnTo>
                  <a:pt x="0" y="0"/>
                </a:lnTo>
                <a:lnTo>
                  <a:pt x="0" y="131825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08279"/>
            <a:ext cx="8916035" cy="91440"/>
          </a:xfrm>
          <a:custGeom>
            <a:avLst/>
            <a:gdLst/>
            <a:ahLst/>
            <a:cxnLst/>
            <a:rect l="l" t="t" r="r" b="b"/>
            <a:pathLst>
              <a:path w="8916035" h="91439">
                <a:moveTo>
                  <a:pt x="0" y="91439"/>
                </a:moveTo>
                <a:lnTo>
                  <a:pt x="8915679" y="91439"/>
                </a:lnTo>
                <a:lnTo>
                  <a:pt x="891567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2590" y="360248"/>
            <a:ext cx="1905" cy="80010"/>
          </a:xfrm>
          <a:custGeom>
            <a:avLst/>
            <a:gdLst/>
            <a:ahLst/>
            <a:cxnLst/>
            <a:rect l="l" t="t" r="r" b="b"/>
            <a:pathLst>
              <a:path w="1904" h="80009">
                <a:moveTo>
                  <a:pt x="0" y="79857"/>
                </a:moveTo>
                <a:lnTo>
                  <a:pt x="1409" y="79857"/>
                </a:lnTo>
                <a:lnTo>
                  <a:pt x="1409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71914" y="360248"/>
            <a:ext cx="13335" cy="80010"/>
          </a:xfrm>
          <a:custGeom>
            <a:avLst/>
            <a:gdLst/>
            <a:ahLst/>
            <a:cxnLst/>
            <a:rect l="l" t="t" r="r" b="b"/>
            <a:pathLst>
              <a:path w="13334" h="80009">
                <a:moveTo>
                  <a:pt x="0" y="79857"/>
                </a:moveTo>
                <a:lnTo>
                  <a:pt x="13055" y="79857"/>
                </a:lnTo>
                <a:lnTo>
                  <a:pt x="13055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02852" y="360248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09">
                <a:moveTo>
                  <a:pt x="0" y="79857"/>
                </a:moveTo>
                <a:lnTo>
                  <a:pt x="41630" y="79857"/>
                </a:lnTo>
                <a:lnTo>
                  <a:pt x="41630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10187" y="360248"/>
            <a:ext cx="3505835" cy="80010"/>
          </a:xfrm>
          <a:custGeom>
            <a:avLst/>
            <a:gdLst/>
            <a:ahLst/>
            <a:cxnLst/>
            <a:rect l="l" t="t" r="r" b="b"/>
            <a:pathLst>
              <a:path w="3505834" h="80009">
                <a:moveTo>
                  <a:pt x="0" y="79857"/>
                </a:moveTo>
                <a:lnTo>
                  <a:pt x="3505492" y="79857"/>
                </a:lnTo>
                <a:lnTo>
                  <a:pt x="3505492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42590" y="440105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80035"/>
                </a:moveTo>
                <a:lnTo>
                  <a:pt x="1409" y="180035"/>
                </a:lnTo>
                <a:lnTo>
                  <a:pt x="1409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71914" y="440105"/>
            <a:ext cx="13335" cy="180340"/>
          </a:xfrm>
          <a:custGeom>
            <a:avLst/>
            <a:gdLst/>
            <a:ahLst/>
            <a:cxnLst/>
            <a:rect l="l" t="t" r="r" b="b"/>
            <a:pathLst>
              <a:path w="13334" h="180340">
                <a:moveTo>
                  <a:pt x="0" y="180035"/>
                </a:moveTo>
                <a:lnTo>
                  <a:pt x="13055" y="180035"/>
                </a:lnTo>
                <a:lnTo>
                  <a:pt x="13055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02852" y="440105"/>
            <a:ext cx="41910" cy="180340"/>
          </a:xfrm>
          <a:custGeom>
            <a:avLst/>
            <a:gdLst/>
            <a:ahLst/>
            <a:cxnLst/>
            <a:rect l="l" t="t" r="r" b="b"/>
            <a:pathLst>
              <a:path w="41909" h="180340">
                <a:moveTo>
                  <a:pt x="0" y="180035"/>
                </a:moveTo>
                <a:lnTo>
                  <a:pt x="41630" y="180035"/>
                </a:lnTo>
                <a:lnTo>
                  <a:pt x="4163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10200" y="440105"/>
            <a:ext cx="3565525" cy="180340"/>
          </a:xfrm>
          <a:custGeom>
            <a:avLst/>
            <a:gdLst/>
            <a:ahLst/>
            <a:cxnLst/>
            <a:rect l="l" t="t" r="r" b="b"/>
            <a:pathLst>
              <a:path w="3565525" h="180340">
                <a:moveTo>
                  <a:pt x="0" y="180035"/>
                </a:moveTo>
                <a:lnTo>
                  <a:pt x="3565220" y="180035"/>
                </a:lnTo>
                <a:lnTo>
                  <a:pt x="356522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07342" y="511225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39" y="0"/>
                </a:lnTo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73645" y="607225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30004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43111" y="38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878049" y="38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692467" y="931926"/>
            <a:ext cx="8264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89660" algn="l"/>
                <a:tab pos="3171825" algn="l"/>
                <a:tab pos="4735195" algn="l"/>
                <a:tab pos="6277610" algn="l"/>
                <a:tab pos="7917180" algn="l"/>
              </a:tabLst>
            </a:pPr>
            <a:r>
              <a:rPr sz="2400" spc="-10" dirty="0">
                <a:solidFill>
                  <a:srgbClr val="000000"/>
                </a:solidFill>
                <a:latin typeface="Arial"/>
                <a:cs typeface="Arial"/>
              </a:rPr>
              <a:t>Д</a:t>
            </a:r>
            <a:r>
              <a:rPr sz="2400" spc="-5" dirty="0">
                <a:solidFill>
                  <a:srgbClr val="000000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л</a:t>
            </a:r>
            <a:r>
              <a:rPr sz="2400" spc="-5" dirty="0">
                <a:solidFill>
                  <a:srgbClr val="000000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е	</a:t>
            </a:r>
            <a:r>
              <a:rPr sz="2400" spc="15" dirty="0">
                <a:solidFill>
                  <a:srgbClr val="000000"/>
                </a:solidFill>
                <a:latin typeface="Arial"/>
                <a:cs typeface="Arial"/>
              </a:rPr>
              <a:t>с</a:t>
            </a:r>
            <a:r>
              <a:rPr sz="2400" spc="0" dirty="0">
                <a:solidFill>
                  <a:srgbClr val="000000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с</a:t>
            </a:r>
            <a:r>
              <a:rPr sz="2400" spc="-20" dirty="0">
                <a:solidFill>
                  <a:srgbClr val="000000"/>
                </a:solidFill>
                <a:latin typeface="Arial"/>
                <a:cs typeface="Arial"/>
              </a:rPr>
              <a:t>т</a:t>
            </a:r>
            <a:r>
              <a:rPr sz="2400" spc="-5" dirty="0">
                <a:solidFill>
                  <a:srgbClr val="000000"/>
                </a:solidFill>
                <a:latin typeface="Arial"/>
                <a:cs typeface="Arial"/>
              </a:rPr>
              <a:t>а</a:t>
            </a:r>
            <a:r>
              <a:rPr sz="2400" spc="-65" dirty="0">
                <a:solidFill>
                  <a:srgbClr val="000000"/>
                </a:solidFill>
                <a:latin typeface="Arial"/>
                <a:cs typeface="Arial"/>
              </a:rPr>
              <a:t>в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л</a:t>
            </a:r>
            <a:r>
              <a:rPr sz="2400" spc="-5" dirty="0">
                <a:solidFill>
                  <a:srgbClr val="000000"/>
                </a:solidFill>
                <a:latin typeface="Arial"/>
                <a:cs typeface="Arial"/>
              </a:rPr>
              <a:t>я</a:t>
            </a:r>
            <a:r>
              <a:rPr sz="2400" spc="-90" dirty="0">
                <a:solidFill>
                  <a:srgbClr val="000000"/>
                </a:solidFill>
                <a:latin typeface="Arial"/>
                <a:cs typeface="Arial"/>
              </a:rPr>
              <a:t>е</a:t>
            </a:r>
            <a:r>
              <a:rPr sz="2400" spc="-20" dirty="0">
                <a:solidFill>
                  <a:srgbClr val="000000"/>
                </a:solidFill>
                <a:latin typeface="Arial"/>
                <a:cs typeface="Arial"/>
              </a:rPr>
              <a:t>т</a:t>
            </a:r>
            <a:r>
              <a:rPr sz="2400" spc="5" dirty="0">
                <a:solidFill>
                  <a:srgbClr val="000000"/>
                </a:solidFill>
                <a:latin typeface="Arial"/>
                <a:cs typeface="Arial"/>
              </a:rPr>
              <a:t>с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я	ст</a:t>
            </a:r>
            <a:r>
              <a:rPr sz="2400" spc="-30" dirty="0">
                <a:solidFill>
                  <a:srgbClr val="000000"/>
                </a:solidFill>
                <a:latin typeface="Arial"/>
                <a:cs typeface="Arial"/>
              </a:rPr>
              <a:t>р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у</a:t>
            </a:r>
            <a:r>
              <a:rPr sz="2400" spc="25" dirty="0">
                <a:solidFill>
                  <a:srgbClr val="000000"/>
                </a:solidFill>
                <a:latin typeface="Arial"/>
                <a:cs typeface="Arial"/>
              </a:rPr>
              <a:t>кт</a:t>
            </a:r>
            <a:r>
              <a:rPr sz="2400" spc="-25" dirty="0">
                <a:solidFill>
                  <a:srgbClr val="000000"/>
                </a:solidFill>
                <a:latin typeface="Arial"/>
                <a:cs typeface="Arial"/>
              </a:rPr>
              <a:t>у</a:t>
            </a:r>
            <a:r>
              <a:rPr sz="2400" spc="-15" dirty="0">
                <a:solidFill>
                  <a:srgbClr val="000000"/>
                </a:solidFill>
                <a:latin typeface="Arial"/>
                <a:cs typeface="Arial"/>
              </a:rPr>
              <a:t>р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а	</a:t>
            </a:r>
            <a:r>
              <a:rPr sz="2400" spc="-5" dirty="0">
                <a:solidFill>
                  <a:srgbClr val="000000"/>
                </a:solidFill>
                <a:latin typeface="Arial"/>
                <a:cs typeface="Arial"/>
              </a:rPr>
              <a:t>посев</a:t>
            </a:r>
            <a:r>
              <a:rPr sz="2400" spc="0" dirty="0">
                <a:solidFill>
                  <a:srgbClr val="000000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ых	</a:t>
            </a:r>
            <a:r>
              <a:rPr sz="2400" spc="-5" dirty="0">
                <a:solidFill>
                  <a:srgbClr val="000000"/>
                </a:solidFill>
                <a:latin typeface="Arial"/>
                <a:cs typeface="Arial"/>
              </a:rPr>
              <a:t>п</a:t>
            </a:r>
            <a:r>
              <a:rPr sz="2400" spc="25" dirty="0">
                <a:solidFill>
                  <a:srgbClr val="000000"/>
                </a:solidFill>
                <a:latin typeface="Arial"/>
                <a:cs typeface="Arial"/>
              </a:rPr>
              <a:t>л</a:t>
            </a:r>
            <a:r>
              <a:rPr sz="2400" spc="-5" dirty="0">
                <a:solidFill>
                  <a:srgbClr val="000000"/>
                </a:solidFill>
                <a:latin typeface="Arial"/>
                <a:cs typeface="Arial"/>
              </a:rPr>
              <a:t>о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щ</a:t>
            </a:r>
            <a:r>
              <a:rPr sz="2400" spc="-5" dirty="0">
                <a:solidFill>
                  <a:srgbClr val="000000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д</a:t>
            </a:r>
            <a:r>
              <a:rPr sz="2400" spc="-5" dirty="0">
                <a:solidFill>
                  <a:srgbClr val="000000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й	</a:t>
            </a:r>
            <a:r>
              <a:rPr sz="2400" spc="-5" dirty="0">
                <a:solidFill>
                  <a:srgbClr val="000000"/>
                </a:solidFill>
                <a:latin typeface="Arial"/>
                <a:cs typeface="Arial"/>
              </a:rPr>
              <a:t>п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о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8127" y="1299209"/>
            <a:ext cx="53460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74445" algn="l"/>
                <a:tab pos="2482850" algn="l"/>
                <a:tab pos="3340735" algn="l"/>
              </a:tabLst>
            </a:pPr>
            <a:r>
              <a:rPr sz="2400" spc="-20" dirty="0">
                <a:latin typeface="Arial"/>
                <a:cs typeface="Arial"/>
              </a:rPr>
              <a:t>годам,	</a:t>
            </a:r>
            <a:r>
              <a:rPr sz="2400" spc="-15" dirty="0">
                <a:latin typeface="Arial"/>
                <a:cs typeface="Arial"/>
              </a:rPr>
              <a:t>чтобы	</a:t>
            </a:r>
            <a:r>
              <a:rPr sz="2400" spc="-5" dirty="0">
                <a:latin typeface="Arial"/>
                <a:cs typeface="Arial"/>
              </a:rPr>
              <a:t>она	</a:t>
            </a:r>
            <a:r>
              <a:rPr sz="2400" spc="-15" dirty="0">
                <a:latin typeface="Arial"/>
                <a:cs typeface="Arial"/>
              </a:rPr>
              <a:t>обеспечивала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607367" y="1299209"/>
            <a:ext cx="10096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225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рост  </a:t>
            </a:r>
            <a:r>
              <a:rPr sz="2400" dirty="0">
                <a:latin typeface="Arial"/>
                <a:cs typeface="Arial"/>
              </a:rPr>
              <a:t>у</a:t>
            </a:r>
            <a:r>
              <a:rPr sz="2400" spc="-15" dirty="0">
                <a:latin typeface="Arial"/>
                <a:cs typeface="Arial"/>
              </a:rPr>
              <a:t>ч</a:t>
            </a:r>
            <a:r>
              <a:rPr sz="2400" spc="-90" dirty="0">
                <a:latin typeface="Arial"/>
                <a:cs typeface="Arial"/>
              </a:rPr>
              <a:t>е</a:t>
            </a:r>
            <a:r>
              <a:rPr sz="2400" spc="-20" dirty="0">
                <a:latin typeface="Arial"/>
                <a:cs typeface="Arial"/>
              </a:rPr>
              <a:t>т</a:t>
            </a:r>
            <a:r>
              <a:rPr sz="2400" spc="-5" dirty="0">
                <a:latin typeface="Arial"/>
                <a:cs typeface="Arial"/>
              </a:rPr>
              <a:t>о</a:t>
            </a:r>
            <a:r>
              <a:rPr sz="2400" dirty="0">
                <a:latin typeface="Arial"/>
                <a:cs typeface="Arial"/>
              </a:rPr>
              <a:t>м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913435" y="1299209"/>
            <a:ext cx="20434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740" marR="5080" indent="-19367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про</a:t>
            </a:r>
            <a:r>
              <a:rPr sz="2400" dirty="0">
                <a:latin typeface="Arial"/>
                <a:cs typeface="Arial"/>
              </a:rPr>
              <a:t>и</a:t>
            </a:r>
            <a:r>
              <a:rPr sz="2400" spc="-10" dirty="0">
                <a:latin typeface="Arial"/>
                <a:cs typeface="Arial"/>
              </a:rPr>
              <a:t>з</a:t>
            </a:r>
            <a:r>
              <a:rPr sz="2400" spc="-30" dirty="0">
                <a:latin typeface="Arial"/>
                <a:cs typeface="Arial"/>
              </a:rPr>
              <a:t>в</a:t>
            </a:r>
            <a:r>
              <a:rPr sz="2400" spc="-55" dirty="0">
                <a:latin typeface="Arial"/>
                <a:cs typeface="Arial"/>
              </a:rPr>
              <a:t>о</a:t>
            </a:r>
            <a:r>
              <a:rPr sz="2400" dirty="0">
                <a:latin typeface="Arial"/>
                <a:cs typeface="Arial"/>
              </a:rPr>
              <a:t>дст</a:t>
            </a:r>
            <a:r>
              <a:rPr sz="2400" spc="-30" dirty="0">
                <a:latin typeface="Arial"/>
                <a:cs typeface="Arial"/>
              </a:rPr>
              <a:t>в</a:t>
            </a:r>
            <a:r>
              <a:rPr sz="2400" spc="-5" dirty="0">
                <a:latin typeface="Arial"/>
                <a:cs typeface="Arial"/>
              </a:rPr>
              <a:t>а</a:t>
            </a:r>
            <a:r>
              <a:rPr sz="2400" dirty="0">
                <a:latin typeface="Arial"/>
                <a:cs typeface="Arial"/>
              </a:rPr>
              <a:t>.  </a:t>
            </a:r>
            <a:r>
              <a:rPr sz="2400" spc="15" dirty="0">
                <a:latin typeface="Arial"/>
                <a:cs typeface="Arial"/>
              </a:rPr>
              <a:t>с</a:t>
            </a:r>
            <a:r>
              <a:rPr sz="2400" spc="-5" dirty="0">
                <a:latin typeface="Arial"/>
                <a:cs typeface="Arial"/>
              </a:rPr>
              <a:t>о</a:t>
            </a:r>
            <a:r>
              <a:rPr sz="2400" spc="-20" dirty="0">
                <a:latin typeface="Arial"/>
                <a:cs typeface="Arial"/>
              </a:rPr>
              <a:t>б</a:t>
            </a:r>
            <a:r>
              <a:rPr sz="2400" dirty="0">
                <a:latin typeface="Arial"/>
                <a:cs typeface="Arial"/>
              </a:rPr>
              <a:t>ст</a:t>
            </a:r>
            <a:r>
              <a:rPr sz="2400" spc="-30" dirty="0">
                <a:latin typeface="Arial"/>
                <a:cs typeface="Arial"/>
              </a:rPr>
              <a:t>в</a:t>
            </a:r>
            <a:r>
              <a:rPr sz="2400" spc="-5" dirty="0">
                <a:latin typeface="Arial"/>
                <a:cs typeface="Arial"/>
              </a:rPr>
              <a:t>е</a:t>
            </a:r>
            <a:r>
              <a:rPr sz="2400" spc="-10" dirty="0">
                <a:latin typeface="Arial"/>
                <a:cs typeface="Arial"/>
              </a:rPr>
              <a:t>нн</a:t>
            </a:r>
            <a:r>
              <a:rPr sz="2400" dirty="0">
                <a:latin typeface="Arial"/>
                <a:cs typeface="Arial"/>
              </a:rPr>
              <a:t>ых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438971" y="1664970"/>
            <a:ext cx="26790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7640">
              <a:lnSpc>
                <a:spcPct val="100000"/>
              </a:lnSpc>
              <a:spcBef>
                <a:spcPts val="100"/>
              </a:spcBef>
              <a:tabLst>
                <a:tab pos="670560" algn="l"/>
                <a:tab pos="2513330" algn="l"/>
              </a:tabLst>
            </a:pPr>
            <a:r>
              <a:rPr sz="2400" spc="-25" dirty="0">
                <a:latin typeface="Arial"/>
                <a:cs typeface="Arial"/>
              </a:rPr>
              <a:t>у</a:t>
            </a:r>
            <a:r>
              <a:rPr sz="2400" spc="-5" dirty="0">
                <a:latin typeface="Arial"/>
                <a:cs typeface="Arial"/>
              </a:rPr>
              <a:t>р</a:t>
            </a:r>
            <a:r>
              <a:rPr sz="2400" spc="-30" dirty="0">
                <a:latin typeface="Arial"/>
                <a:cs typeface="Arial"/>
              </a:rPr>
              <a:t>о</a:t>
            </a:r>
            <a:r>
              <a:rPr sz="2400" dirty="0">
                <a:latin typeface="Arial"/>
                <a:cs typeface="Arial"/>
              </a:rPr>
              <a:t>ж</a:t>
            </a:r>
            <a:r>
              <a:rPr sz="2400" spc="-5" dirty="0">
                <a:latin typeface="Arial"/>
                <a:cs typeface="Arial"/>
              </a:rPr>
              <a:t>а</a:t>
            </a:r>
            <a:r>
              <a:rPr sz="2400" dirty="0">
                <a:latin typeface="Arial"/>
                <a:cs typeface="Arial"/>
              </a:rPr>
              <a:t>й</a:t>
            </a:r>
            <a:r>
              <a:rPr sz="2400" spc="-10" dirty="0">
                <a:latin typeface="Arial"/>
                <a:cs typeface="Arial"/>
              </a:rPr>
              <a:t>н</a:t>
            </a:r>
            <a:r>
              <a:rPr sz="2400" spc="-5" dirty="0">
                <a:latin typeface="Arial"/>
                <a:cs typeface="Arial"/>
              </a:rPr>
              <a:t>ос</a:t>
            </a:r>
            <a:r>
              <a:rPr sz="2400" dirty="0">
                <a:latin typeface="Arial"/>
                <a:cs typeface="Arial"/>
              </a:rPr>
              <a:t>ть	с  и	</a:t>
            </a:r>
            <a:r>
              <a:rPr sz="2400" spc="-5" dirty="0">
                <a:latin typeface="Arial"/>
                <a:cs typeface="Arial"/>
              </a:rPr>
              <a:t>достижений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276659" y="2030729"/>
            <a:ext cx="36817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Arial"/>
                <a:cs typeface="Arial"/>
              </a:rPr>
              <a:t>начно-исследовательских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58127" y="1664970"/>
            <a:ext cx="185991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П</a:t>
            </a:r>
            <a:r>
              <a:rPr sz="2400" spc="0" dirty="0">
                <a:latin typeface="Arial"/>
                <a:cs typeface="Arial"/>
              </a:rPr>
              <a:t>л</a:t>
            </a:r>
            <a:r>
              <a:rPr sz="2400" spc="-5" dirty="0">
                <a:latin typeface="Arial"/>
                <a:cs typeface="Arial"/>
              </a:rPr>
              <a:t>а</a:t>
            </a:r>
            <a:r>
              <a:rPr sz="2400" spc="-10" dirty="0">
                <a:latin typeface="Arial"/>
                <a:cs typeface="Arial"/>
              </a:rPr>
              <a:t>н</a:t>
            </a:r>
            <a:r>
              <a:rPr sz="2400" dirty="0">
                <a:latin typeface="Arial"/>
                <a:cs typeface="Arial"/>
              </a:rPr>
              <a:t>и</a:t>
            </a:r>
            <a:r>
              <a:rPr sz="2400" spc="-30" dirty="0">
                <a:latin typeface="Arial"/>
                <a:cs typeface="Arial"/>
              </a:rPr>
              <a:t>р</a:t>
            </a:r>
            <a:r>
              <a:rPr sz="2400" spc="-25" dirty="0">
                <a:latin typeface="Arial"/>
                <a:cs typeface="Arial"/>
              </a:rPr>
              <a:t>у</a:t>
            </a:r>
            <a:r>
              <a:rPr sz="2400" spc="-90" dirty="0">
                <a:latin typeface="Arial"/>
                <a:cs typeface="Arial"/>
              </a:rPr>
              <a:t>е</a:t>
            </a:r>
            <a:r>
              <a:rPr sz="2400" spc="-20" dirty="0">
                <a:latin typeface="Arial"/>
                <a:cs typeface="Arial"/>
              </a:rPr>
              <a:t>т</a:t>
            </a:r>
            <a:r>
              <a:rPr sz="2400" dirty="0">
                <a:latin typeface="Arial"/>
                <a:cs typeface="Arial"/>
              </a:rPr>
              <a:t>ся  </a:t>
            </a:r>
            <a:r>
              <a:rPr sz="2400" spc="-5" dirty="0">
                <a:latin typeface="Arial"/>
                <a:cs typeface="Arial"/>
              </a:rPr>
              <a:t>достижений  учреждений.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58127" y="2762250"/>
            <a:ext cx="869823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0680" algn="just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Arial"/>
                <a:cs typeface="Arial"/>
              </a:rPr>
              <a:t>Учитывается</a:t>
            </a:r>
            <a:r>
              <a:rPr sz="2400" spc="6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число </a:t>
            </a:r>
            <a:r>
              <a:rPr sz="2400" spc="-5" dirty="0">
                <a:latin typeface="Arial"/>
                <a:cs typeface="Arial"/>
              </a:rPr>
              <a:t>с/о, </a:t>
            </a:r>
            <a:r>
              <a:rPr sz="2400" dirty="0">
                <a:latin typeface="Arial"/>
                <a:cs typeface="Arial"/>
              </a:rPr>
              <a:t>число </a:t>
            </a:r>
            <a:r>
              <a:rPr sz="2400" spc="-15" dirty="0">
                <a:latin typeface="Arial"/>
                <a:cs typeface="Arial"/>
              </a:rPr>
              <a:t>полей</a:t>
            </a:r>
            <a:r>
              <a:rPr sz="2400" spc="6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в </a:t>
            </a:r>
            <a:r>
              <a:rPr sz="2400" spc="0" dirty="0">
                <a:latin typeface="Arial"/>
                <a:cs typeface="Arial"/>
              </a:rPr>
              <a:t>каждом </a:t>
            </a:r>
            <a:r>
              <a:rPr sz="2400" spc="-15" dirty="0">
                <a:latin typeface="Arial"/>
                <a:cs typeface="Arial"/>
              </a:rPr>
              <a:t>с/о,  чередование </a:t>
            </a:r>
            <a:r>
              <a:rPr sz="2400" dirty="0">
                <a:latin typeface="Arial"/>
                <a:cs typeface="Arial"/>
              </a:rPr>
              <a:t>и </a:t>
            </a:r>
            <a:r>
              <a:rPr sz="2400" spc="-5" dirty="0">
                <a:latin typeface="Arial"/>
                <a:cs typeface="Arial"/>
              </a:rPr>
              <a:t>система </a:t>
            </a:r>
            <a:r>
              <a:rPr sz="2400" spc="-15" dirty="0">
                <a:latin typeface="Arial"/>
                <a:cs typeface="Arial"/>
              </a:rPr>
              <a:t>агротехники </a:t>
            </a:r>
            <a:r>
              <a:rPr sz="2400" dirty="0">
                <a:latin typeface="Arial"/>
                <a:cs typeface="Arial"/>
              </a:rPr>
              <a:t>в </a:t>
            </a:r>
            <a:r>
              <a:rPr sz="2400" spc="0" dirty="0">
                <a:latin typeface="Arial"/>
                <a:cs typeface="Arial"/>
              </a:rPr>
              <a:t>каждом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с/о.</a:t>
            </a:r>
            <a:endParaRPr sz="2400">
              <a:latin typeface="Arial"/>
              <a:cs typeface="Arial"/>
            </a:endParaRPr>
          </a:p>
          <a:p>
            <a:pPr marL="12700" marR="5080" indent="360680" algn="just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Проект </a:t>
            </a:r>
            <a:r>
              <a:rPr sz="2400" spc="-15" dirty="0">
                <a:latin typeface="Arial"/>
                <a:cs typeface="Arial"/>
              </a:rPr>
              <a:t>обсуждается </a:t>
            </a:r>
            <a:r>
              <a:rPr sz="2400" spc="-5" dirty="0">
                <a:latin typeface="Arial"/>
                <a:cs typeface="Arial"/>
              </a:rPr>
              <a:t>на совещании </a:t>
            </a:r>
            <a:r>
              <a:rPr sz="2400" spc="-15" dirty="0">
                <a:latin typeface="Arial"/>
                <a:cs typeface="Arial"/>
              </a:rPr>
              <a:t>технического </a:t>
            </a:r>
            <a:r>
              <a:rPr sz="2400" spc="-25" dirty="0">
                <a:latin typeface="Arial"/>
                <a:cs typeface="Arial"/>
              </a:rPr>
              <a:t>совета  </a:t>
            </a:r>
            <a:r>
              <a:rPr sz="2400" spc="-5" dirty="0">
                <a:latin typeface="Arial"/>
                <a:cs typeface="Arial"/>
              </a:rPr>
              <a:t>проектной </a:t>
            </a:r>
            <a:r>
              <a:rPr sz="2400" spc="-10" dirty="0">
                <a:latin typeface="Arial"/>
                <a:cs typeface="Arial"/>
              </a:rPr>
              <a:t>организации </a:t>
            </a:r>
            <a:r>
              <a:rPr sz="2400" dirty="0">
                <a:latin typeface="Arial"/>
                <a:cs typeface="Arial"/>
              </a:rPr>
              <a:t>и </a:t>
            </a:r>
            <a:r>
              <a:rPr sz="2400" spc="-5" dirty="0">
                <a:latin typeface="Arial"/>
                <a:cs typeface="Arial"/>
              </a:rPr>
              <a:t>после </a:t>
            </a:r>
            <a:r>
              <a:rPr sz="2400" spc="-10" dirty="0">
                <a:latin typeface="Arial"/>
                <a:cs typeface="Arial"/>
              </a:rPr>
              <a:t>одобрения </a:t>
            </a:r>
            <a:r>
              <a:rPr sz="2400" spc="-20" dirty="0">
                <a:latin typeface="Arial"/>
                <a:cs typeface="Arial"/>
              </a:rPr>
              <a:t>предлагается  </a:t>
            </a:r>
            <a:r>
              <a:rPr sz="2400" spc="-30" dirty="0">
                <a:latin typeface="Arial"/>
                <a:cs typeface="Arial"/>
              </a:rPr>
              <a:t>заказчику, </a:t>
            </a:r>
            <a:r>
              <a:rPr sz="2400" spc="-40" dirty="0">
                <a:latin typeface="Arial"/>
                <a:cs typeface="Arial"/>
              </a:rPr>
              <a:t>где </a:t>
            </a:r>
            <a:r>
              <a:rPr sz="2400" spc="-25" dirty="0">
                <a:latin typeface="Arial"/>
                <a:cs typeface="Arial"/>
              </a:rPr>
              <a:t>его </a:t>
            </a:r>
            <a:r>
              <a:rPr sz="2400" spc="-15" dirty="0">
                <a:latin typeface="Arial"/>
                <a:cs typeface="Arial"/>
              </a:rPr>
              <a:t>рассматривают </a:t>
            </a:r>
            <a:r>
              <a:rPr sz="2400" spc="-5" dirty="0">
                <a:latin typeface="Arial"/>
                <a:cs typeface="Arial"/>
              </a:rPr>
              <a:t>на расширенном  </a:t>
            </a:r>
            <a:r>
              <a:rPr sz="2400" spc="-10" dirty="0">
                <a:latin typeface="Arial"/>
                <a:cs typeface="Arial"/>
              </a:rPr>
              <a:t>заседании </a:t>
            </a:r>
            <a:r>
              <a:rPr sz="2400" spc="-15" dirty="0">
                <a:latin typeface="Arial"/>
                <a:cs typeface="Arial"/>
              </a:rPr>
              <a:t>правления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хозяйства.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0" y="0"/>
            <a:ext cx="8873490" cy="308610"/>
          </a:xfrm>
          <a:prstGeom prst="rect">
            <a:avLst/>
          </a:prstGeom>
          <a:solidFill>
            <a:srgbClr val="564B3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05"/>
              </a:lnSpc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ЯГСХА.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Лекции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по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земледелию. Севообороты 2.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С.В.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Щукин.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http://zemledelie.jimdo.com/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2590" y="308279"/>
            <a:ext cx="1905" cy="91440"/>
          </a:xfrm>
          <a:custGeom>
            <a:avLst/>
            <a:gdLst/>
            <a:ahLst/>
            <a:cxnLst/>
            <a:rect l="l" t="t" r="r" b="b"/>
            <a:pathLst>
              <a:path w="1904" h="91439">
                <a:moveTo>
                  <a:pt x="0" y="91439"/>
                </a:moveTo>
                <a:lnTo>
                  <a:pt x="1409" y="91439"/>
                </a:lnTo>
                <a:lnTo>
                  <a:pt x="140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71914" y="308279"/>
            <a:ext cx="13335" cy="91440"/>
          </a:xfrm>
          <a:custGeom>
            <a:avLst/>
            <a:gdLst/>
            <a:ahLst/>
            <a:cxnLst/>
            <a:rect l="l" t="t" r="r" b="b"/>
            <a:pathLst>
              <a:path w="13334" h="91439">
                <a:moveTo>
                  <a:pt x="0" y="91439"/>
                </a:moveTo>
                <a:lnTo>
                  <a:pt x="13055" y="91439"/>
                </a:lnTo>
                <a:lnTo>
                  <a:pt x="13055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2852" y="308279"/>
            <a:ext cx="41910" cy="91440"/>
          </a:xfrm>
          <a:custGeom>
            <a:avLst/>
            <a:gdLst/>
            <a:ahLst/>
            <a:cxnLst/>
            <a:rect l="l" t="t" r="r" b="b"/>
            <a:pathLst>
              <a:path w="41909" h="91439">
                <a:moveTo>
                  <a:pt x="0" y="91439"/>
                </a:moveTo>
                <a:lnTo>
                  <a:pt x="41630" y="91439"/>
                </a:lnTo>
                <a:lnTo>
                  <a:pt x="4163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72981" y="308279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131825"/>
                </a:moveTo>
                <a:lnTo>
                  <a:pt x="0" y="0"/>
                </a:lnTo>
                <a:lnTo>
                  <a:pt x="0" y="131825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08279"/>
            <a:ext cx="8916035" cy="91440"/>
          </a:xfrm>
          <a:custGeom>
            <a:avLst/>
            <a:gdLst/>
            <a:ahLst/>
            <a:cxnLst/>
            <a:rect l="l" t="t" r="r" b="b"/>
            <a:pathLst>
              <a:path w="8916035" h="91439">
                <a:moveTo>
                  <a:pt x="0" y="91439"/>
                </a:moveTo>
                <a:lnTo>
                  <a:pt x="8915679" y="91439"/>
                </a:lnTo>
                <a:lnTo>
                  <a:pt x="891567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2590" y="360248"/>
            <a:ext cx="1905" cy="80010"/>
          </a:xfrm>
          <a:custGeom>
            <a:avLst/>
            <a:gdLst/>
            <a:ahLst/>
            <a:cxnLst/>
            <a:rect l="l" t="t" r="r" b="b"/>
            <a:pathLst>
              <a:path w="1904" h="80009">
                <a:moveTo>
                  <a:pt x="0" y="79857"/>
                </a:moveTo>
                <a:lnTo>
                  <a:pt x="1409" y="79857"/>
                </a:lnTo>
                <a:lnTo>
                  <a:pt x="1409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71914" y="360248"/>
            <a:ext cx="13335" cy="80010"/>
          </a:xfrm>
          <a:custGeom>
            <a:avLst/>
            <a:gdLst/>
            <a:ahLst/>
            <a:cxnLst/>
            <a:rect l="l" t="t" r="r" b="b"/>
            <a:pathLst>
              <a:path w="13334" h="80009">
                <a:moveTo>
                  <a:pt x="0" y="79857"/>
                </a:moveTo>
                <a:lnTo>
                  <a:pt x="13055" y="79857"/>
                </a:lnTo>
                <a:lnTo>
                  <a:pt x="13055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02852" y="360248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09">
                <a:moveTo>
                  <a:pt x="0" y="79857"/>
                </a:moveTo>
                <a:lnTo>
                  <a:pt x="41630" y="79857"/>
                </a:lnTo>
                <a:lnTo>
                  <a:pt x="41630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10187" y="360248"/>
            <a:ext cx="3505835" cy="80010"/>
          </a:xfrm>
          <a:custGeom>
            <a:avLst/>
            <a:gdLst/>
            <a:ahLst/>
            <a:cxnLst/>
            <a:rect l="l" t="t" r="r" b="b"/>
            <a:pathLst>
              <a:path w="3505834" h="80009">
                <a:moveTo>
                  <a:pt x="0" y="79857"/>
                </a:moveTo>
                <a:lnTo>
                  <a:pt x="3505492" y="79857"/>
                </a:lnTo>
                <a:lnTo>
                  <a:pt x="3505492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42590" y="440105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80035"/>
                </a:moveTo>
                <a:lnTo>
                  <a:pt x="1409" y="180035"/>
                </a:lnTo>
                <a:lnTo>
                  <a:pt x="1409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71914" y="440105"/>
            <a:ext cx="13335" cy="180340"/>
          </a:xfrm>
          <a:custGeom>
            <a:avLst/>
            <a:gdLst/>
            <a:ahLst/>
            <a:cxnLst/>
            <a:rect l="l" t="t" r="r" b="b"/>
            <a:pathLst>
              <a:path w="13334" h="180340">
                <a:moveTo>
                  <a:pt x="0" y="180035"/>
                </a:moveTo>
                <a:lnTo>
                  <a:pt x="13055" y="180035"/>
                </a:lnTo>
                <a:lnTo>
                  <a:pt x="13055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02852" y="440105"/>
            <a:ext cx="41910" cy="180340"/>
          </a:xfrm>
          <a:custGeom>
            <a:avLst/>
            <a:gdLst/>
            <a:ahLst/>
            <a:cxnLst/>
            <a:rect l="l" t="t" r="r" b="b"/>
            <a:pathLst>
              <a:path w="41909" h="180340">
                <a:moveTo>
                  <a:pt x="0" y="180035"/>
                </a:moveTo>
                <a:lnTo>
                  <a:pt x="41630" y="180035"/>
                </a:lnTo>
                <a:lnTo>
                  <a:pt x="4163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10200" y="440105"/>
            <a:ext cx="3565525" cy="180340"/>
          </a:xfrm>
          <a:custGeom>
            <a:avLst/>
            <a:gdLst/>
            <a:ahLst/>
            <a:cxnLst/>
            <a:rect l="l" t="t" r="r" b="b"/>
            <a:pathLst>
              <a:path w="3565525" h="180340">
                <a:moveTo>
                  <a:pt x="0" y="180035"/>
                </a:moveTo>
                <a:lnTo>
                  <a:pt x="3565220" y="180035"/>
                </a:lnTo>
                <a:lnTo>
                  <a:pt x="356522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07342" y="511225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39" y="0"/>
                </a:lnTo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73645" y="607225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30004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43111" y="38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878049" y="38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41720" y="5507380"/>
            <a:ext cx="508000" cy="0"/>
          </a:xfrm>
          <a:custGeom>
            <a:avLst/>
            <a:gdLst/>
            <a:ahLst/>
            <a:cxnLst/>
            <a:rect l="l" t="t" r="r" b="b"/>
            <a:pathLst>
              <a:path w="508000">
                <a:moveTo>
                  <a:pt x="0" y="0"/>
                </a:moveTo>
                <a:lnTo>
                  <a:pt x="507885" y="0"/>
                </a:lnTo>
              </a:path>
            </a:pathLst>
          </a:custGeom>
          <a:ln w="19050">
            <a:solidFill>
              <a:srgbClr val="BB4B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94393" y="4102861"/>
            <a:ext cx="508000" cy="1404620"/>
          </a:xfrm>
          <a:custGeom>
            <a:avLst/>
            <a:gdLst/>
            <a:ahLst/>
            <a:cxnLst/>
            <a:rect l="l" t="t" r="r" b="b"/>
            <a:pathLst>
              <a:path w="508000" h="1404620">
                <a:moveTo>
                  <a:pt x="0" y="0"/>
                </a:moveTo>
                <a:lnTo>
                  <a:pt x="253949" y="0"/>
                </a:lnTo>
                <a:lnTo>
                  <a:pt x="253949" y="1404518"/>
                </a:lnTo>
                <a:lnTo>
                  <a:pt x="507885" y="1404518"/>
                </a:lnTo>
              </a:path>
            </a:pathLst>
          </a:custGeom>
          <a:ln w="19050">
            <a:solidFill>
              <a:srgbClr val="A541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41720" y="2581630"/>
            <a:ext cx="508000" cy="1388745"/>
          </a:xfrm>
          <a:custGeom>
            <a:avLst/>
            <a:gdLst/>
            <a:ahLst/>
            <a:cxnLst/>
            <a:rect l="l" t="t" r="r" b="b"/>
            <a:pathLst>
              <a:path w="508000" h="1388745">
                <a:moveTo>
                  <a:pt x="0" y="0"/>
                </a:moveTo>
                <a:lnTo>
                  <a:pt x="253949" y="0"/>
                </a:lnTo>
                <a:lnTo>
                  <a:pt x="253949" y="1388389"/>
                </a:lnTo>
                <a:lnTo>
                  <a:pt x="507885" y="1388389"/>
                </a:lnTo>
              </a:path>
            </a:pathLst>
          </a:custGeom>
          <a:ln w="19050">
            <a:solidFill>
              <a:srgbClr val="BB4B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41720" y="2524036"/>
            <a:ext cx="508000" cy="57785"/>
          </a:xfrm>
          <a:custGeom>
            <a:avLst/>
            <a:gdLst/>
            <a:ahLst/>
            <a:cxnLst/>
            <a:rect l="l" t="t" r="r" b="b"/>
            <a:pathLst>
              <a:path w="508000" h="57785">
                <a:moveTo>
                  <a:pt x="0" y="57594"/>
                </a:moveTo>
                <a:lnTo>
                  <a:pt x="253949" y="57594"/>
                </a:lnTo>
                <a:lnTo>
                  <a:pt x="253949" y="0"/>
                </a:lnTo>
                <a:lnTo>
                  <a:pt x="507885" y="0"/>
                </a:lnTo>
              </a:path>
            </a:pathLst>
          </a:custGeom>
          <a:ln w="19050">
            <a:solidFill>
              <a:srgbClr val="BB4B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41720" y="1135646"/>
            <a:ext cx="508000" cy="1446530"/>
          </a:xfrm>
          <a:custGeom>
            <a:avLst/>
            <a:gdLst/>
            <a:ahLst/>
            <a:cxnLst/>
            <a:rect l="l" t="t" r="r" b="b"/>
            <a:pathLst>
              <a:path w="508000" h="1446530">
                <a:moveTo>
                  <a:pt x="0" y="1445983"/>
                </a:moveTo>
                <a:lnTo>
                  <a:pt x="253949" y="1445983"/>
                </a:lnTo>
                <a:lnTo>
                  <a:pt x="253949" y="0"/>
                </a:lnTo>
                <a:lnTo>
                  <a:pt x="507885" y="0"/>
                </a:lnTo>
              </a:path>
            </a:pathLst>
          </a:custGeom>
          <a:ln w="19049">
            <a:solidFill>
              <a:srgbClr val="BB4B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94393" y="2581630"/>
            <a:ext cx="508000" cy="1521460"/>
          </a:xfrm>
          <a:custGeom>
            <a:avLst/>
            <a:gdLst/>
            <a:ahLst/>
            <a:cxnLst/>
            <a:rect l="l" t="t" r="r" b="b"/>
            <a:pathLst>
              <a:path w="508000" h="1521460">
                <a:moveTo>
                  <a:pt x="0" y="1521231"/>
                </a:moveTo>
                <a:lnTo>
                  <a:pt x="253949" y="1521231"/>
                </a:lnTo>
                <a:lnTo>
                  <a:pt x="253949" y="0"/>
                </a:lnTo>
                <a:lnTo>
                  <a:pt x="507885" y="0"/>
                </a:lnTo>
              </a:path>
            </a:pathLst>
          </a:custGeom>
          <a:ln w="19050">
            <a:solidFill>
              <a:srgbClr val="A541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7452" y="3672840"/>
            <a:ext cx="2677655" cy="912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2940" y="4490161"/>
            <a:ext cx="1812033" cy="757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4952" y="3715600"/>
            <a:ext cx="2540000" cy="774700"/>
          </a:xfrm>
          <a:custGeom>
            <a:avLst/>
            <a:gdLst/>
            <a:ahLst/>
            <a:cxnLst/>
            <a:rect l="l" t="t" r="r" b="b"/>
            <a:pathLst>
              <a:path w="2540000" h="774700">
                <a:moveTo>
                  <a:pt x="0" y="0"/>
                </a:moveTo>
                <a:lnTo>
                  <a:pt x="2539441" y="0"/>
                </a:lnTo>
                <a:lnTo>
                  <a:pt x="2539441" y="774534"/>
                </a:lnTo>
                <a:lnTo>
                  <a:pt x="0" y="774534"/>
                </a:lnTo>
                <a:lnTo>
                  <a:pt x="0" y="0"/>
                </a:lnTo>
                <a:close/>
              </a:path>
            </a:pathLst>
          </a:custGeom>
          <a:ln w="31750">
            <a:solidFill>
              <a:srgbClr val="BB4B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903226" y="3838219"/>
            <a:ext cx="1241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Georgia"/>
                <a:cs typeface="Georgia"/>
              </a:rPr>
              <a:t>Проект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233927" y="1961388"/>
            <a:ext cx="2679192" cy="12938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30879" y="1979676"/>
            <a:ext cx="2863596" cy="13182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02279" y="2003386"/>
            <a:ext cx="2540000" cy="1156970"/>
          </a:xfrm>
          <a:custGeom>
            <a:avLst/>
            <a:gdLst/>
            <a:ahLst/>
            <a:cxnLst/>
            <a:rect l="l" t="t" r="r" b="b"/>
            <a:pathLst>
              <a:path w="2540000" h="1156970">
                <a:moveTo>
                  <a:pt x="0" y="0"/>
                </a:moveTo>
                <a:lnTo>
                  <a:pt x="2539441" y="0"/>
                </a:lnTo>
                <a:lnTo>
                  <a:pt x="2539441" y="1156500"/>
                </a:lnTo>
                <a:lnTo>
                  <a:pt x="0" y="1156500"/>
                </a:lnTo>
                <a:lnTo>
                  <a:pt x="0" y="0"/>
                </a:lnTo>
                <a:close/>
              </a:path>
            </a:pathLst>
          </a:custGeom>
          <a:ln w="31750">
            <a:solidFill>
              <a:srgbClr val="BB4B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470465" y="1984565"/>
            <a:ext cx="2202180" cy="1037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6590" marR="5080" indent="-644525">
              <a:lnSpc>
                <a:spcPct val="118600"/>
              </a:lnSpc>
              <a:spcBef>
                <a:spcPts val="100"/>
              </a:spcBef>
            </a:pPr>
            <a:r>
              <a:rPr sz="2800" spc="-5" dirty="0">
                <a:latin typeface="Georgia"/>
                <a:cs typeface="Georgia"/>
              </a:rPr>
              <a:t>Г</a:t>
            </a:r>
            <a:r>
              <a:rPr sz="2800" spc="-10" dirty="0">
                <a:latin typeface="Georgia"/>
                <a:cs typeface="Georgia"/>
              </a:rPr>
              <a:t>р</a:t>
            </a:r>
            <a:r>
              <a:rPr sz="2800" spc="-15" dirty="0">
                <a:latin typeface="Georgia"/>
                <a:cs typeface="Georgia"/>
              </a:rPr>
              <a:t>аф</a:t>
            </a:r>
            <a:r>
              <a:rPr sz="2800" dirty="0">
                <a:latin typeface="Georgia"/>
                <a:cs typeface="Georgia"/>
              </a:rPr>
              <a:t>и</a:t>
            </a:r>
            <a:r>
              <a:rPr sz="2800" spc="-10" dirty="0">
                <a:latin typeface="Georgia"/>
                <a:cs typeface="Georgia"/>
              </a:rPr>
              <a:t>ч</a:t>
            </a:r>
            <a:r>
              <a:rPr sz="2800" spc="-5" dirty="0">
                <a:latin typeface="Georgia"/>
                <a:cs typeface="Georgia"/>
              </a:rPr>
              <a:t>ес</a:t>
            </a:r>
            <a:r>
              <a:rPr sz="2800" spc="-15" dirty="0">
                <a:latin typeface="Georgia"/>
                <a:cs typeface="Georgia"/>
              </a:rPr>
              <a:t>кая  </a:t>
            </a:r>
            <a:r>
              <a:rPr sz="2800" spc="-5" dirty="0">
                <a:latin typeface="Georgia"/>
                <a:cs typeface="Georgia"/>
              </a:rPr>
              <a:t>часть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281928" y="763523"/>
            <a:ext cx="2677655" cy="7985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551676" y="1465567"/>
            <a:ext cx="2186939" cy="1117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349606" y="805980"/>
            <a:ext cx="2540000" cy="659765"/>
          </a:xfrm>
          <a:custGeom>
            <a:avLst/>
            <a:gdLst/>
            <a:ahLst/>
            <a:cxnLst/>
            <a:rect l="l" t="t" r="r" b="b"/>
            <a:pathLst>
              <a:path w="2540000" h="659765">
                <a:moveTo>
                  <a:pt x="0" y="0"/>
                </a:moveTo>
                <a:lnTo>
                  <a:pt x="2539441" y="0"/>
                </a:lnTo>
                <a:lnTo>
                  <a:pt x="2539441" y="659345"/>
                </a:lnTo>
                <a:lnTo>
                  <a:pt x="0" y="659345"/>
                </a:lnTo>
                <a:lnTo>
                  <a:pt x="0" y="0"/>
                </a:lnTo>
                <a:close/>
              </a:path>
            </a:pathLst>
          </a:custGeom>
          <a:ln w="31750">
            <a:solidFill>
              <a:srgbClr val="BB4B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6705079" y="790346"/>
            <a:ext cx="1826895" cy="601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22935">
              <a:lnSpc>
                <a:spcPct val="118100"/>
              </a:lnSpc>
              <a:spcBef>
                <a:spcPts val="100"/>
              </a:spcBef>
            </a:pPr>
            <a:r>
              <a:rPr sz="1600" spc="-5" dirty="0">
                <a:solidFill>
                  <a:srgbClr val="000000"/>
                </a:solidFill>
                <a:latin typeface="Georgia"/>
                <a:cs typeface="Georgia"/>
              </a:rPr>
              <a:t>Карта  </a:t>
            </a:r>
            <a:r>
              <a:rPr sz="1600" spc="-10" dirty="0">
                <a:solidFill>
                  <a:srgbClr val="000000"/>
                </a:solidFill>
                <a:latin typeface="Georgia"/>
                <a:cs typeface="Georgia"/>
              </a:rPr>
              <a:t>Землепользования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281928" y="1740420"/>
            <a:ext cx="2677655" cy="16215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49606" y="1782762"/>
            <a:ext cx="2540000" cy="1482725"/>
          </a:xfrm>
          <a:custGeom>
            <a:avLst/>
            <a:gdLst/>
            <a:ahLst/>
            <a:cxnLst/>
            <a:rect l="l" t="t" r="r" b="b"/>
            <a:pathLst>
              <a:path w="2540000" h="1482725">
                <a:moveTo>
                  <a:pt x="0" y="0"/>
                </a:moveTo>
                <a:lnTo>
                  <a:pt x="2539441" y="0"/>
                </a:lnTo>
                <a:lnTo>
                  <a:pt x="2539441" y="1482559"/>
                </a:lnTo>
                <a:lnTo>
                  <a:pt x="0" y="1482559"/>
                </a:lnTo>
                <a:lnTo>
                  <a:pt x="0" y="0"/>
                </a:lnTo>
                <a:close/>
              </a:path>
            </a:pathLst>
          </a:custGeom>
          <a:ln w="31750">
            <a:solidFill>
              <a:srgbClr val="BB4B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792391" y="1890128"/>
            <a:ext cx="1654175" cy="1179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2540" algn="ctr">
              <a:lnSpc>
                <a:spcPct val="118300"/>
              </a:lnSpc>
              <a:spcBef>
                <a:spcPts val="95"/>
              </a:spcBef>
            </a:pPr>
            <a:r>
              <a:rPr sz="1600" b="1" spc="-10" dirty="0">
                <a:latin typeface="Georgia"/>
                <a:cs typeface="Georgia"/>
              </a:rPr>
              <a:t>Карты:  </a:t>
            </a:r>
            <a:r>
              <a:rPr sz="1600" spc="-5" dirty="0">
                <a:latin typeface="Georgia"/>
                <a:cs typeface="Georgia"/>
              </a:rPr>
              <a:t>Почвенная,  </a:t>
            </a:r>
            <a:r>
              <a:rPr sz="1600" spc="-10" dirty="0">
                <a:latin typeface="Georgia"/>
                <a:cs typeface="Georgia"/>
              </a:rPr>
              <a:t>А</a:t>
            </a:r>
            <a:r>
              <a:rPr sz="1600" dirty="0">
                <a:latin typeface="Georgia"/>
                <a:cs typeface="Georgia"/>
              </a:rPr>
              <a:t>г</a:t>
            </a:r>
            <a:r>
              <a:rPr sz="1600" spc="-10" dirty="0">
                <a:latin typeface="Georgia"/>
                <a:cs typeface="Georgia"/>
              </a:rPr>
              <a:t>р</a:t>
            </a:r>
            <a:r>
              <a:rPr sz="1600" spc="-5" dirty="0">
                <a:latin typeface="Georgia"/>
                <a:cs typeface="Georgia"/>
              </a:rPr>
              <a:t>о</a:t>
            </a:r>
            <a:r>
              <a:rPr sz="1600" spc="-10" dirty="0">
                <a:latin typeface="Georgia"/>
                <a:cs typeface="Georgia"/>
              </a:rPr>
              <a:t>х</a:t>
            </a:r>
            <a:r>
              <a:rPr sz="1600" spc="-15" dirty="0">
                <a:latin typeface="Georgia"/>
                <a:cs typeface="Georgia"/>
              </a:rPr>
              <a:t>и</a:t>
            </a:r>
            <a:r>
              <a:rPr sz="1600" spc="-10" dirty="0">
                <a:latin typeface="Georgia"/>
                <a:cs typeface="Georgia"/>
              </a:rPr>
              <a:t>м</a:t>
            </a:r>
            <a:r>
              <a:rPr sz="1600" spc="-15" dirty="0">
                <a:latin typeface="Georgia"/>
                <a:cs typeface="Georgia"/>
              </a:rPr>
              <a:t>и</a:t>
            </a:r>
            <a:r>
              <a:rPr sz="1600" spc="-10" dirty="0">
                <a:latin typeface="Georgia"/>
                <a:cs typeface="Georgia"/>
              </a:rPr>
              <a:t>ческ</a:t>
            </a:r>
            <a:r>
              <a:rPr sz="1600" spc="-5" dirty="0">
                <a:latin typeface="Georgia"/>
                <a:cs typeface="Georgia"/>
              </a:rPr>
              <a:t>ая,  Эрозионная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281928" y="3540252"/>
            <a:ext cx="2677655" cy="9128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49606" y="3582758"/>
            <a:ext cx="2540000" cy="774700"/>
          </a:xfrm>
          <a:custGeom>
            <a:avLst/>
            <a:gdLst/>
            <a:ahLst/>
            <a:cxnLst/>
            <a:rect l="l" t="t" r="r" b="b"/>
            <a:pathLst>
              <a:path w="2540000" h="774700">
                <a:moveTo>
                  <a:pt x="0" y="0"/>
                </a:moveTo>
                <a:lnTo>
                  <a:pt x="2539441" y="0"/>
                </a:lnTo>
                <a:lnTo>
                  <a:pt x="2539441" y="774534"/>
                </a:lnTo>
                <a:lnTo>
                  <a:pt x="0" y="774534"/>
                </a:lnTo>
                <a:lnTo>
                  <a:pt x="0" y="0"/>
                </a:lnTo>
                <a:close/>
              </a:path>
            </a:pathLst>
          </a:custGeom>
          <a:ln w="31750">
            <a:solidFill>
              <a:srgbClr val="BB4B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696138" y="3709923"/>
            <a:ext cx="1845310" cy="47625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472440" marR="5080" indent="-460375">
              <a:lnSpc>
                <a:spcPts val="1630"/>
              </a:lnSpc>
              <a:spcBef>
                <a:spcPts val="390"/>
              </a:spcBef>
            </a:pPr>
            <a:r>
              <a:rPr sz="1600" spc="-5" dirty="0">
                <a:latin typeface="Georgia"/>
                <a:cs typeface="Georgia"/>
              </a:rPr>
              <a:t>Иной</a:t>
            </a:r>
            <a:r>
              <a:rPr sz="1600" spc="-5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графический  материал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233927" y="4770117"/>
            <a:ext cx="2679192" cy="152856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02279" y="4812423"/>
            <a:ext cx="2540000" cy="1390015"/>
          </a:xfrm>
          <a:custGeom>
            <a:avLst/>
            <a:gdLst/>
            <a:ahLst/>
            <a:cxnLst/>
            <a:rect l="l" t="t" r="r" b="b"/>
            <a:pathLst>
              <a:path w="2540000" h="1390014">
                <a:moveTo>
                  <a:pt x="0" y="0"/>
                </a:moveTo>
                <a:lnTo>
                  <a:pt x="2539441" y="0"/>
                </a:lnTo>
                <a:lnTo>
                  <a:pt x="2539441" y="1389913"/>
                </a:lnTo>
                <a:lnTo>
                  <a:pt x="0" y="1389913"/>
                </a:lnTo>
                <a:lnTo>
                  <a:pt x="0" y="0"/>
                </a:lnTo>
                <a:close/>
              </a:path>
            </a:pathLst>
          </a:custGeom>
          <a:ln w="31750">
            <a:solidFill>
              <a:srgbClr val="BB4B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3726522" y="4910319"/>
            <a:ext cx="1690370" cy="1037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1320" marR="5080" indent="-389255">
              <a:lnSpc>
                <a:spcPct val="118600"/>
              </a:lnSpc>
              <a:spcBef>
                <a:spcPts val="100"/>
              </a:spcBef>
            </a:pPr>
            <a:r>
              <a:rPr sz="2800" spc="-10" dirty="0">
                <a:latin typeface="Georgia"/>
                <a:cs typeface="Georgia"/>
              </a:rPr>
              <a:t>Т</a:t>
            </a:r>
            <a:r>
              <a:rPr sz="2800" spc="-5" dirty="0">
                <a:latin typeface="Georgia"/>
                <a:cs typeface="Georgia"/>
              </a:rPr>
              <a:t>е</a:t>
            </a:r>
            <a:r>
              <a:rPr sz="2800" spc="-15" dirty="0">
                <a:latin typeface="Georgia"/>
                <a:cs typeface="Georgia"/>
              </a:rPr>
              <a:t>к</a:t>
            </a:r>
            <a:r>
              <a:rPr sz="2800" spc="-5" dirty="0">
                <a:latin typeface="Georgia"/>
                <a:cs typeface="Georgia"/>
              </a:rPr>
              <a:t>ст</a:t>
            </a:r>
            <a:r>
              <a:rPr sz="2800" dirty="0">
                <a:latin typeface="Georgia"/>
                <a:cs typeface="Georgia"/>
              </a:rPr>
              <a:t>о</a:t>
            </a:r>
            <a:r>
              <a:rPr sz="2800" spc="-5" dirty="0">
                <a:latin typeface="Georgia"/>
                <a:cs typeface="Georgia"/>
              </a:rPr>
              <a:t>в</a:t>
            </a:r>
            <a:r>
              <a:rPr sz="2800" spc="-15" dirty="0">
                <a:latin typeface="Georgia"/>
                <a:cs typeface="Georgia"/>
              </a:rPr>
              <a:t>а</a:t>
            </a:r>
            <a:r>
              <a:rPr sz="2800" spc="-5" dirty="0">
                <a:latin typeface="Georgia"/>
                <a:cs typeface="Georgia"/>
              </a:rPr>
              <a:t>я  часть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281928" y="4632958"/>
            <a:ext cx="2677655" cy="18028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243828" y="4674108"/>
            <a:ext cx="2804160" cy="175412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349606" y="4674717"/>
            <a:ext cx="2540000" cy="1665605"/>
          </a:xfrm>
          <a:custGeom>
            <a:avLst/>
            <a:gdLst/>
            <a:ahLst/>
            <a:cxnLst/>
            <a:rect l="l" t="t" r="r" b="b"/>
            <a:pathLst>
              <a:path w="2540000" h="1665604">
                <a:moveTo>
                  <a:pt x="0" y="0"/>
                </a:moveTo>
                <a:lnTo>
                  <a:pt x="2539441" y="0"/>
                </a:lnTo>
                <a:lnTo>
                  <a:pt x="2539441" y="1665338"/>
                </a:lnTo>
                <a:lnTo>
                  <a:pt x="0" y="1665338"/>
                </a:lnTo>
                <a:lnTo>
                  <a:pt x="0" y="0"/>
                </a:lnTo>
                <a:close/>
              </a:path>
            </a:pathLst>
          </a:custGeom>
          <a:ln w="31750">
            <a:solidFill>
              <a:srgbClr val="BB4B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6397434" y="4727854"/>
            <a:ext cx="2443480" cy="151574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065" marR="5080" algn="ctr">
              <a:lnSpc>
                <a:spcPct val="85200"/>
              </a:lnSpc>
              <a:spcBef>
                <a:spcPts val="380"/>
              </a:spcBef>
            </a:pPr>
            <a:r>
              <a:rPr sz="1600" spc="-5" dirty="0">
                <a:latin typeface="Georgia"/>
                <a:cs typeface="Georgia"/>
              </a:rPr>
              <a:t>Пояснительная </a:t>
            </a:r>
            <a:r>
              <a:rPr sz="1600" spc="-10" dirty="0">
                <a:latin typeface="Georgia"/>
                <a:cs typeface="Georgia"/>
              </a:rPr>
              <a:t>записка </a:t>
            </a:r>
            <a:r>
              <a:rPr sz="1600" spc="-5" dirty="0">
                <a:latin typeface="Georgia"/>
                <a:cs typeface="Georgia"/>
              </a:rPr>
              <a:t>с  анализом современного  состояния </a:t>
            </a:r>
            <a:r>
              <a:rPr sz="1600" spc="-10" dirty="0">
                <a:latin typeface="Georgia"/>
                <a:cs typeface="Georgia"/>
              </a:rPr>
              <a:t>с/х  производства </a:t>
            </a:r>
            <a:r>
              <a:rPr sz="1600" spc="-5" dirty="0">
                <a:latin typeface="Georgia"/>
                <a:cs typeface="Georgia"/>
              </a:rPr>
              <a:t>и  использования </a:t>
            </a:r>
            <a:r>
              <a:rPr sz="1600" spc="-10" dirty="0">
                <a:latin typeface="Georgia"/>
                <a:cs typeface="Georgia"/>
              </a:rPr>
              <a:t>земель,  </a:t>
            </a:r>
            <a:r>
              <a:rPr sz="1600" spc="-5" dirty="0">
                <a:latin typeface="Georgia"/>
                <a:cs typeface="Georgia"/>
              </a:rPr>
              <a:t>обоснованием проекта,  </a:t>
            </a:r>
            <a:r>
              <a:rPr sz="1600" spc="-10" dirty="0">
                <a:latin typeface="Georgia"/>
                <a:cs typeface="Georgia"/>
              </a:rPr>
              <a:t>расчёты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0" y="0"/>
            <a:ext cx="8873490" cy="308610"/>
          </a:xfrm>
          <a:prstGeom prst="rect">
            <a:avLst/>
          </a:prstGeom>
          <a:solidFill>
            <a:srgbClr val="564B3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05"/>
              </a:lnSpc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ЯГСХА.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Лекции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по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земледелию. Севообороты 2.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С.В.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Щукин.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  <a:hlinkClick r:id="rId13"/>
              </a:rPr>
              <a:t>http://zemledelie.jimdo.com/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5469"/>
            <a:ext cx="5410200" cy="0"/>
          </a:xfrm>
          <a:custGeom>
            <a:avLst/>
            <a:gdLst/>
            <a:ahLst/>
            <a:cxnLst/>
            <a:rect l="l" t="t" r="r" b="b"/>
            <a:pathLst>
              <a:path w="5410200">
                <a:moveTo>
                  <a:pt x="0" y="0"/>
                </a:moveTo>
                <a:lnTo>
                  <a:pt x="5410187" y="0"/>
                </a:lnTo>
              </a:path>
            </a:pathLst>
          </a:custGeom>
          <a:ln w="51498">
            <a:solidFill>
              <a:srgbClr val="CF54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2590" y="0"/>
            <a:ext cx="1905" cy="311150"/>
          </a:xfrm>
          <a:custGeom>
            <a:avLst/>
            <a:gdLst/>
            <a:ahLst/>
            <a:cxnLst/>
            <a:rect l="l" t="t" r="r" b="b"/>
            <a:pathLst>
              <a:path w="1904" h="311150">
                <a:moveTo>
                  <a:pt x="0" y="310667"/>
                </a:moveTo>
                <a:lnTo>
                  <a:pt x="1409" y="310667"/>
                </a:lnTo>
                <a:lnTo>
                  <a:pt x="1409" y="0"/>
                </a:lnTo>
                <a:lnTo>
                  <a:pt x="0" y="0"/>
                </a:lnTo>
                <a:lnTo>
                  <a:pt x="0" y="310667"/>
                </a:lnTo>
                <a:close/>
              </a:path>
            </a:pathLst>
          </a:custGeom>
          <a:solidFill>
            <a:srgbClr val="564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71914" y="0"/>
            <a:ext cx="13335" cy="311150"/>
          </a:xfrm>
          <a:custGeom>
            <a:avLst/>
            <a:gdLst/>
            <a:ahLst/>
            <a:cxnLst/>
            <a:rect l="l" t="t" r="r" b="b"/>
            <a:pathLst>
              <a:path w="13334" h="311150">
                <a:moveTo>
                  <a:pt x="0" y="310667"/>
                </a:moveTo>
                <a:lnTo>
                  <a:pt x="13055" y="310667"/>
                </a:lnTo>
                <a:lnTo>
                  <a:pt x="13055" y="0"/>
                </a:lnTo>
                <a:lnTo>
                  <a:pt x="0" y="0"/>
                </a:lnTo>
                <a:lnTo>
                  <a:pt x="0" y="310667"/>
                </a:lnTo>
                <a:close/>
              </a:path>
            </a:pathLst>
          </a:custGeom>
          <a:solidFill>
            <a:srgbClr val="564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02852" y="0"/>
            <a:ext cx="41910" cy="311150"/>
          </a:xfrm>
          <a:custGeom>
            <a:avLst/>
            <a:gdLst/>
            <a:ahLst/>
            <a:cxnLst/>
            <a:rect l="l" t="t" r="r" b="b"/>
            <a:pathLst>
              <a:path w="41909" h="311150">
                <a:moveTo>
                  <a:pt x="0" y="310667"/>
                </a:moveTo>
                <a:lnTo>
                  <a:pt x="41630" y="310667"/>
                </a:lnTo>
                <a:lnTo>
                  <a:pt x="41630" y="0"/>
                </a:lnTo>
                <a:lnTo>
                  <a:pt x="0" y="0"/>
                </a:lnTo>
                <a:lnTo>
                  <a:pt x="0" y="310667"/>
                </a:lnTo>
                <a:close/>
              </a:path>
            </a:pathLst>
          </a:custGeom>
          <a:solidFill>
            <a:srgbClr val="564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70543" y="0"/>
            <a:ext cx="5080" cy="311150"/>
          </a:xfrm>
          <a:custGeom>
            <a:avLst/>
            <a:gdLst/>
            <a:ahLst/>
            <a:cxnLst/>
            <a:rect l="l" t="t" r="r" b="b"/>
            <a:pathLst>
              <a:path w="5079" h="311150">
                <a:moveTo>
                  <a:pt x="0" y="310667"/>
                </a:moveTo>
                <a:lnTo>
                  <a:pt x="4876" y="310667"/>
                </a:lnTo>
                <a:lnTo>
                  <a:pt x="4876" y="0"/>
                </a:lnTo>
                <a:lnTo>
                  <a:pt x="0" y="0"/>
                </a:lnTo>
                <a:lnTo>
                  <a:pt x="0" y="310667"/>
                </a:lnTo>
                <a:close/>
              </a:path>
            </a:pathLst>
          </a:custGeom>
          <a:solidFill>
            <a:srgbClr val="564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2590" y="308279"/>
            <a:ext cx="1905" cy="91440"/>
          </a:xfrm>
          <a:custGeom>
            <a:avLst/>
            <a:gdLst/>
            <a:ahLst/>
            <a:cxnLst/>
            <a:rect l="l" t="t" r="r" b="b"/>
            <a:pathLst>
              <a:path w="1904" h="91439">
                <a:moveTo>
                  <a:pt x="0" y="91439"/>
                </a:moveTo>
                <a:lnTo>
                  <a:pt x="1409" y="91439"/>
                </a:lnTo>
                <a:lnTo>
                  <a:pt x="140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71914" y="308279"/>
            <a:ext cx="13335" cy="91440"/>
          </a:xfrm>
          <a:custGeom>
            <a:avLst/>
            <a:gdLst/>
            <a:ahLst/>
            <a:cxnLst/>
            <a:rect l="l" t="t" r="r" b="b"/>
            <a:pathLst>
              <a:path w="13334" h="91439">
                <a:moveTo>
                  <a:pt x="0" y="91439"/>
                </a:moveTo>
                <a:lnTo>
                  <a:pt x="13055" y="91439"/>
                </a:lnTo>
                <a:lnTo>
                  <a:pt x="13055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02852" y="308279"/>
            <a:ext cx="41910" cy="91440"/>
          </a:xfrm>
          <a:custGeom>
            <a:avLst/>
            <a:gdLst/>
            <a:ahLst/>
            <a:cxnLst/>
            <a:rect l="l" t="t" r="r" b="b"/>
            <a:pathLst>
              <a:path w="41909" h="91439">
                <a:moveTo>
                  <a:pt x="0" y="91439"/>
                </a:moveTo>
                <a:lnTo>
                  <a:pt x="41630" y="91439"/>
                </a:lnTo>
                <a:lnTo>
                  <a:pt x="4163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72981" y="308279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131825"/>
                </a:moveTo>
                <a:lnTo>
                  <a:pt x="0" y="0"/>
                </a:lnTo>
                <a:lnTo>
                  <a:pt x="0" y="131825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308279"/>
            <a:ext cx="8916035" cy="91440"/>
          </a:xfrm>
          <a:custGeom>
            <a:avLst/>
            <a:gdLst/>
            <a:ahLst/>
            <a:cxnLst/>
            <a:rect l="l" t="t" r="r" b="b"/>
            <a:pathLst>
              <a:path w="8916035" h="91439">
                <a:moveTo>
                  <a:pt x="0" y="91439"/>
                </a:moveTo>
                <a:lnTo>
                  <a:pt x="8915679" y="91439"/>
                </a:lnTo>
                <a:lnTo>
                  <a:pt x="891567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42590" y="360248"/>
            <a:ext cx="1905" cy="80010"/>
          </a:xfrm>
          <a:custGeom>
            <a:avLst/>
            <a:gdLst/>
            <a:ahLst/>
            <a:cxnLst/>
            <a:rect l="l" t="t" r="r" b="b"/>
            <a:pathLst>
              <a:path w="1904" h="80009">
                <a:moveTo>
                  <a:pt x="0" y="79857"/>
                </a:moveTo>
                <a:lnTo>
                  <a:pt x="1409" y="79857"/>
                </a:lnTo>
                <a:lnTo>
                  <a:pt x="1409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71914" y="360248"/>
            <a:ext cx="13335" cy="80010"/>
          </a:xfrm>
          <a:custGeom>
            <a:avLst/>
            <a:gdLst/>
            <a:ahLst/>
            <a:cxnLst/>
            <a:rect l="l" t="t" r="r" b="b"/>
            <a:pathLst>
              <a:path w="13334" h="80009">
                <a:moveTo>
                  <a:pt x="0" y="79857"/>
                </a:moveTo>
                <a:lnTo>
                  <a:pt x="13055" y="79857"/>
                </a:lnTo>
                <a:lnTo>
                  <a:pt x="13055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002852" y="360248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09">
                <a:moveTo>
                  <a:pt x="0" y="79857"/>
                </a:moveTo>
                <a:lnTo>
                  <a:pt x="41630" y="79857"/>
                </a:lnTo>
                <a:lnTo>
                  <a:pt x="41630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10187" y="360248"/>
            <a:ext cx="3505835" cy="80010"/>
          </a:xfrm>
          <a:custGeom>
            <a:avLst/>
            <a:gdLst/>
            <a:ahLst/>
            <a:cxnLst/>
            <a:rect l="l" t="t" r="r" b="b"/>
            <a:pathLst>
              <a:path w="3505834" h="80009">
                <a:moveTo>
                  <a:pt x="0" y="79857"/>
                </a:moveTo>
                <a:lnTo>
                  <a:pt x="3505492" y="79857"/>
                </a:lnTo>
                <a:lnTo>
                  <a:pt x="3505492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42590" y="440105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80035"/>
                </a:moveTo>
                <a:lnTo>
                  <a:pt x="1409" y="180035"/>
                </a:lnTo>
                <a:lnTo>
                  <a:pt x="1409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71914" y="440105"/>
            <a:ext cx="13335" cy="180340"/>
          </a:xfrm>
          <a:custGeom>
            <a:avLst/>
            <a:gdLst/>
            <a:ahLst/>
            <a:cxnLst/>
            <a:rect l="l" t="t" r="r" b="b"/>
            <a:pathLst>
              <a:path w="13334" h="180340">
                <a:moveTo>
                  <a:pt x="0" y="180035"/>
                </a:moveTo>
                <a:lnTo>
                  <a:pt x="13055" y="180035"/>
                </a:lnTo>
                <a:lnTo>
                  <a:pt x="13055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02852" y="440105"/>
            <a:ext cx="41910" cy="180340"/>
          </a:xfrm>
          <a:custGeom>
            <a:avLst/>
            <a:gdLst/>
            <a:ahLst/>
            <a:cxnLst/>
            <a:rect l="l" t="t" r="r" b="b"/>
            <a:pathLst>
              <a:path w="41909" h="180340">
                <a:moveTo>
                  <a:pt x="0" y="180035"/>
                </a:moveTo>
                <a:lnTo>
                  <a:pt x="41630" y="180035"/>
                </a:lnTo>
                <a:lnTo>
                  <a:pt x="4163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10200" y="440105"/>
            <a:ext cx="3565525" cy="180340"/>
          </a:xfrm>
          <a:custGeom>
            <a:avLst/>
            <a:gdLst/>
            <a:ahLst/>
            <a:cxnLst/>
            <a:rect l="l" t="t" r="r" b="b"/>
            <a:pathLst>
              <a:path w="3565525" h="180340">
                <a:moveTo>
                  <a:pt x="0" y="180035"/>
                </a:moveTo>
                <a:lnTo>
                  <a:pt x="3565220" y="180035"/>
                </a:lnTo>
                <a:lnTo>
                  <a:pt x="356522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07342" y="511225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39" y="0"/>
                </a:lnTo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73645" y="607225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30004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943111" y="38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878049" y="38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862548" y="836714"/>
            <a:ext cx="3096260" cy="2554605"/>
          </a:xfrm>
          <a:prstGeom prst="rect">
            <a:avLst/>
          </a:prstGeom>
          <a:solidFill>
            <a:srgbClr val="A23A28"/>
          </a:solidFill>
        </p:spPr>
        <p:txBody>
          <a:bodyPr vert="horz" wrap="square" lIns="0" tIns="38735" rIns="0" bIns="0" rtlCol="0">
            <a:spAutoFit/>
          </a:bodyPr>
          <a:lstStyle/>
          <a:p>
            <a:pPr marL="369570" marR="185420" indent="184150">
              <a:lnSpc>
                <a:spcPct val="100000"/>
              </a:lnSpc>
              <a:spcBef>
                <a:spcPts val="3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После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утверждения  проекта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происходит</a:t>
            </a:r>
            <a:endParaRPr sz="2000">
              <a:latin typeface="Arial"/>
              <a:cs typeface="Arial"/>
            </a:endParaRPr>
          </a:p>
          <a:p>
            <a:pPr marL="123189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введение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севооборота.</a:t>
            </a:r>
            <a:endParaRPr sz="2000">
              <a:latin typeface="Arial"/>
              <a:cs typeface="Arial"/>
            </a:endParaRPr>
          </a:p>
          <a:p>
            <a:pPr marL="128905" marR="122555" indent="1270" algn="ctr">
              <a:lnSpc>
                <a:spcPct val="100000"/>
              </a:lnSpc>
            </a:pP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Т.е.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нарезаются поля,  устанавливают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границы 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этих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полей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(столбики)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и 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производится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нумерация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полей.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68906" y="4325492"/>
            <a:ext cx="5853725" cy="25182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1079" y="593737"/>
            <a:ext cx="5622823" cy="3013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91104" y="3797718"/>
            <a:ext cx="720090" cy="324485"/>
          </a:xfrm>
          <a:custGeom>
            <a:avLst/>
            <a:gdLst/>
            <a:ahLst/>
            <a:cxnLst/>
            <a:rect l="l" t="t" r="r" b="b"/>
            <a:pathLst>
              <a:path w="720089" h="324485">
                <a:moveTo>
                  <a:pt x="720077" y="162013"/>
                </a:moveTo>
                <a:lnTo>
                  <a:pt x="0" y="162013"/>
                </a:lnTo>
                <a:lnTo>
                  <a:pt x="360032" y="324027"/>
                </a:lnTo>
                <a:lnTo>
                  <a:pt x="720077" y="162013"/>
                </a:lnTo>
                <a:close/>
              </a:path>
              <a:path w="720089" h="324485">
                <a:moveTo>
                  <a:pt x="540054" y="0"/>
                </a:moveTo>
                <a:lnTo>
                  <a:pt x="180022" y="0"/>
                </a:lnTo>
                <a:lnTo>
                  <a:pt x="180022" y="162013"/>
                </a:lnTo>
                <a:lnTo>
                  <a:pt x="540054" y="162013"/>
                </a:lnTo>
                <a:lnTo>
                  <a:pt x="540054" y="0"/>
                </a:lnTo>
                <a:close/>
              </a:path>
            </a:pathLst>
          </a:custGeom>
          <a:solidFill>
            <a:srgbClr val="93A2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91104" y="3797718"/>
            <a:ext cx="720090" cy="324485"/>
          </a:xfrm>
          <a:custGeom>
            <a:avLst/>
            <a:gdLst/>
            <a:ahLst/>
            <a:cxnLst/>
            <a:rect l="l" t="t" r="r" b="b"/>
            <a:pathLst>
              <a:path w="720089" h="324485">
                <a:moveTo>
                  <a:pt x="720077" y="162013"/>
                </a:moveTo>
                <a:lnTo>
                  <a:pt x="360032" y="324027"/>
                </a:lnTo>
                <a:lnTo>
                  <a:pt x="0" y="162013"/>
                </a:lnTo>
                <a:lnTo>
                  <a:pt x="180022" y="162013"/>
                </a:lnTo>
                <a:lnTo>
                  <a:pt x="180022" y="0"/>
                </a:lnTo>
                <a:lnTo>
                  <a:pt x="540054" y="0"/>
                </a:lnTo>
                <a:lnTo>
                  <a:pt x="540054" y="162013"/>
                </a:lnTo>
                <a:lnTo>
                  <a:pt x="720077" y="162013"/>
                </a:lnTo>
                <a:close/>
              </a:path>
            </a:pathLst>
          </a:custGeom>
          <a:ln w="19050">
            <a:solidFill>
              <a:srgbClr val="6B76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1568" y="3797718"/>
            <a:ext cx="720090" cy="324485"/>
          </a:xfrm>
          <a:custGeom>
            <a:avLst/>
            <a:gdLst/>
            <a:ahLst/>
            <a:cxnLst/>
            <a:rect l="l" t="t" r="r" b="b"/>
            <a:pathLst>
              <a:path w="720090" h="324485">
                <a:moveTo>
                  <a:pt x="720077" y="162013"/>
                </a:moveTo>
                <a:lnTo>
                  <a:pt x="0" y="162013"/>
                </a:lnTo>
                <a:lnTo>
                  <a:pt x="360032" y="324027"/>
                </a:lnTo>
                <a:lnTo>
                  <a:pt x="720077" y="162013"/>
                </a:lnTo>
                <a:close/>
              </a:path>
              <a:path w="720090" h="324485">
                <a:moveTo>
                  <a:pt x="540054" y="0"/>
                </a:moveTo>
                <a:lnTo>
                  <a:pt x="180022" y="0"/>
                </a:lnTo>
                <a:lnTo>
                  <a:pt x="180022" y="162013"/>
                </a:lnTo>
                <a:lnTo>
                  <a:pt x="540054" y="162013"/>
                </a:lnTo>
                <a:lnTo>
                  <a:pt x="540054" y="0"/>
                </a:lnTo>
                <a:close/>
              </a:path>
            </a:pathLst>
          </a:custGeom>
          <a:solidFill>
            <a:srgbClr val="93A2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1568" y="3797718"/>
            <a:ext cx="720090" cy="324485"/>
          </a:xfrm>
          <a:custGeom>
            <a:avLst/>
            <a:gdLst/>
            <a:ahLst/>
            <a:cxnLst/>
            <a:rect l="l" t="t" r="r" b="b"/>
            <a:pathLst>
              <a:path w="720090" h="324485">
                <a:moveTo>
                  <a:pt x="720077" y="162013"/>
                </a:moveTo>
                <a:lnTo>
                  <a:pt x="360032" y="324027"/>
                </a:lnTo>
                <a:lnTo>
                  <a:pt x="0" y="162013"/>
                </a:lnTo>
                <a:lnTo>
                  <a:pt x="180022" y="162013"/>
                </a:lnTo>
                <a:lnTo>
                  <a:pt x="180022" y="0"/>
                </a:lnTo>
                <a:lnTo>
                  <a:pt x="540054" y="0"/>
                </a:lnTo>
                <a:lnTo>
                  <a:pt x="540054" y="162013"/>
                </a:lnTo>
                <a:lnTo>
                  <a:pt x="720077" y="162013"/>
                </a:lnTo>
                <a:close/>
              </a:path>
            </a:pathLst>
          </a:custGeom>
          <a:ln w="19050">
            <a:solidFill>
              <a:srgbClr val="6B76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43043" y="3731361"/>
            <a:ext cx="720090" cy="324485"/>
          </a:xfrm>
          <a:custGeom>
            <a:avLst/>
            <a:gdLst/>
            <a:ahLst/>
            <a:cxnLst/>
            <a:rect l="l" t="t" r="r" b="b"/>
            <a:pathLst>
              <a:path w="720089" h="324485">
                <a:moveTo>
                  <a:pt x="720077" y="162013"/>
                </a:moveTo>
                <a:lnTo>
                  <a:pt x="0" y="162013"/>
                </a:lnTo>
                <a:lnTo>
                  <a:pt x="360032" y="324027"/>
                </a:lnTo>
                <a:lnTo>
                  <a:pt x="720077" y="162013"/>
                </a:lnTo>
                <a:close/>
              </a:path>
              <a:path w="720089" h="324485">
                <a:moveTo>
                  <a:pt x="540054" y="0"/>
                </a:moveTo>
                <a:lnTo>
                  <a:pt x="180022" y="0"/>
                </a:lnTo>
                <a:lnTo>
                  <a:pt x="180022" y="162013"/>
                </a:lnTo>
                <a:lnTo>
                  <a:pt x="540054" y="162013"/>
                </a:lnTo>
                <a:lnTo>
                  <a:pt x="540054" y="0"/>
                </a:lnTo>
                <a:close/>
              </a:path>
            </a:pathLst>
          </a:custGeom>
          <a:solidFill>
            <a:srgbClr val="93A2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43043" y="3731361"/>
            <a:ext cx="720090" cy="324485"/>
          </a:xfrm>
          <a:custGeom>
            <a:avLst/>
            <a:gdLst/>
            <a:ahLst/>
            <a:cxnLst/>
            <a:rect l="l" t="t" r="r" b="b"/>
            <a:pathLst>
              <a:path w="720089" h="324485">
                <a:moveTo>
                  <a:pt x="720077" y="162013"/>
                </a:moveTo>
                <a:lnTo>
                  <a:pt x="360032" y="324027"/>
                </a:lnTo>
                <a:lnTo>
                  <a:pt x="0" y="162013"/>
                </a:lnTo>
                <a:lnTo>
                  <a:pt x="180022" y="162013"/>
                </a:lnTo>
                <a:lnTo>
                  <a:pt x="180022" y="0"/>
                </a:lnTo>
                <a:lnTo>
                  <a:pt x="540054" y="0"/>
                </a:lnTo>
                <a:lnTo>
                  <a:pt x="540054" y="162013"/>
                </a:lnTo>
                <a:lnTo>
                  <a:pt x="720077" y="162013"/>
                </a:lnTo>
                <a:close/>
              </a:path>
            </a:pathLst>
          </a:custGeom>
          <a:ln w="19050">
            <a:solidFill>
              <a:srgbClr val="6B76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0" y="0"/>
            <a:ext cx="8873490" cy="308610"/>
          </a:xfrm>
          <a:prstGeom prst="rect">
            <a:avLst/>
          </a:prstGeom>
          <a:solidFill>
            <a:srgbClr val="564B3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05"/>
              </a:lnSpc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ЯГСХА.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Лекции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по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земледелию. Севообороты 2.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С.В.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Щукин.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http://zemledelie.jimdo.com/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2590" y="308279"/>
            <a:ext cx="1905" cy="91440"/>
          </a:xfrm>
          <a:custGeom>
            <a:avLst/>
            <a:gdLst/>
            <a:ahLst/>
            <a:cxnLst/>
            <a:rect l="l" t="t" r="r" b="b"/>
            <a:pathLst>
              <a:path w="1904" h="91439">
                <a:moveTo>
                  <a:pt x="0" y="91439"/>
                </a:moveTo>
                <a:lnTo>
                  <a:pt x="1409" y="91439"/>
                </a:lnTo>
                <a:lnTo>
                  <a:pt x="140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71914" y="308279"/>
            <a:ext cx="13335" cy="91440"/>
          </a:xfrm>
          <a:custGeom>
            <a:avLst/>
            <a:gdLst/>
            <a:ahLst/>
            <a:cxnLst/>
            <a:rect l="l" t="t" r="r" b="b"/>
            <a:pathLst>
              <a:path w="13334" h="91439">
                <a:moveTo>
                  <a:pt x="0" y="91439"/>
                </a:moveTo>
                <a:lnTo>
                  <a:pt x="13055" y="91439"/>
                </a:lnTo>
                <a:lnTo>
                  <a:pt x="13055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2852" y="308279"/>
            <a:ext cx="41910" cy="91440"/>
          </a:xfrm>
          <a:custGeom>
            <a:avLst/>
            <a:gdLst/>
            <a:ahLst/>
            <a:cxnLst/>
            <a:rect l="l" t="t" r="r" b="b"/>
            <a:pathLst>
              <a:path w="41909" h="91439">
                <a:moveTo>
                  <a:pt x="0" y="91439"/>
                </a:moveTo>
                <a:lnTo>
                  <a:pt x="41630" y="91439"/>
                </a:lnTo>
                <a:lnTo>
                  <a:pt x="4163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72981" y="308279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131825"/>
                </a:moveTo>
                <a:lnTo>
                  <a:pt x="0" y="0"/>
                </a:lnTo>
                <a:lnTo>
                  <a:pt x="0" y="131825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08279"/>
            <a:ext cx="8916035" cy="91440"/>
          </a:xfrm>
          <a:custGeom>
            <a:avLst/>
            <a:gdLst/>
            <a:ahLst/>
            <a:cxnLst/>
            <a:rect l="l" t="t" r="r" b="b"/>
            <a:pathLst>
              <a:path w="8916035" h="91439">
                <a:moveTo>
                  <a:pt x="0" y="91439"/>
                </a:moveTo>
                <a:lnTo>
                  <a:pt x="8915679" y="91439"/>
                </a:lnTo>
                <a:lnTo>
                  <a:pt x="891567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2590" y="360248"/>
            <a:ext cx="1905" cy="80010"/>
          </a:xfrm>
          <a:custGeom>
            <a:avLst/>
            <a:gdLst/>
            <a:ahLst/>
            <a:cxnLst/>
            <a:rect l="l" t="t" r="r" b="b"/>
            <a:pathLst>
              <a:path w="1904" h="80009">
                <a:moveTo>
                  <a:pt x="0" y="79857"/>
                </a:moveTo>
                <a:lnTo>
                  <a:pt x="1409" y="79857"/>
                </a:lnTo>
                <a:lnTo>
                  <a:pt x="1409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71914" y="360248"/>
            <a:ext cx="13335" cy="80010"/>
          </a:xfrm>
          <a:custGeom>
            <a:avLst/>
            <a:gdLst/>
            <a:ahLst/>
            <a:cxnLst/>
            <a:rect l="l" t="t" r="r" b="b"/>
            <a:pathLst>
              <a:path w="13334" h="80009">
                <a:moveTo>
                  <a:pt x="0" y="79857"/>
                </a:moveTo>
                <a:lnTo>
                  <a:pt x="13055" y="79857"/>
                </a:lnTo>
                <a:lnTo>
                  <a:pt x="13055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02852" y="360248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09">
                <a:moveTo>
                  <a:pt x="0" y="79857"/>
                </a:moveTo>
                <a:lnTo>
                  <a:pt x="41630" y="79857"/>
                </a:lnTo>
                <a:lnTo>
                  <a:pt x="41630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10187" y="360248"/>
            <a:ext cx="3505835" cy="80010"/>
          </a:xfrm>
          <a:custGeom>
            <a:avLst/>
            <a:gdLst/>
            <a:ahLst/>
            <a:cxnLst/>
            <a:rect l="l" t="t" r="r" b="b"/>
            <a:pathLst>
              <a:path w="3505834" h="80009">
                <a:moveTo>
                  <a:pt x="0" y="79857"/>
                </a:moveTo>
                <a:lnTo>
                  <a:pt x="3505492" y="79857"/>
                </a:lnTo>
                <a:lnTo>
                  <a:pt x="3505492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42590" y="440105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80035"/>
                </a:moveTo>
                <a:lnTo>
                  <a:pt x="1409" y="180035"/>
                </a:lnTo>
                <a:lnTo>
                  <a:pt x="1409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71914" y="440105"/>
            <a:ext cx="13335" cy="180340"/>
          </a:xfrm>
          <a:custGeom>
            <a:avLst/>
            <a:gdLst/>
            <a:ahLst/>
            <a:cxnLst/>
            <a:rect l="l" t="t" r="r" b="b"/>
            <a:pathLst>
              <a:path w="13334" h="180340">
                <a:moveTo>
                  <a:pt x="0" y="180035"/>
                </a:moveTo>
                <a:lnTo>
                  <a:pt x="13055" y="180035"/>
                </a:lnTo>
                <a:lnTo>
                  <a:pt x="13055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02852" y="440105"/>
            <a:ext cx="41910" cy="180340"/>
          </a:xfrm>
          <a:custGeom>
            <a:avLst/>
            <a:gdLst/>
            <a:ahLst/>
            <a:cxnLst/>
            <a:rect l="l" t="t" r="r" b="b"/>
            <a:pathLst>
              <a:path w="41909" h="180340">
                <a:moveTo>
                  <a:pt x="0" y="180035"/>
                </a:moveTo>
                <a:lnTo>
                  <a:pt x="41630" y="180035"/>
                </a:lnTo>
                <a:lnTo>
                  <a:pt x="4163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10200" y="440105"/>
            <a:ext cx="3565525" cy="180340"/>
          </a:xfrm>
          <a:custGeom>
            <a:avLst/>
            <a:gdLst/>
            <a:ahLst/>
            <a:cxnLst/>
            <a:rect l="l" t="t" r="r" b="b"/>
            <a:pathLst>
              <a:path w="3565525" h="180340">
                <a:moveTo>
                  <a:pt x="0" y="180035"/>
                </a:moveTo>
                <a:lnTo>
                  <a:pt x="3565220" y="180035"/>
                </a:lnTo>
                <a:lnTo>
                  <a:pt x="356522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07342" y="511225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39" y="0"/>
                </a:lnTo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73645" y="607225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30004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43111" y="38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878049" y="38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11" y="1483906"/>
            <a:ext cx="5248077" cy="5270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515196" y="1293939"/>
            <a:ext cx="6229985" cy="847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60680">
              <a:lnSpc>
                <a:spcPct val="99700"/>
              </a:lnSpc>
              <a:spcBef>
                <a:spcPts val="105"/>
              </a:spcBef>
            </a:pPr>
            <a:r>
              <a:rPr sz="1800" spc="-10" dirty="0">
                <a:latin typeface="Arial"/>
                <a:cs typeface="Arial"/>
              </a:rPr>
              <a:t>Это </a:t>
            </a:r>
            <a:r>
              <a:rPr sz="1800" spc="-15" dirty="0">
                <a:latin typeface="Arial"/>
                <a:cs typeface="Arial"/>
              </a:rPr>
              <a:t>чередование, </a:t>
            </a:r>
            <a:r>
              <a:rPr sz="1800" spc="0" dirty="0">
                <a:latin typeface="Arial"/>
                <a:cs typeface="Arial"/>
              </a:rPr>
              <a:t>как </a:t>
            </a:r>
            <a:r>
              <a:rPr sz="1800" spc="-5" dirty="0">
                <a:latin typeface="Arial"/>
                <a:cs typeface="Arial"/>
              </a:rPr>
              <a:t>правило, </a:t>
            </a:r>
            <a:r>
              <a:rPr sz="1800" spc="-20" dirty="0">
                <a:latin typeface="Arial"/>
                <a:cs typeface="Arial"/>
              </a:rPr>
              <a:t>отличается </a:t>
            </a:r>
            <a:r>
              <a:rPr sz="1800" spc="-25" dirty="0">
                <a:latin typeface="Arial"/>
                <a:cs typeface="Arial"/>
              </a:rPr>
              <a:t>от  </a:t>
            </a:r>
            <a:r>
              <a:rPr sz="1800" spc="-10" dirty="0">
                <a:latin typeface="Arial"/>
                <a:cs typeface="Arial"/>
              </a:rPr>
              <a:t>принятого, </a:t>
            </a:r>
            <a:r>
              <a:rPr sz="1800" spc="-15" dirty="0">
                <a:latin typeface="Arial"/>
                <a:cs typeface="Arial"/>
              </a:rPr>
              <a:t>потому </a:t>
            </a:r>
            <a:r>
              <a:rPr sz="1800" spc="-10" dirty="0">
                <a:latin typeface="Arial"/>
                <a:cs typeface="Arial"/>
              </a:rPr>
              <a:t>что </a:t>
            </a:r>
            <a:r>
              <a:rPr sz="1800" dirty="0">
                <a:latin typeface="Arial"/>
                <a:cs typeface="Arial"/>
              </a:rPr>
              <a:t>в </a:t>
            </a:r>
            <a:r>
              <a:rPr sz="1800" spc="-15" dirty="0">
                <a:latin typeface="Arial"/>
                <a:cs typeface="Arial"/>
              </a:rPr>
              <a:t>поля попадает </a:t>
            </a:r>
            <a:r>
              <a:rPr sz="1800" spc="-5" dirty="0">
                <a:latin typeface="Arial"/>
                <a:cs typeface="Arial"/>
              </a:rPr>
              <a:t>несколько </a:t>
            </a:r>
            <a:r>
              <a:rPr sz="1800" spc="-30" dirty="0">
                <a:latin typeface="Arial"/>
                <a:cs typeface="Arial"/>
              </a:rPr>
              <a:t>культур.  </a:t>
            </a:r>
            <a:r>
              <a:rPr sz="1800" spc="-15" dirty="0">
                <a:latin typeface="Arial"/>
                <a:cs typeface="Arial"/>
              </a:rPr>
              <a:t>Затем </a:t>
            </a:r>
            <a:r>
              <a:rPr sz="1800" spc="-25" dirty="0">
                <a:latin typeface="Arial"/>
                <a:cs typeface="Arial"/>
              </a:rPr>
              <a:t>этот </a:t>
            </a:r>
            <a:r>
              <a:rPr sz="1800" spc="-5" dirty="0">
                <a:latin typeface="Arial"/>
                <a:cs typeface="Arial"/>
              </a:rPr>
              <a:t>план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реализуется.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91574" y="647458"/>
            <a:ext cx="88950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000000"/>
                </a:solidFill>
                <a:latin typeface="Arial"/>
                <a:cs typeface="Arial"/>
              </a:rPr>
              <a:t>Составляют </a:t>
            </a:r>
            <a:r>
              <a:rPr sz="1800" spc="-5" dirty="0">
                <a:solidFill>
                  <a:srgbClr val="000000"/>
                </a:solidFill>
                <a:latin typeface="Arial"/>
                <a:cs typeface="Arial"/>
              </a:rPr>
              <a:t>план </a:t>
            </a:r>
            <a:r>
              <a:rPr sz="1800" spc="-10" dirty="0">
                <a:solidFill>
                  <a:srgbClr val="000000"/>
                </a:solidFill>
                <a:latin typeface="Arial"/>
                <a:cs typeface="Arial"/>
              </a:rPr>
              <a:t>освоения </a:t>
            </a:r>
            <a:r>
              <a:rPr sz="1800" spc="-15" dirty="0">
                <a:solidFill>
                  <a:srgbClr val="000000"/>
                </a:solidFill>
                <a:latin typeface="Arial"/>
                <a:cs typeface="Arial"/>
              </a:rPr>
              <a:t>севооборота </a:t>
            </a:r>
            <a:r>
              <a:rPr sz="1800" spc="-5" dirty="0">
                <a:solidFill>
                  <a:srgbClr val="000000"/>
                </a:solidFill>
                <a:latin typeface="Arial"/>
                <a:cs typeface="Arial"/>
              </a:rPr>
              <a:t>(на 2-3-5 </a:t>
            </a:r>
            <a:r>
              <a:rPr sz="1800" spc="-20" dirty="0">
                <a:solidFill>
                  <a:srgbClr val="000000"/>
                </a:solidFill>
                <a:latin typeface="Arial"/>
                <a:cs typeface="Arial"/>
              </a:rPr>
              <a:t>лет), </a:t>
            </a:r>
            <a:r>
              <a:rPr sz="1800" spc="-55" dirty="0">
                <a:solidFill>
                  <a:srgbClr val="000000"/>
                </a:solidFill>
                <a:latin typeface="Arial"/>
                <a:cs typeface="Arial"/>
              </a:rPr>
              <a:t>т.е. </a:t>
            </a:r>
            <a:r>
              <a:rPr sz="1800" spc="-15" dirty="0">
                <a:solidFill>
                  <a:srgbClr val="000000"/>
                </a:solidFill>
                <a:latin typeface="Arial"/>
                <a:cs typeface="Arial"/>
              </a:rPr>
              <a:t>происходит  установление </a:t>
            </a:r>
            <a:r>
              <a:rPr sz="1800" spc="-10" dirty="0">
                <a:solidFill>
                  <a:srgbClr val="000000"/>
                </a:solidFill>
                <a:latin typeface="Arial"/>
                <a:cs typeface="Arial"/>
              </a:rPr>
              <a:t>временного </a:t>
            </a:r>
            <a:r>
              <a:rPr sz="1800" spc="-15" dirty="0">
                <a:solidFill>
                  <a:srgbClr val="000000"/>
                </a:solidFill>
                <a:latin typeface="Arial"/>
                <a:cs typeface="Arial"/>
              </a:rPr>
              <a:t>чередования </a:t>
            </a:r>
            <a:r>
              <a:rPr sz="1800" spc="-35" dirty="0">
                <a:solidFill>
                  <a:srgbClr val="000000"/>
                </a:solidFill>
                <a:latin typeface="Arial"/>
                <a:cs typeface="Arial"/>
              </a:rPr>
              <a:t>культур </a:t>
            </a:r>
            <a:r>
              <a:rPr sz="1800" spc="-5" dirty="0">
                <a:solidFill>
                  <a:srgbClr val="000000"/>
                </a:solidFill>
                <a:latin typeface="Arial"/>
                <a:cs typeface="Arial"/>
              </a:rPr>
              <a:t>на </a:t>
            </a:r>
            <a:r>
              <a:rPr sz="1800" spc="-15" dirty="0">
                <a:solidFill>
                  <a:srgbClr val="000000"/>
                </a:solidFill>
                <a:latin typeface="Arial"/>
                <a:cs typeface="Arial"/>
              </a:rPr>
              <a:t>период </a:t>
            </a:r>
            <a:r>
              <a:rPr sz="1800" spc="-10" dirty="0">
                <a:solidFill>
                  <a:srgbClr val="000000"/>
                </a:solidFill>
                <a:latin typeface="Arial"/>
                <a:cs typeface="Arial"/>
              </a:rPr>
              <a:t>освоения</a:t>
            </a:r>
            <a:r>
              <a:rPr sz="1800" spc="3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00"/>
                </a:solidFill>
                <a:latin typeface="Arial"/>
                <a:cs typeface="Arial"/>
              </a:rPr>
              <a:t>севооборотов.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392534" y="2190343"/>
            <a:ext cx="3751579" cy="2759710"/>
          </a:xfrm>
          <a:custGeom>
            <a:avLst/>
            <a:gdLst/>
            <a:ahLst/>
            <a:cxnLst/>
            <a:rect l="l" t="t" r="r" b="b"/>
            <a:pathLst>
              <a:path w="3751579" h="2759710">
                <a:moveTo>
                  <a:pt x="3578987" y="0"/>
                </a:moveTo>
                <a:lnTo>
                  <a:pt x="344932" y="0"/>
                </a:lnTo>
                <a:lnTo>
                  <a:pt x="299083" y="6160"/>
                </a:lnTo>
                <a:lnTo>
                  <a:pt x="257885" y="23547"/>
                </a:lnTo>
                <a:lnTo>
                  <a:pt x="222980" y="50515"/>
                </a:lnTo>
                <a:lnTo>
                  <a:pt x="196012" y="85423"/>
                </a:lnTo>
                <a:lnTo>
                  <a:pt x="178626" y="126625"/>
                </a:lnTo>
                <a:lnTo>
                  <a:pt x="172467" y="172466"/>
                </a:lnTo>
                <a:lnTo>
                  <a:pt x="172466" y="2414549"/>
                </a:lnTo>
                <a:lnTo>
                  <a:pt x="0" y="2414549"/>
                </a:lnTo>
                <a:lnTo>
                  <a:pt x="33565" y="2421326"/>
                </a:lnTo>
                <a:lnTo>
                  <a:pt x="60975" y="2439806"/>
                </a:lnTo>
                <a:lnTo>
                  <a:pt x="79456" y="2467216"/>
                </a:lnTo>
                <a:lnTo>
                  <a:pt x="86233" y="2500782"/>
                </a:lnTo>
                <a:lnTo>
                  <a:pt x="79456" y="2534348"/>
                </a:lnTo>
                <a:lnTo>
                  <a:pt x="60975" y="2561758"/>
                </a:lnTo>
                <a:lnTo>
                  <a:pt x="33565" y="2580238"/>
                </a:lnTo>
                <a:lnTo>
                  <a:pt x="0" y="2587015"/>
                </a:lnTo>
                <a:lnTo>
                  <a:pt x="172466" y="2587015"/>
                </a:lnTo>
                <a:lnTo>
                  <a:pt x="166305" y="2632863"/>
                </a:lnTo>
                <a:lnTo>
                  <a:pt x="148919" y="2674062"/>
                </a:lnTo>
                <a:lnTo>
                  <a:pt x="121951" y="2708967"/>
                </a:lnTo>
                <a:lnTo>
                  <a:pt x="87046" y="2735934"/>
                </a:lnTo>
                <a:lnTo>
                  <a:pt x="45848" y="2753320"/>
                </a:lnTo>
                <a:lnTo>
                  <a:pt x="0" y="2759481"/>
                </a:lnTo>
                <a:lnTo>
                  <a:pt x="3234055" y="2759481"/>
                </a:lnTo>
                <a:lnTo>
                  <a:pt x="3279903" y="2753320"/>
                </a:lnTo>
                <a:lnTo>
                  <a:pt x="3321101" y="2735934"/>
                </a:lnTo>
                <a:lnTo>
                  <a:pt x="3356006" y="2708967"/>
                </a:lnTo>
                <a:lnTo>
                  <a:pt x="3382974" y="2674062"/>
                </a:lnTo>
                <a:lnTo>
                  <a:pt x="3400360" y="2632863"/>
                </a:lnTo>
                <a:lnTo>
                  <a:pt x="3406521" y="2587015"/>
                </a:lnTo>
                <a:lnTo>
                  <a:pt x="3406521" y="344944"/>
                </a:lnTo>
                <a:lnTo>
                  <a:pt x="344932" y="344944"/>
                </a:lnTo>
                <a:lnTo>
                  <a:pt x="311366" y="338168"/>
                </a:lnTo>
                <a:lnTo>
                  <a:pt x="283956" y="319687"/>
                </a:lnTo>
                <a:lnTo>
                  <a:pt x="265475" y="292277"/>
                </a:lnTo>
                <a:lnTo>
                  <a:pt x="258699" y="258711"/>
                </a:lnTo>
                <a:lnTo>
                  <a:pt x="265475" y="225138"/>
                </a:lnTo>
                <a:lnTo>
                  <a:pt x="283956" y="197724"/>
                </a:lnTo>
                <a:lnTo>
                  <a:pt x="311366" y="179242"/>
                </a:lnTo>
                <a:lnTo>
                  <a:pt x="344932" y="172466"/>
                </a:lnTo>
                <a:lnTo>
                  <a:pt x="3751463" y="172466"/>
                </a:lnTo>
                <a:lnTo>
                  <a:pt x="3745304" y="126625"/>
                </a:lnTo>
                <a:lnTo>
                  <a:pt x="3727918" y="85423"/>
                </a:lnTo>
                <a:lnTo>
                  <a:pt x="3700949" y="50515"/>
                </a:lnTo>
                <a:lnTo>
                  <a:pt x="3666042" y="23547"/>
                </a:lnTo>
                <a:lnTo>
                  <a:pt x="3624840" y="6160"/>
                </a:lnTo>
                <a:lnTo>
                  <a:pt x="3578987" y="0"/>
                </a:lnTo>
                <a:close/>
              </a:path>
              <a:path w="3751579" h="2759710">
                <a:moveTo>
                  <a:pt x="3751463" y="172466"/>
                </a:moveTo>
                <a:lnTo>
                  <a:pt x="344932" y="172466"/>
                </a:lnTo>
                <a:lnTo>
                  <a:pt x="517398" y="172478"/>
                </a:lnTo>
                <a:lnTo>
                  <a:pt x="511237" y="218326"/>
                </a:lnTo>
                <a:lnTo>
                  <a:pt x="493851" y="259525"/>
                </a:lnTo>
                <a:lnTo>
                  <a:pt x="466883" y="294430"/>
                </a:lnTo>
                <a:lnTo>
                  <a:pt x="431978" y="321397"/>
                </a:lnTo>
                <a:lnTo>
                  <a:pt x="390780" y="338784"/>
                </a:lnTo>
                <a:lnTo>
                  <a:pt x="344932" y="344944"/>
                </a:lnTo>
                <a:lnTo>
                  <a:pt x="3578987" y="344944"/>
                </a:lnTo>
                <a:lnTo>
                  <a:pt x="3624840" y="338784"/>
                </a:lnTo>
                <a:lnTo>
                  <a:pt x="3666042" y="321397"/>
                </a:lnTo>
                <a:lnTo>
                  <a:pt x="3700949" y="294430"/>
                </a:lnTo>
                <a:lnTo>
                  <a:pt x="3727918" y="259525"/>
                </a:lnTo>
                <a:lnTo>
                  <a:pt x="3745304" y="218326"/>
                </a:lnTo>
                <a:lnTo>
                  <a:pt x="3751463" y="172466"/>
                </a:lnTo>
                <a:close/>
              </a:path>
            </a:pathLst>
          </a:custGeom>
          <a:solidFill>
            <a:srgbClr val="A23A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20082" y="2362822"/>
            <a:ext cx="690245" cy="2587625"/>
          </a:xfrm>
          <a:custGeom>
            <a:avLst/>
            <a:gdLst/>
            <a:ahLst/>
            <a:cxnLst/>
            <a:rect l="l" t="t" r="r" b="b"/>
            <a:pathLst>
              <a:path w="690245" h="2587625">
                <a:moveTo>
                  <a:pt x="689862" y="0"/>
                </a:moveTo>
                <a:lnTo>
                  <a:pt x="517396" y="0"/>
                </a:lnTo>
                <a:lnTo>
                  <a:pt x="483830" y="6776"/>
                </a:lnTo>
                <a:lnTo>
                  <a:pt x="456420" y="25257"/>
                </a:lnTo>
                <a:lnTo>
                  <a:pt x="437939" y="52667"/>
                </a:lnTo>
                <a:lnTo>
                  <a:pt x="431163" y="86233"/>
                </a:lnTo>
                <a:lnTo>
                  <a:pt x="437939" y="119798"/>
                </a:lnTo>
                <a:lnTo>
                  <a:pt x="456420" y="147208"/>
                </a:lnTo>
                <a:lnTo>
                  <a:pt x="483830" y="165689"/>
                </a:lnTo>
                <a:lnTo>
                  <a:pt x="517396" y="172466"/>
                </a:lnTo>
                <a:lnTo>
                  <a:pt x="563244" y="166305"/>
                </a:lnTo>
                <a:lnTo>
                  <a:pt x="604443" y="148919"/>
                </a:lnTo>
                <a:lnTo>
                  <a:pt x="639348" y="121951"/>
                </a:lnTo>
                <a:lnTo>
                  <a:pt x="666315" y="87046"/>
                </a:lnTo>
                <a:lnTo>
                  <a:pt x="683701" y="45848"/>
                </a:lnTo>
                <a:lnTo>
                  <a:pt x="689862" y="0"/>
                </a:lnTo>
                <a:close/>
              </a:path>
              <a:path w="690245" h="2587625">
                <a:moveTo>
                  <a:pt x="172464" y="2242070"/>
                </a:moveTo>
                <a:lnTo>
                  <a:pt x="126616" y="2248231"/>
                </a:lnTo>
                <a:lnTo>
                  <a:pt x="85417" y="2265617"/>
                </a:lnTo>
                <a:lnTo>
                  <a:pt x="50512" y="2292584"/>
                </a:lnTo>
                <a:lnTo>
                  <a:pt x="23545" y="2327489"/>
                </a:lnTo>
                <a:lnTo>
                  <a:pt x="6158" y="2368688"/>
                </a:lnTo>
                <a:lnTo>
                  <a:pt x="0" y="2414549"/>
                </a:lnTo>
                <a:lnTo>
                  <a:pt x="6158" y="2460389"/>
                </a:lnTo>
                <a:lnTo>
                  <a:pt x="23545" y="2501589"/>
                </a:lnTo>
                <a:lnTo>
                  <a:pt x="50512" y="2536493"/>
                </a:lnTo>
                <a:lnTo>
                  <a:pt x="85417" y="2563458"/>
                </a:lnTo>
                <a:lnTo>
                  <a:pt x="126616" y="2580842"/>
                </a:lnTo>
                <a:lnTo>
                  <a:pt x="172464" y="2587002"/>
                </a:lnTo>
                <a:lnTo>
                  <a:pt x="218312" y="2580842"/>
                </a:lnTo>
                <a:lnTo>
                  <a:pt x="259511" y="2563458"/>
                </a:lnTo>
                <a:lnTo>
                  <a:pt x="294416" y="2536493"/>
                </a:lnTo>
                <a:lnTo>
                  <a:pt x="321383" y="2501589"/>
                </a:lnTo>
                <a:lnTo>
                  <a:pt x="338769" y="2460389"/>
                </a:lnTo>
                <a:lnTo>
                  <a:pt x="344928" y="2414549"/>
                </a:lnTo>
                <a:lnTo>
                  <a:pt x="172464" y="2414549"/>
                </a:lnTo>
                <a:lnTo>
                  <a:pt x="206029" y="2407770"/>
                </a:lnTo>
                <a:lnTo>
                  <a:pt x="233440" y="2389285"/>
                </a:lnTo>
                <a:lnTo>
                  <a:pt x="251920" y="2361871"/>
                </a:lnTo>
                <a:lnTo>
                  <a:pt x="258697" y="2328303"/>
                </a:lnTo>
                <a:lnTo>
                  <a:pt x="251920" y="2294737"/>
                </a:lnTo>
                <a:lnTo>
                  <a:pt x="233440" y="2267327"/>
                </a:lnTo>
                <a:lnTo>
                  <a:pt x="206029" y="2248847"/>
                </a:lnTo>
                <a:lnTo>
                  <a:pt x="172464" y="2242070"/>
                </a:lnTo>
                <a:close/>
              </a:path>
            </a:pathLst>
          </a:custGeom>
          <a:solidFill>
            <a:srgbClr val="822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20068" y="2190356"/>
            <a:ext cx="3924300" cy="2759710"/>
          </a:xfrm>
          <a:custGeom>
            <a:avLst/>
            <a:gdLst/>
            <a:ahLst/>
            <a:cxnLst/>
            <a:rect l="l" t="t" r="r" b="b"/>
            <a:pathLst>
              <a:path w="3924300" h="2759710">
                <a:moveTo>
                  <a:pt x="344932" y="2414536"/>
                </a:moveTo>
                <a:lnTo>
                  <a:pt x="344932" y="172466"/>
                </a:lnTo>
                <a:lnTo>
                  <a:pt x="351092" y="126617"/>
                </a:lnTo>
                <a:lnTo>
                  <a:pt x="368478" y="85419"/>
                </a:lnTo>
                <a:lnTo>
                  <a:pt x="395446" y="50514"/>
                </a:lnTo>
                <a:lnTo>
                  <a:pt x="430351" y="23546"/>
                </a:lnTo>
                <a:lnTo>
                  <a:pt x="471549" y="6160"/>
                </a:lnTo>
                <a:lnTo>
                  <a:pt x="517398" y="0"/>
                </a:lnTo>
                <a:lnTo>
                  <a:pt x="3751453" y="0"/>
                </a:lnTo>
                <a:lnTo>
                  <a:pt x="3797301" y="6160"/>
                </a:lnTo>
                <a:lnTo>
                  <a:pt x="3838499" y="23546"/>
                </a:lnTo>
                <a:lnTo>
                  <a:pt x="3873404" y="50514"/>
                </a:lnTo>
                <a:lnTo>
                  <a:pt x="3900372" y="85419"/>
                </a:lnTo>
                <a:lnTo>
                  <a:pt x="3917758" y="126617"/>
                </a:lnTo>
                <a:lnTo>
                  <a:pt x="3923919" y="172466"/>
                </a:lnTo>
                <a:lnTo>
                  <a:pt x="3917758" y="218314"/>
                </a:lnTo>
                <a:lnTo>
                  <a:pt x="3900372" y="259512"/>
                </a:lnTo>
                <a:lnTo>
                  <a:pt x="3873404" y="294417"/>
                </a:lnTo>
                <a:lnTo>
                  <a:pt x="3838499" y="321385"/>
                </a:lnTo>
                <a:lnTo>
                  <a:pt x="3797301" y="338771"/>
                </a:lnTo>
                <a:lnTo>
                  <a:pt x="3751453" y="344931"/>
                </a:lnTo>
                <a:lnTo>
                  <a:pt x="3578987" y="344931"/>
                </a:lnTo>
                <a:lnTo>
                  <a:pt x="3578987" y="2587002"/>
                </a:lnTo>
                <a:lnTo>
                  <a:pt x="3572826" y="2632850"/>
                </a:lnTo>
                <a:lnTo>
                  <a:pt x="3555440" y="2674049"/>
                </a:lnTo>
                <a:lnTo>
                  <a:pt x="3528472" y="2708954"/>
                </a:lnTo>
                <a:lnTo>
                  <a:pt x="3493567" y="2735921"/>
                </a:lnTo>
                <a:lnTo>
                  <a:pt x="3452369" y="2753308"/>
                </a:lnTo>
                <a:lnTo>
                  <a:pt x="3406521" y="2759468"/>
                </a:lnTo>
                <a:lnTo>
                  <a:pt x="172466" y="2759468"/>
                </a:lnTo>
                <a:lnTo>
                  <a:pt x="126617" y="2753308"/>
                </a:lnTo>
                <a:lnTo>
                  <a:pt x="85419" y="2735921"/>
                </a:lnTo>
                <a:lnTo>
                  <a:pt x="50514" y="2708954"/>
                </a:lnTo>
                <a:lnTo>
                  <a:pt x="23546" y="2674049"/>
                </a:lnTo>
                <a:lnTo>
                  <a:pt x="6160" y="2632850"/>
                </a:lnTo>
                <a:lnTo>
                  <a:pt x="0" y="2587002"/>
                </a:lnTo>
                <a:lnTo>
                  <a:pt x="6160" y="2541154"/>
                </a:lnTo>
                <a:lnTo>
                  <a:pt x="23546" y="2499955"/>
                </a:lnTo>
                <a:lnTo>
                  <a:pt x="50514" y="2465050"/>
                </a:lnTo>
                <a:lnTo>
                  <a:pt x="85419" y="2438083"/>
                </a:lnTo>
                <a:lnTo>
                  <a:pt x="126617" y="2420697"/>
                </a:lnTo>
                <a:lnTo>
                  <a:pt x="172466" y="2414536"/>
                </a:lnTo>
                <a:lnTo>
                  <a:pt x="344932" y="2414536"/>
                </a:lnTo>
                <a:close/>
              </a:path>
            </a:pathLst>
          </a:custGeom>
          <a:ln w="19050">
            <a:solidFill>
              <a:srgbClr val="6B76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51233" y="2190356"/>
            <a:ext cx="259079" cy="345440"/>
          </a:xfrm>
          <a:custGeom>
            <a:avLst/>
            <a:gdLst/>
            <a:ahLst/>
            <a:cxnLst/>
            <a:rect l="l" t="t" r="r" b="b"/>
            <a:pathLst>
              <a:path w="259079" h="345439">
                <a:moveTo>
                  <a:pt x="86232" y="0"/>
                </a:moveTo>
                <a:lnTo>
                  <a:pt x="132081" y="6160"/>
                </a:lnTo>
                <a:lnTo>
                  <a:pt x="173279" y="23546"/>
                </a:lnTo>
                <a:lnTo>
                  <a:pt x="208184" y="50514"/>
                </a:lnTo>
                <a:lnTo>
                  <a:pt x="235152" y="85419"/>
                </a:lnTo>
                <a:lnTo>
                  <a:pt x="252538" y="126617"/>
                </a:lnTo>
                <a:lnTo>
                  <a:pt x="258698" y="172466"/>
                </a:lnTo>
                <a:lnTo>
                  <a:pt x="252538" y="218314"/>
                </a:lnTo>
                <a:lnTo>
                  <a:pt x="235152" y="259512"/>
                </a:lnTo>
                <a:lnTo>
                  <a:pt x="208184" y="294417"/>
                </a:lnTo>
                <a:lnTo>
                  <a:pt x="173279" y="321385"/>
                </a:lnTo>
                <a:lnTo>
                  <a:pt x="132081" y="338771"/>
                </a:lnTo>
                <a:lnTo>
                  <a:pt x="86232" y="344931"/>
                </a:lnTo>
                <a:lnTo>
                  <a:pt x="52667" y="338155"/>
                </a:lnTo>
                <a:lnTo>
                  <a:pt x="25257" y="319674"/>
                </a:lnTo>
                <a:lnTo>
                  <a:pt x="6776" y="292264"/>
                </a:lnTo>
                <a:lnTo>
                  <a:pt x="0" y="258699"/>
                </a:lnTo>
                <a:lnTo>
                  <a:pt x="6776" y="225133"/>
                </a:lnTo>
                <a:lnTo>
                  <a:pt x="25257" y="197723"/>
                </a:lnTo>
                <a:lnTo>
                  <a:pt x="52667" y="179242"/>
                </a:lnTo>
                <a:lnTo>
                  <a:pt x="86232" y="172466"/>
                </a:lnTo>
                <a:lnTo>
                  <a:pt x="258698" y="172466"/>
                </a:lnTo>
              </a:path>
            </a:pathLst>
          </a:custGeom>
          <a:ln w="19050">
            <a:solidFill>
              <a:srgbClr val="6B76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37466" y="2535288"/>
            <a:ext cx="3061970" cy="0"/>
          </a:xfrm>
          <a:custGeom>
            <a:avLst/>
            <a:gdLst/>
            <a:ahLst/>
            <a:cxnLst/>
            <a:rect l="l" t="t" r="r" b="b"/>
            <a:pathLst>
              <a:path w="3061970">
                <a:moveTo>
                  <a:pt x="3061589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6B76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83009" y="4595367"/>
            <a:ext cx="191515" cy="1915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92534" y="4604892"/>
            <a:ext cx="172720" cy="345440"/>
          </a:xfrm>
          <a:custGeom>
            <a:avLst/>
            <a:gdLst/>
            <a:ahLst/>
            <a:cxnLst/>
            <a:rect l="l" t="t" r="r" b="b"/>
            <a:pathLst>
              <a:path w="172720" h="345439">
                <a:moveTo>
                  <a:pt x="0" y="344931"/>
                </a:moveTo>
                <a:lnTo>
                  <a:pt x="45848" y="338771"/>
                </a:lnTo>
                <a:lnTo>
                  <a:pt x="87046" y="321385"/>
                </a:lnTo>
                <a:lnTo>
                  <a:pt x="121951" y="294417"/>
                </a:lnTo>
                <a:lnTo>
                  <a:pt x="148919" y="259512"/>
                </a:lnTo>
                <a:lnTo>
                  <a:pt x="166305" y="218314"/>
                </a:lnTo>
                <a:lnTo>
                  <a:pt x="172465" y="172465"/>
                </a:lnTo>
                <a:lnTo>
                  <a:pt x="172465" y="0"/>
                </a:lnTo>
              </a:path>
            </a:pathLst>
          </a:custGeom>
          <a:ln w="19049">
            <a:solidFill>
              <a:srgbClr val="6B76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691022" y="2540241"/>
            <a:ext cx="298577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Освоенным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считается 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тот 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севооборот,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котором 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размещение 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культур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по 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полям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соответствует 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принятой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схеме, 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соблюдаются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границы 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полей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установленная  агротехника.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283964" y="5301202"/>
            <a:ext cx="4537075" cy="987425"/>
          </a:xfrm>
          <a:custGeom>
            <a:avLst/>
            <a:gdLst/>
            <a:ahLst/>
            <a:cxnLst/>
            <a:rect l="l" t="t" r="r" b="b"/>
            <a:pathLst>
              <a:path w="4537075" h="987425">
                <a:moveTo>
                  <a:pt x="4536503" y="616826"/>
                </a:moveTo>
                <a:lnTo>
                  <a:pt x="1588820" y="616826"/>
                </a:lnTo>
                <a:lnTo>
                  <a:pt x="1588820" y="986916"/>
                </a:lnTo>
                <a:lnTo>
                  <a:pt x="4536503" y="986916"/>
                </a:lnTo>
                <a:lnTo>
                  <a:pt x="4536503" y="616826"/>
                </a:lnTo>
                <a:close/>
              </a:path>
              <a:path w="4537075" h="987425">
                <a:moveTo>
                  <a:pt x="246722" y="246735"/>
                </a:moveTo>
                <a:lnTo>
                  <a:pt x="0" y="493458"/>
                </a:lnTo>
                <a:lnTo>
                  <a:pt x="246722" y="740181"/>
                </a:lnTo>
                <a:lnTo>
                  <a:pt x="246722" y="616826"/>
                </a:lnTo>
                <a:lnTo>
                  <a:pt x="4536503" y="616826"/>
                </a:lnTo>
                <a:lnTo>
                  <a:pt x="4536503" y="370090"/>
                </a:lnTo>
                <a:lnTo>
                  <a:pt x="246722" y="370090"/>
                </a:lnTo>
                <a:lnTo>
                  <a:pt x="246722" y="246735"/>
                </a:lnTo>
                <a:close/>
              </a:path>
              <a:path w="4537075" h="987425">
                <a:moveTo>
                  <a:pt x="4536503" y="0"/>
                </a:moveTo>
                <a:lnTo>
                  <a:pt x="1588820" y="0"/>
                </a:lnTo>
                <a:lnTo>
                  <a:pt x="1588820" y="370090"/>
                </a:lnTo>
                <a:lnTo>
                  <a:pt x="4536503" y="370090"/>
                </a:lnTo>
                <a:lnTo>
                  <a:pt x="4536503" y="0"/>
                </a:lnTo>
                <a:close/>
              </a:path>
            </a:pathLst>
          </a:custGeom>
          <a:solidFill>
            <a:srgbClr val="A23A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83964" y="5301202"/>
            <a:ext cx="4537075" cy="987425"/>
          </a:xfrm>
          <a:custGeom>
            <a:avLst/>
            <a:gdLst/>
            <a:ahLst/>
            <a:cxnLst/>
            <a:rect l="l" t="t" r="r" b="b"/>
            <a:pathLst>
              <a:path w="4537075" h="987425">
                <a:moveTo>
                  <a:pt x="0" y="493458"/>
                </a:moveTo>
                <a:lnTo>
                  <a:pt x="246722" y="246735"/>
                </a:lnTo>
                <a:lnTo>
                  <a:pt x="246722" y="370090"/>
                </a:lnTo>
                <a:lnTo>
                  <a:pt x="1588820" y="370090"/>
                </a:lnTo>
                <a:lnTo>
                  <a:pt x="1588820" y="0"/>
                </a:lnTo>
                <a:lnTo>
                  <a:pt x="4536503" y="0"/>
                </a:lnTo>
                <a:lnTo>
                  <a:pt x="4536503" y="986916"/>
                </a:lnTo>
                <a:lnTo>
                  <a:pt x="1588820" y="986916"/>
                </a:lnTo>
                <a:lnTo>
                  <a:pt x="1588820" y="616826"/>
                </a:lnTo>
                <a:lnTo>
                  <a:pt x="246722" y="616826"/>
                </a:lnTo>
                <a:lnTo>
                  <a:pt x="246722" y="740181"/>
                </a:lnTo>
                <a:lnTo>
                  <a:pt x="0" y="493458"/>
                </a:lnTo>
                <a:close/>
              </a:path>
            </a:pathLst>
          </a:custGeom>
          <a:ln w="19050">
            <a:solidFill>
              <a:srgbClr val="6B76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637807" y="5500020"/>
            <a:ext cx="14179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604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Georgia"/>
                <a:cs typeface="Georgia"/>
              </a:rPr>
              <a:t>6-польный  </a:t>
            </a:r>
            <a:r>
              <a:rPr sz="1800" b="1" dirty="0">
                <a:solidFill>
                  <a:srgbClr val="FFFFFF"/>
                </a:solidFill>
                <a:latin typeface="Georgia"/>
                <a:cs typeface="Georgia"/>
              </a:rPr>
              <a:t>сев</a:t>
            </a:r>
            <a:r>
              <a:rPr sz="1800" b="1" spc="-5" dirty="0">
                <a:solidFill>
                  <a:srgbClr val="FFFFFF"/>
                </a:solidFill>
                <a:latin typeface="Georgia"/>
                <a:cs typeface="Georgia"/>
              </a:rPr>
              <a:t>оо</a:t>
            </a:r>
            <a:r>
              <a:rPr sz="1800" b="1" dirty="0">
                <a:solidFill>
                  <a:srgbClr val="FFFFFF"/>
                </a:solidFill>
                <a:latin typeface="Georgia"/>
                <a:cs typeface="Georgia"/>
              </a:rPr>
              <a:t>б</a:t>
            </a:r>
            <a:r>
              <a:rPr sz="1800" b="1" spc="-5" dirty="0">
                <a:solidFill>
                  <a:srgbClr val="FFFFFF"/>
                </a:solidFill>
                <a:latin typeface="Georgia"/>
                <a:cs typeface="Georgia"/>
              </a:rPr>
              <a:t>о</a:t>
            </a:r>
            <a:r>
              <a:rPr sz="1800" b="1" dirty="0">
                <a:solidFill>
                  <a:srgbClr val="FFFFFF"/>
                </a:solidFill>
                <a:latin typeface="Georgia"/>
                <a:cs typeface="Georgia"/>
              </a:rPr>
              <a:t>р</a:t>
            </a:r>
            <a:r>
              <a:rPr sz="1800" b="1" spc="-5" dirty="0">
                <a:solidFill>
                  <a:srgbClr val="FFFFFF"/>
                </a:solidFill>
                <a:latin typeface="Georgia"/>
                <a:cs typeface="Georgia"/>
              </a:rPr>
              <a:t>о</a:t>
            </a:r>
            <a:r>
              <a:rPr sz="1800" b="1" dirty="0">
                <a:solidFill>
                  <a:srgbClr val="FFFFFF"/>
                </a:solidFill>
                <a:latin typeface="Georgia"/>
                <a:cs typeface="Georgia"/>
              </a:rPr>
              <a:t>т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0" y="0"/>
            <a:ext cx="8873490" cy="308610"/>
          </a:xfrm>
          <a:prstGeom prst="rect">
            <a:avLst/>
          </a:prstGeom>
          <a:solidFill>
            <a:srgbClr val="564B3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05"/>
              </a:lnSpc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ЯГСХА.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Лекции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по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земледелию. Севообороты 2.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С.В.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Щукин.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http://zemledelie.jimdo.com/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2590" y="308279"/>
            <a:ext cx="1905" cy="91440"/>
          </a:xfrm>
          <a:custGeom>
            <a:avLst/>
            <a:gdLst/>
            <a:ahLst/>
            <a:cxnLst/>
            <a:rect l="l" t="t" r="r" b="b"/>
            <a:pathLst>
              <a:path w="1904" h="91439">
                <a:moveTo>
                  <a:pt x="0" y="91439"/>
                </a:moveTo>
                <a:lnTo>
                  <a:pt x="1409" y="91439"/>
                </a:lnTo>
                <a:lnTo>
                  <a:pt x="140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71914" y="308279"/>
            <a:ext cx="13335" cy="91440"/>
          </a:xfrm>
          <a:custGeom>
            <a:avLst/>
            <a:gdLst/>
            <a:ahLst/>
            <a:cxnLst/>
            <a:rect l="l" t="t" r="r" b="b"/>
            <a:pathLst>
              <a:path w="13334" h="91439">
                <a:moveTo>
                  <a:pt x="0" y="91439"/>
                </a:moveTo>
                <a:lnTo>
                  <a:pt x="13055" y="91439"/>
                </a:lnTo>
                <a:lnTo>
                  <a:pt x="13055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2852" y="308279"/>
            <a:ext cx="41910" cy="91440"/>
          </a:xfrm>
          <a:custGeom>
            <a:avLst/>
            <a:gdLst/>
            <a:ahLst/>
            <a:cxnLst/>
            <a:rect l="l" t="t" r="r" b="b"/>
            <a:pathLst>
              <a:path w="41909" h="91439">
                <a:moveTo>
                  <a:pt x="0" y="91439"/>
                </a:moveTo>
                <a:lnTo>
                  <a:pt x="41630" y="91439"/>
                </a:lnTo>
                <a:lnTo>
                  <a:pt x="4163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72981" y="308279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131825"/>
                </a:moveTo>
                <a:lnTo>
                  <a:pt x="0" y="0"/>
                </a:lnTo>
                <a:lnTo>
                  <a:pt x="0" y="131825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08279"/>
            <a:ext cx="8916035" cy="91440"/>
          </a:xfrm>
          <a:custGeom>
            <a:avLst/>
            <a:gdLst/>
            <a:ahLst/>
            <a:cxnLst/>
            <a:rect l="l" t="t" r="r" b="b"/>
            <a:pathLst>
              <a:path w="8916035" h="91439">
                <a:moveTo>
                  <a:pt x="0" y="91439"/>
                </a:moveTo>
                <a:lnTo>
                  <a:pt x="8915679" y="91439"/>
                </a:lnTo>
                <a:lnTo>
                  <a:pt x="891567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2590" y="360248"/>
            <a:ext cx="1905" cy="80010"/>
          </a:xfrm>
          <a:custGeom>
            <a:avLst/>
            <a:gdLst/>
            <a:ahLst/>
            <a:cxnLst/>
            <a:rect l="l" t="t" r="r" b="b"/>
            <a:pathLst>
              <a:path w="1904" h="80009">
                <a:moveTo>
                  <a:pt x="0" y="79857"/>
                </a:moveTo>
                <a:lnTo>
                  <a:pt x="1409" y="79857"/>
                </a:lnTo>
                <a:lnTo>
                  <a:pt x="1409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71914" y="360248"/>
            <a:ext cx="13335" cy="80010"/>
          </a:xfrm>
          <a:custGeom>
            <a:avLst/>
            <a:gdLst/>
            <a:ahLst/>
            <a:cxnLst/>
            <a:rect l="l" t="t" r="r" b="b"/>
            <a:pathLst>
              <a:path w="13334" h="80009">
                <a:moveTo>
                  <a:pt x="0" y="79857"/>
                </a:moveTo>
                <a:lnTo>
                  <a:pt x="13055" y="79857"/>
                </a:lnTo>
                <a:lnTo>
                  <a:pt x="13055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02852" y="360248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09">
                <a:moveTo>
                  <a:pt x="0" y="79857"/>
                </a:moveTo>
                <a:lnTo>
                  <a:pt x="41630" y="79857"/>
                </a:lnTo>
                <a:lnTo>
                  <a:pt x="41630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10187" y="360248"/>
            <a:ext cx="3505835" cy="80010"/>
          </a:xfrm>
          <a:custGeom>
            <a:avLst/>
            <a:gdLst/>
            <a:ahLst/>
            <a:cxnLst/>
            <a:rect l="l" t="t" r="r" b="b"/>
            <a:pathLst>
              <a:path w="3505834" h="80009">
                <a:moveTo>
                  <a:pt x="0" y="79857"/>
                </a:moveTo>
                <a:lnTo>
                  <a:pt x="3505492" y="79857"/>
                </a:lnTo>
                <a:lnTo>
                  <a:pt x="3505492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42590" y="440105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80035"/>
                </a:moveTo>
                <a:lnTo>
                  <a:pt x="1409" y="180035"/>
                </a:lnTo>
                <a:lnTo>
                  <a:pt x="1409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71914" y="440105"/>
            <a:ext cx="13335" cy="180340"/>
          </a:xfrm>
          <a:custGeom>
            <a:avLst/>
            <a:gdLst/>
            <a:ahLst/>
            <a:cxnLst/>
            <a:rect l="l" t="t" r="r" b="b"/>
            <a:pathLst>
              <a:path w="13334" h="180340">
                <a:moveTo>
                  <a:pt x="0" y="180035"/>
                </a:moveTo>
                <a:lnTo>
                  <a:pt x="13055" y="180035"/>
                </a:lnTo>
                <a:lnTo>
                  <a:pt x="13055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02852" y="440105"/>
            <a:ext cx="41910" cy="180340"/>
          </a:xfrm>
          <a:custGeom>
            <a:avLst/>
            <a:gdLst/>
            <a:ahLst/>
            <a:cxnLst/>
            <a:rect l="l" t="t" r="r" b="b"/>
            <a:pathLst>
              <a:path w="41909" h="180340">
                <a:moveTo>
                  <a:pt x="0" y="180035"/>
                </a:moveTo>
                <a:lnTo>
                  <a:pt x="41630" y="180035"/>
                </a:lnTo>
                <a:lnTo>
                  <a:pt x="4163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10200" y="440105"/>
            <a:ext cx="3565525" cy="180340"/>
          </a:xfrm>
          <a:custGeom>
            <a:avLst/>
            <a:gdLst/>
            <a:ahLst/>
            <a:cxnLst/>
            <a:rect l="l" t="t" r="r" b="b"/>
            <a:pathLst>
              <a:path w="3565525" h="180340">
                <a:moveTo>
                  <a:pt x="0" y="180035"/>
                </a:moveTo>
                <a:lnTo>
                  <a:pt x="3565220" y="180035"/>
                </a:lnTo>
                <a:lnTo>
                  <a:pt x="356522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07342" y="511225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39" y="0"/>
                </a:lnTo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73645" y="607225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30004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43111" y="38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878049" y="38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349335" y="849490"/>
            <a:ext cx="558292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606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В процессе освоения севооборотов</a:t>
            </a:r>
            <a:r>
              <a:rPr sz="2000" spc="-1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должен  </a:t>
            </a:r>
            <a:r>
              <a:rPr sz="2000" spc="-5" dirty="0">
                <a:solidFill>
                  <a:srgbClr val="000000"/>
                </a:solidFill>
                <a:latin typeface="Arial"/>
                <a:cs typeface="Arial"/>
              </a:rPr>
              <a:t>быть контроль.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Проверка </a:t>
            </a:r>
            <a:r>
              <a:rPr sz="2000" spc="-5" dirty="0">
                <a:solidFill>
                  <a:srgbClr val="000000"/>
                </a:solidFill>
                <a:latin typeface="Arial"/>
                <a:cs typeface="Arial"/>
              </a:rPr>
              <a:t>проводится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2 раза в  год: </a:t>
            </a:r>
            <a:r>
              <a:rPr sz="2000" spc="-5" dirty="0">
                <a:solidFill>
                  <a:srgbClr val="000000"/>
                </a:solidFill>
                <a:latin typeface="Arial"/>
                <a:cs typeface="Arial"/>
              </a:rPr>
              <a:t>после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посева яровых и озимых. </a:t>
            </a:r>
            <a:r>
              <a:rPr sz="2000" spc="-5" dirty="0">
                <a:solidFill>
                  <a:srgbClr val="000000"/>
                </a:solidFill>
                <a:latin typeface="Arial"/>
                <a:cs typeface="Arial"/>
              </a:rPr>
              <a:t>Если  отмечаются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изменения </a:t>
            </a:r>
            <a:r>
              <a:rPr sz="2000" spc="-5" dirty="0">
                <a:solidFill>
                  <a:srgbClr val="000000"/>
                </a:solidFill>
                <a:latin typeface="Arial"/>
                <a:cs typeface="Arial"/>
              </a:rPr>
              <a:t>план,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своевременно  должен</a:t>
            </a:r>
            <a:r>
              <a:rPr sz="20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00"/>
                </a:solidFill>
                <a:latin typeface="Arial"/>
                <a:cs typeface="Arial"/>
              </a:rPr>
              <a:t>корректироваться.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897092" y="844826"/>
            <a:ext cx="1980792" cy="1552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11" y="2309660"/>
            <a:ext cx="9141688" cy="4524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0" y="0"/>
            <a:ext cx="8873490" cy="308610"/>
          </a:xfrm>
          <a:prstGeom prst="rect">
            <a:avLst/>
          </a:prstGeom>
          <a:solidFill>
            <a:srgbClr val="564B3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05"/>
              </a:lnSpc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ЯГСХА.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Лекции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по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земледелию. Севообороты 2.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С.В.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Щукин.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http://zemledelie.jimdo.com/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635125"/>
            <a:ext cx="8831580" cy="5045075"/>
          </a:xfrm>
          <a:custGeom>
            <a:avLst/>
            <a:gdLst/>
            <a:ahLst/>
            <a:cxnLst/>
            <a:rect l="l" t="t" r="r" b="b"/>
            <a:pathLst>
              <a:path w="8831580" h="5045075">
                <a:moveTo>
                  <a:pt x="0" y="0"/>
                </a:moveTo>
                <a:lnTo>
                  <a:pt x="8831262" y="0"/>
                </a:lnTo>
                <a:lnTo>
                  <a:pt x="8831262" y="5045075"/>
                </a:lnTo>
                <a:lnTo>
                  <a:pt x="0" y="5045075"/>
                </a:lnTo>
                <a:lnTo>
                  <a:pt x="0" y="0"/>
                </a:lnTo>
                <a:close/>
              </a:path>
            </a:pathLst>
          </a:custGeom>
          <a:solidFill>
            <a:srgbClr val="CAF2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rgbClr val="3E3D2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250">
              <a:latin typeface="Times New Roman"/>
              <a:cs typeface="Times New Roman"/>
            </a:endParaRPr>
          </a:p>
          <a:p>
            <a:pPr marL="1196975">
              <a:lnSpc>
                <a:spcPct val="100000"/>
              </a:lnSpc>
            </a:pPr>
            <a:r>
              <a:rPr sz="3200" spc="100" dirty="0">
                <a:solidFill>
                  <a:srgbClr val="FFFF00"/>
                </a:solidFill>
                <a:latin typeface="Franklin Gothic Medium"/>
                <a:cs typeface="Franklin Gothic Medium"/>
              </a:rPr>
              <a:t>IV </a:t>
            </a:r>
            <a:r>
              <a:rPr sz="3200" spc="180" dirty="0">
                <a:solidFill>
                  <a:srgbClr val="FFFF00"/>
                </a:solidFill>
                <a:latin typeface="Franklin Gothic Medium"/>
                <a:cs typeface="Franklin Gothic Medium"/>
              </a:rPr>
              <a:t>ПРОМЕЖУТОЧНЫЕ</a:t>
            </a:r>
            <a:r>
              <a:rPr sz="3200" spc="-240" dirty="0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sz="3200" spc="175" dirty="0">
                <a:solidFill>
                  <a:srgbClr val="FFFF00"/>
                </a:solidFill>
                <a:latin typeface="Franklin Gothic Medium"/>
                <a:cs typeface="Franklin Gothic Medium"/>
              </a:rPr>
              <a:t>КУЛЬТУРЫ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1731" y="2976372"/>
            <a:ext cx="8866632" cy="1293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8127" y="1725612"/>
            <a:ext cx="8420735" cy="2280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Промежуточными </a:t>
            </a:r>
            <a:r>
              <a:rPr sz="2400" spc="-20" dirty="0">
                <a:latin typeface="Arial"/>
                <a:cs typeface="Arial"/>
              </a:rPr>
              <a:t>называют </a:t>
            </a:r>
            <a:r>
              <a:rPr sz="2400" spc="-25" dirty="0">
                <a:latin typeface="Arial"/>
                <a:cs typeface="Arial"/>
              </a:rPr>
              <a:t>культуры, </a:t>
            </a:r>
            <a:r>
              <a:rPr sz="2400" spc="-5" dirty="0">
                <a:latin typeface="Arial"/>
                <a:cs typeface="Arial"/>
              </a:rPr>
              <a:t>выращиваемые на  </a:t>
            </a:r>
            <a:r>
              <a:rPr sz="2400" spc="-10" dirty="0">
                <a:latin typeface="Arial"/>
                <a:cs typeface="Arial"/>
              </a:rPr>
              <a:t>пашне </a:t>
            </a:r>
            <a:r>
              <a:rPr sz="2400" dirty="0">
                <a:latin typeface="Arial"/>
                <a:cs typeface="Arial"/>
              </a:rPr>
              <a:t>в </a:t>
            </a:r>
            <a:r>
              <a:rPr sz="2400" spc="-5" dirty="0">
                <a:latin typeface="Arial"/>
                <a:cs typeface="Arial"/>
              </a:rPr>
              <a:t>промежуток времени, </a:t>
            </a:r>
            <a:r>
              <a:rPr sz="2400" spc="-15" dirty="0">
                <a:latin typeface="Arial"/>
                <a:cs typeface="Arial"/>
              </a:rPr>
              <a:t>свободный </a:t>
            </a:r>
            <a:r>
              <a:rPr sz="2400" spc="-30" dirty="0">
                <a:latin typeface="Arial"/>
                <a:cs typeface="Arial"/>
              </a:rPr>
              <a:t>от </a:t>
            </a:r>
            <a:r>
              <a:rPr sz="2400" spc="-10" dirty="0">
                <a:latin typeface="Arial"/>
                <a:cs typeface="Arial"/>
              </a:rPr>
              <a:t>выращивания  </a:t>
            </a:r>
            <a:r>
              <a:rPr sz="2400" spc="-5" dirty="0">
                <a:latin typeface="Arial"/>
                <a:cs typeface="Arial"/>
              </a:rPr>
              <a:t>основных </a:t>
            </a:r>
            <a:r>
              <a:rPr sz="2400" spc="-35" dirty="0">
                <a:latin typeface="Arial"/>
                <a:cs typeface="Arial"/>
              </a:rPr>
              <a:t>культур</a:t>
            </a:r>
            <a:r>
              <a:rPr sz="2400" spc="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севооборота.</a:t>
            </a:r>
            <a:endParaRPr sz="2400">
              <a:latin typeface="Arial"/>
              <a:cs typeface="Arial"/>
            </a:endParaRPr>
          </a:p>
          <a:p>
            <a:pPr marL="3021965" marR="2807335" algn="ctr">
              <a:lnSpc>
                <a:spcPct val="118200"/>
              </a:lnSpc>
              <a:spcBef>
                <a:spcPts val="1170"/>
              </a:spcBef>
            </a:pPr>
            <a:r>
              <a:rPr sz="2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Пром</a:t>
            </a:r>
            <a:r>
              <a:rPr sz="28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е</a:t>
            </a:r>
            <a:r>
              <a:rPr sz="2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ж</a:t>
            </a:r>
            <a:r>
              <a:rPr sz="2800" spc="8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у</a:t>
            </a:r>
            <a:r>
              <a:rPr sz="2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т</a:t>
            </a:r>
            <a:r>
              <a:rPr sz="28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о</a:t>
            </a:r>
            <a:r>
              <a:rPr sz="2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ч</a:t>
            </a:r>
            <a:r>
              <a:rPr sz="28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н</a:t>
            </a:r>
            <a:r>
              <a:rPr sz="2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ые  </a:t>
            </a:r>
            <a:r>
              <a:rPr sz="28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культуры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3752" y="5292398"/>
            <a:ext cx="171958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п</a:t>
            </a:r>
            <a:r>
              <a:rPr sz="26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о</a:t>
            </a:r>
            <a:r>
              <a:rPr sz="26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ж</a:t>
            </a:r>
            <a:r>
              <a:rPr sz="26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н</a:t>
            </a:r>
            <a:r>
              <a:rPr sz="2600" spc="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и</a:t>
            </a:r>
            <a:r>
              <a:rPr sz="26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вны</a:t>
            </a:r>
            <a:r>
              <a:rPr sz="26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е</a:t>
            </a:r>
            <a:endParaRPr sz="26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8682" y="4363210"/>
            <a:ext cx="4415029" cy="2406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650540" y="5292398"/>
            <a:ext cx="160210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поукосные</a:t>
            </a:r>
            <a:endParaRPr sz="26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17720" y="4363210"/>
            <a:ext cx="2188464" cy="24063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875758" y="5292398"/>
            <a:ext cx="162941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подсевные</a:t>
            </a:r>
            <a:endParaRPr sz="26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858000" y="4363210"/>
            <a:ext cx="2148840" cy="24063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337170" y="5292398"/>
            <a:ext cx="118681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о</a:t>
            </a:r>
            <a:r>
              <a:rPr sz="26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з</a:t>
            </a:r>
            <a:r>
              <a:rPr sz="2600" spc="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и</a:t>
            </a:r>
            <a:r>
              <a:rPr sz="26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м</a:t>
            </a:r>
            <a:r>
              <a:rPr sz="26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ы</a:t>
            </a:r>
            <a:r>
              <a:rPr sz="26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е</a:t>
            </a:r>
            <a:endParaRPr sz="26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597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6197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8000"/>
                </a:moveTo>
                <a:lnTo>
                  <a:pt x="194309" y="6858000"/>
                </a:lnTo>
                <a:lnTo>
                  <a:pt x="194309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1107" y="0"/>
            <a:ext cx="1482725" cy="334010"/>
          </a:xfrm>
          <a:custGeom>
            <a:avLst/>
            <a:gdLst/>
            <a:ahLst/>
            <a:cxnLst/>
            <a:rect l="l" t="t" r="r" b="b"/>
            <a:pathLst>
              <a:path w="1482725" h="334010">
                <a:moveTo>
                  <a:pt x="0" y="333489"/>
                </a:moveTo>
                <a:lnTo>
                  <a:pt x="1482102" y="333489"/>
                </a:lnTo>
                <a:lnTo>
                  <a:pt x="1482102" y="0"/>
                </a:lnTo>
                <a:lnTo>
                  <a:pt x="0" y="0"/>
                </a:lnTo>
                <a:lnTo>
                  <a:pt x="0" y="333489"/>
                </a:lnTo>
                <a:close/>
              </a:path>
            </a:pathLst>
          </a:custGeom>
          <a:solidFill>
            <a:srgbClr val="FFFFFF">
              <a:alpha val="1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91107" y="6519138"/>
            <a:ext cx="1482725" cy="339090"/>
          </a:xfrm>
          <a:custGeom>
            <a:avLst/>
            <a:gdLst/>
            <a:ahLst/>
            <a:cxnLst/>
            <a:rect l="l" t="t" r="r" b="b"/>
            <a:pathLst>
              <a:path w="1482725" h="339090">
                <a:moveTo>
                  <a:pt x="0" y="338861"/>
                </a:moveTo>
                <a:lnTo>
                  <a:pt x="1482102" y="338861"/>
                </a:lnTo>
                <a:lnTo>
                  <a:pt x="1482102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0506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89"/>
                </a:moveTo>
                <a:lnTo>
                  <a:pt x="228600" y="333489"/>
                </a:lnTo>
                <a:lnTo>
                  <a:pt x="228600" y="0"/>
                </a:lnTo>
                <a:lnTo>
                  <a:pt x="0" y="0"/>
                </a:lnTo>
                <a:lnTo>
                  <a:pt x="0" y="333489"/>
                </a:lnTo>
                <a:close/>
              </a:path>
            </a:pathLst>
          </a:custGeom>
          <a:solidFill>
            <a:srgbClr val="FFFFFF">
              <a:alpha val="1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0506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9106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89"/>
                </a:moveTo>
                <a:lnTo>
                  <a:pt x="762000" y="333489"/>
                </a:lnTo>
                <a:lnTo>
                  <a:pt x="762000" y="0"/>
                </a:lnTo>
                <a:lnTo>
                  <a:pt x="0" y="0"/>
                </a:lnTo>
                <a:lnTo>
                  <a:pt x="0" y="333489"/>
                </a:lnTo>
                <a:close/>
              </a:path>
            </a:pathLst>
          </a:custGeom>
          <a:solidFill>
            <a:srgbClr val="FFFFFF">
              <a:alpha val="1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9106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07009" y="6519138"/>
            <a:ext cx="1524000" cy="339090"/>
          </a:xfrm>
          <a:custGeom>
            <a:avLst/>
            <a:gdLst/>
            <a:ahLst/>
            <a:cxnLst/>
            <a:rect l="l" t="t" r="r" b="b"/>
            <a:pathLst>
              <a:path w="1524000" h="339090">
                <a:moveTo>
                  <a:pt x="0" y="338861"/>
                </a:moveTo>
                <a:lnTo>
                  <a:pt x="1524000" y="338861"/>
                </a:lnTo>
                <a:lnTo>
                  <a:pt x="1524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93009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8000"/>
                </a:moveTo>
                <a:lnTo>
                  <a:pt x="150990" y="6858000"/>
                </a:lnTo>
                <a:lnTo>
                  <a:pt x="15099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31009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76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762000" y="0"/>
                </a:lnTo>
                <a:lnTo>
                  <a:pt x="762000" y="6858000"/>
                </a:lnTo>
                <a:close/>
              </a:path>
            </a:pathLst>
          </a:custGeom>
          <a:solidFill>
            <a:srgbClr val="FFFFFF">
              <a:alpha val="1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3796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489"/>
                </a:moveTo>
                <a:lnTo>
                  <a:pt x="597446" y="333489"/>
                </a:lnTo>
                <a:lnTo>
                  <a:pt x="597446" y="0"/>
                </a:lnTo>
                <a:lnTo>
                  <a:pt x="0" y="0"/>
                </a:lnTo>
                <a:lnTo>
                  <a:pt x="0" y="333489"/>
                </a:lnTo>
                <a:close/>
              </a:path>
            </a:pathLst>
          </a:custGeom>
          <a:solidFill>
            <a:srgbClr val="FFFFFF">
              <a:alpha val="1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63796" y="6519138"/>
            <a:ext cx="2743200" cy="339090"/>
          </a:xfrm>
          <a:custGeom>
            <a:avLst/>
            <a:gdLst/>
            <a:ahLst/>
            <a:cxnLst/>
            <a:rect l="l" t="t" r="r" b="b"/>
            <a:pathLst>
              <a:path w="2743200" h="339090">
                <a:moveTo>
                  <a:pt x="0" y="338861"/>
                </a:moveTo>
                <a:lnTo>
                  <a:pt x="2743200" y="338861"/>
                </a:lnTo>
                <a:lnTo>
                  <a:pt x="2743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678" y="0"/>
            <a:ext cx="9099671" cy="68643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198" y="333489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0"/>
                </a:moveTo>
                <a:lnTo>
                  <a:pt x="8229600" y="0"/>
                </a:lnTo>
                <a:lnTo>
                  <a:pt x="8229600" y="6185649"/>
                </a:lnTo>
                <a:lnTo>
                  <a:pt x="0" y="618564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7198" y="333489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0"/>
                </a:moveTo>
                <a:lnTo>
                  <a:pt x="8229600" y="0"/>
                </a:lnTo>
                <a:lnTo>
                  <a:pt x="8229600" y="6185649"/>
                </a:lnTo>
                <a:lnTo>
                  <a:pt x="0" y="6185649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1243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0"/>
                </a:moveTo>
                <a:lnTo>
                  <a:pt x="3679113" y="0"/>
                </a:lnTo>
                <a:lnTo>
                  <a:pt x="3679113" y="677735"/>
                </a:lnTo>
                <a:lnTo>
                  <a:pt x="0" y="677735"/>
                </a:lnTo>
                <a:lnTo>
                  <a:pt x="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243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0"/>
                </a:moveTo>
                <a:lnTo>
                  <a:pt x="3679113" y="0"/>
                </a:lnTo>
                <a:lnTo>
                  <a:pt x="3679113" y="677735"/>
                </a:lnTo>
                <a:lnTo>
                  <a:pt x="0" y="677735"/>
                </a:lnTo>
                <a:lnTo>
                  <a:pt x="0" y="0"/>
                </a:lnTo>
              </a:path>
            </a:pathLst>
          </a:custGeom>
          <a:ln w="15875">
            <a:solidFill>
              <a:srgbClr val="74A5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0"/>
                </a:moveTo>
                <a:lnTo>
                  <a:pt x="3505199" y="0"/>
                </a:lnTo>
                <a:lnTo>
                  <a:pt x="3505199" y="602424"/>
                </a:lnTo>
                <a:lnTo>
                  <a:pt x="0" y="602424"/>
                </a:lnTo>
                <a:lnTo>
                  <a:pt x="0" y="0"/>
                </a:lnTo>
                <a:close/>
              </a:path>
            </a:pathLst>
          </a:custGeom>
          <a:solidFill>
            <a:srgbClr val="71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1885" y="647585"/>
            <a:ext cx="7510449" cy="56610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292669" y="746823"/>
            <a:ext cx="6403975" cy="1852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00"/>
              </a:spcBef>
            </a:pPr>
            <a:r>
              <a:rPr sz="4000" b="1" spc="-5" dirty="0">
                <a:solidFill>
                  <a:srgbClr val="000099"/>
                </a:solidFill>
                <a:latin typeface="Century Gothic"/>
                <a:cs typeface="Century Gothic"/>
              </a:rPr>
              <a:t>I Пары, их  классификация и </a:t>
            </a:r>
            <a:r>
              <a:rPr sz="4000" b="1" spc="-10" dirty="0">
                <a:solidFill>
                  <a:srgbClr val="000099"/>
                </a:solidFill>
                <a:latin typeface="Century Gothic"/>
                <a:cs typeface="Century Gothic"/>
              </a:rPr>
              <a:t>роль </a:t>
            </a:r>
            <a:r>
              <a:rPr sz="4000" b="1" spc="-5" dirty="0">
                <a:solidFill>
                  <a:srgbClr val="000099"/>
                </a:solidFill>
                <a:latin typeface="Century Gothic"/>
                <a:cs typeface="Century Gothic"/>
              </a:rPr>
              <a:t>в  </a:t>
            </a:r>
            <a:r>
              <a:rPr sz="4000" b="1" spc="-10" dirty="0">
                <a:solidFill>
                  <a:srgbClr val="000099"/>
                </a:solidFill>
                <a:latin typeface="Century Gothic"/>
                <a:cs typeface="Century Gothic"/>
              </a:rPr>
              <a:t>севообороте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-12700" y="0"/>
            <a:ext cx="6301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ЯГСХА.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Лекции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по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земледелию. Севообороты 2.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С.В.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Щукин.</a:t>
            </a:r>
            <a:r>
              <a:rPr sz="12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http://zemledelie.jimdo.com/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2590" y="308279"/>
            <a:ext cx="1905" cy="91440"/>
          </a:xfrm>
          <a:custGeom>
            <a:avLst/>
            <a:gdLst/>
            <a:ahLst/>
            <a:cxnLst/>
            <a:rect l="l" t="t" r="r" b="b"/>
            <a:pathLst>
              <a:path w="1904" h="91439">
                <a:moveTo>
                  <a:pt x="0" y="91439"/>
                </a:moveTo>
                <a:lnTo>
                  <a:pt x="1409" y="91439"/>
                </a:lnTo>
                <a:lnTo>
                  <a:pt x="140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71914" y="308279"/>
            <a:ext cx="13335" cy="91440"/>
          </a:xfrm>
          <a:custGeom>
            <a:avLst/>
            <a:gdLst/>
            <a:ahLst/>
            <a:cxnLst/>
            <a:rect l="l" t="t" r="r" b="b"/>
            <a:pathLst>
              <a:path w="13334" h="91439">
                <a:moveTo>
                  <a:pt x="0" y="91439"/>
                </a:moveTo>
                <a:lnTo>
                  <a:pt x="13055" y="91439"/>
                </a:lnTo>
                <a:lnTo>
                  <a:pt x="13055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2852" y="308279"/>
            <a:ext cx="41910" cy="91440"/>
          </a:xfrm>
          <a:custGeom>
            <a:avLst/>
            <a:gdLst/>
            <a:ahLst/>
            <a:cxnLst/>
            <a:rect l="l" t="t" r="r" b="b"/>
            <a:pathLst>
              <a:path w="41909" h="91439">
                <a:moveTo>
                  <a:pt x="0" y="91439"/>
                </a:moveTo>
                <a:lnTo>
                  <a:pt x="41630" y="91439"/>
                </a:lnTo>
                <a:lnTo>
                  <a:pt x="4163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72981" y="308279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131825"/>
                </a:moveTo>
                <a:lnTo>
                  <a:pt x="0" y="0"/>
                </a:lnTo>
                <a:lnTo>
                  <a:pt x="0" y="131825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08279"/>
            <a:ext cx="8916035" cy="91440"/>
          </a:xfrm>
          <a:custGeom>
            <a:avLst/>
            <a:gdLst/>
            <a:ahLst/>
            <a:cxnLst/>
            <a:rect l="l" t="t" r="r" b="b"/>
            <a:pathLst>
              <a:path w="8916035" h="91439">
                <a:moveTo>
                  <a:pt x="0" y="91439"/>
                </a:moveTo>
                <a:lnTo>
                  <a:pt x="8915679" y="91439"/>
                </a:lnTo>
                <a:lnTo>
                  <a:pt x="891567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2590" y="360248"/>
            <a:ext cx="1905" cy="80010"/>
          </a:xfrm>
          <a:custGeom>
            <a:avLst/>
            <a:gdLst/>
            <a:ahLst/>
            <a:cxnLst/>
            <a:rect l="l" t="t" r="r" b="b"/>
            <a:pathLst>
              <a:path w="1904" h="80009">
                <a:moveTo>
                  <a:pt x="0" y="79857"/>
                </a:moveTo>
                <a:lnTo>
                  <a:pt x="1409" y="79857"/>
                </a:lnTo>
                <a:lnTo>
                  <a:pt x="1409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71914" y="360248"/>
            <a:ext cx="13335" cy="80010"/>
          </a:xfrm>
          <a:custGeom>
            <a:avLst/>
            <a:gdLst/>
            <a:ahLst/>
            <a:cxnLst/>
            <a:rect l="l" t="t" r="r" b="b"/>
            <a:pathLst>
              <a:path w="13334" h="80009">
                <a:moveTo>
                  <a:pt x="0" y="79857"/>
                </a:moveTo>
                <a:lnTo>
                  <a:pt x="13055" y="79857"/>
                </a:lnTo>
                <a:lnTo>
                  <a:pt x="13055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02852" y="360248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09">
                <a:moveTo>
                  <a:pt x="0" y="79857"/>
                </a:moveTo>
                <a:lnTo>
                  <a:pt x="41630" y="79857"/>
                </a:lnTo>
                <a:lnTo>
                  <a:pt x="41630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10187" y="360248"/>
            <a:ext cx="3505835" cy="80010"/>
          </a:xfrm>
          <a:custGeom>
            <a:avLst/>
            <a:gdLst/>
            <a:ahLst/>
            <a:cxnLst/>
            <a:rect l="l" t="t" r="r" b="b"/>
            <a:pathLst>
              <a:path w="3505834" h="80009">
                <a:moveTo>
                  <a:pt x="0" y="79857"/>
                </a:moveTo>
                <a:lnTo>
                  <a:pt x="3505492" y="79857"/>
                </a:lnTo>
                <a:lnTo>
                  <a:pt x="3505492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42590" y="440105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80035"/>
                </a:moveTo>
                <a:lnTo>
                  <a:pt x="1409" y="180035"/>
                </a:lnTo>
                <a:lnTo>
                  <a:pt x="1409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71914" y="440105"/>
            <a:ext cx="13335" cy="180340"/>
          </a:xfrm>
          <a:custGeom>
            <a:avLst/>
            <a:gdLst/>
            <a:ahLst/>
            <a:cxnLst/>
            <a:rect l="l" t="t" r="r" b="b"/>
            <a:pathLst>
              <a:path w="13334" h="180340">
                <a:moveTo>
                  <a:pt x="0" y="180035"/>
                </a:moveTo>
                <a:lnTo>
                  <a:pt x="13055" y="180035"/>
                </a:lnTo>
                <a:lnTo>
                  <a:pt x="13055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02852" y="440105"/>
            <a:ext cx="41910" cy="180340"/>
          </a:xfrm>
          <a:custGeom>
            <a:avLst/>
            <a:gdLst/>
            <a:ahLst/>
            <a:cxnLst/>
            <a:rect l="l" t="t" r="r" b="b"/>
            <a:pathLst>
              <a:path w="41909" h="180340">
                <a:moveTo>
                  <a:pt x="0" y="180035"/>
                </a:moveTo>
                <a:lnTo>
                  <a:pt x="41630" y="180035"/>
                </a:lnTo>
                <a:lnTo>
                  <a:pt x="4163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10200" y="440105"/>
            <a:ext cx="3565525" cy="180340"/>
          </a:xfrm>
          <a:custGeom>
            <a:avLst/>
            <a:gdLst/>
            <a:ahLst/>
            <a:cxnLst/>
            <a:rect l="l" t="t" r="r" b="b"/>
            <a:pathLst>
              <a:path w="3565525" h="180340">
                <a:moveTo>
                  <a:pt x="0" y="180035"/>
                </a:moveTo>
                <a:lnTo>
                  <a:pt x="3565220" y="180035"/>
                </a:lnTo>
                <a:lnTo>
                  <a:pt x="356522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07342" y="511225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39" y="0"/>
                </a:lnTo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73645" y="607225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30004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43111" y="38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878049" y="38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050339" y="524916"/>
            <a:ext cx="588454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latin typeface="Arial"/>
                <a:cs typeface="Arial"/>
              </a:rPr>
              <a:t>Озимые </a:t>
            </a:r>
            <a:r>
              <a:rPr sz="2900" spc="-10" dirty="0">
                <a:latin typeface="Arial"/>
                <a:cs typeface="Arial"/>
              </a:rPr>
              <a:t>промежуточные</a:t>
            </a:r>
            <a:r>
              <a:rPr sz="2900" spc="-55" dirty="0">
                <a:latin typeface="Arial"/>
                <a:cs typeface="Arial"/>
              </a:rPr>
              <a:t> </a:t>
            </a:r>
            <a:r>
              <a:rPr sz="2900" spc="-35" dirty="0">
                <a:latin typeface="Arial"/>
                <a:cs typeface="Arial"/>
              </a:rPr>
              <a:t>культуры</a:t>
            </a:r>
            <a:endParaRPr sz="2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9927" y="1294155"/>
            <a:ext cx="38138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46250" algn="l"/>
              </a:tabLst>
            </a:pPr>
            <a:r>
              <a:rPr sz="2000" spc="-5" dirty="0">
                <a:latin typeface="Arial"/>
                <a:cs typeface="Arial"/>
              </a:rPr>
              <a:t>Озимыми	</a:t>
            </a:r>
            <a:r>
              <a:rPr sz="2000" spc="-10" dirty="0">
                <a:latin typeface="Arial"/>
                <a:cs typeface="Arial"/>
              </a:rPr>
              <a:t>промежуточными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781" y="1599057"/>
            <a:ext cx="24580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82395" algn="l"/>
              </a:tabLst>
            </a:pPr>
            <a:r>
              <a:rPr sz="2000" spc="-20" dirty="0">
                <a:latin typeface="Arial"/>
                <a:cs typeface="Arial"/>
              </a:rPr>
              <a:t>являются	</a:t>
            </a:r>
            <a:r>
              <a:rPr sz="2000" spc="-30" dirty="0">
                <a:latin typeface="Arial"/>
                <a:cs typeface="Arial"/>
              </a:rPr>
              <a:t>культуры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60533" y="1599057"/>
            <a:ext cx="6394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Arial"/>
                <a:cs typeface="Arial"/>
              </a:rPr>
              <a:t>сева,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27651" y="1294155"/>
            <a:ext cx="136715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810">
              <a:lnSpc>
                <a:spcPct val="100000"/>
              </a:lnSpc>
              <a:spcBef>
                <a:spcPts val="105"/>
              </a:spcBef>
            </a:pPr>
            <a:r>
              <a:rPr sz="2000" spc="15" dirty="0">
                <a:latin typeface="Arial"/>
                <a:cs typeface="Arial"/>
              </a:rPr>
              <a:t>к</a:t>
            </a:r>
            <a:r>
              <a:rPr sz="2000" spc="-55" dirty="0">
                <a:latin typeface="Arial"/>
                <a:cs typeface="Arial"/>
              </a:rPr>
              <a:t>у</a:t>
            </a:r>
            <a:r>
              <a:rPr sz="2000" spc="-5" dirty="0">
                <a:latin typeface="Arial"/>
                <a:cs typeface="Arial"/>
              </a:rPr>
              <a:t>л</a:t>
            </a:r>
            <a:r>
              <a:rPr sz="2000" spc="-160" dirty="0">
                <a:latin typeface="Arial"/>
                <a:cs typeface="Arial"/>
              </a:rPr>
              <a:t>ь</a:t>
            </a:r>
            <a:r>
              <a:rPr sz="2000" spc="10" dirty="0">
                <a:latin typeface="Arial"/>
                <a:cs typeface="Arial"/>
              </a:rPr>
              <a:t>т</a:t>
            </a:r>
            <a:r>
              <a:rPr sz="2000" spc="-35" dirty="0">
                <a:latin typeface="Arial"/>
                <a:cs typeface="Arial"/>
              </a:rPr>
              <a:t>у</a:t>
            </a:r>
            <a:r>
              <a:rPr sz="2000" spc="-15" dirty="0">
                <a:latin typeface="Arial"/>
                <a:cs typeface="Arial"/>
              </a:rPr>
              <a:t>р</a:t>
            </a:r>
            <a:r>
              <a:rPr sz="2000" dirty="0">
                <a:latin typeface="Arial"/>
                <a:cs typeface="Arial"/>
              </a:rPr>
              <a:t>ами  </a:t>
            </a:r>
            <a:r>
              <a:rPr sz="2000" spc="10" dirty="0">
                <a:latin typeface="Arial"/>
                <a:cs typeface="Arial"/>
              </a:rPr>
              <a:t>у</a:t>
            </a:r>
            <a:r>
              <a:rPr sz="2000" dirty="0">
                <a:latin typeface="Arial"/>
                <a:cs typeface="Arial"/>
              </a:rPr>
              <a:t>б</a:t>
            </a:r>
            <a:r>
              <a:rPr sz="2000" spc="-5" dirty="0">
                <a:latin typeface="Arial"/>
                <a:cs typeface="Arial"/>
              </a:rPr>
              <a:t>и</a:t>
            </a:r>
            <a:r>
              <a:rPr sz="2000" dirty="0">
                <a:latin typeface="Arial"/>
                <a:cs typeface="Arial"/>
              </a:rPr>
              <a:t>р</a:t>
            </a:r>
            <a:r>
              <a:rPr sz="2000" spc="-15" dirty="0">
                <a:latin typeface="Arial"/>
                <a:cs typeface="Arial"/>
              </a:rPr>
              <a:t>а</a:t>
            </a:r>
            <a:r>
              <a:rPr sz="2000" dirty="0">
                <a:latin typeface="Arial"/>
                <a:cs typeface="Arial"/>
              </a:rPr>
              <a:t>ем</a:t>
            </a:r>
            <a:r>
              <a:rPr sz="2000" spc="-15" dirty="0">
                <a:latin typeface="Arial"/>
                <a:cs typeface="Arial"/>
              </a:rPr>
              <a:t>ы</a:t>
            </a:r>
            <a:r>
              <a:rPr sz="2000" dirty="0">
                <a:latin typeface="Arial"/>
                <a:cs typeface="Arial"/>
              </a:rPr>
              <a:t>е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8781" y="1903958"/>
            <a:ext cx="22631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15695" algn="l"/>
                <a:tab pos="1677035" algn="l"/>
              </a:tabLst>
            </a:pPr>
            <a:r>
              <a:rPr sz="2000" spc="-25" dirty="0">
                <a:latin typeface="Arial"/>
                <a:cs typeface="Arial"/>
              </a:rPr>
              <a:t>в</a:t>
            </a:r>
            <a:r>
              <a:rPr sz="2000" dirty="0">
                <a:latin typeface="Arial"/>
                <a:cs typeface="Arial"/>
              </a:rPr>
              <a:t>е</a:t>
            </a:r>
            <a:r>
              <a:rPr sz="2000" spc="-10" dirty="0">
                <a:latin typeface="Arial"/>
                <a:cs typeface="Arial"/>
              </a:rPr>
              <a:t>с</a:t>
            </a:r>
            <a:r>
              <a:rPr sz="2000" spc="-5" dirty="0">
                <a:latin typeface="Arial"/>
                <a:cs typeface="Arial"/>
              </a:rPr>
              <a:t>н</a:t>
            </a:r>
            <a:r>
              <a:rPr sz="2000" dirty="0">
                <a:latin typeface="Arial"/>
                <a:cs typeface="Arial"/>
              </a:rPr>
              <a:t>ой	</a:t>
            </a:r>
            <a:r>
              <a:rPr sz="2000" spc="-5" dirty="0">
                <a:latin typeface="Arial"/>
                <a:cs typeface="Arial"/>
              </a:rPr>
              <a:t>н</a:t>
            </a:r>
            <a:r>
              <a:rPr sz="2000" dirty="0">
                <a:latin typeface="Arial"/>
                <a:cs typeface="Arial"/>
              </a:rPr>
              <a:t>а	</a:t>
            </a:r>
            <a:r>
              <a:rPr sz="2000" spc="15" dirty="0">
                <a:latin typeface="Arial"/>
                <a:cs typeface="Arial"/>
              </a:rPr>
              <a:t>к</a:t>
            </a:r>
            <a:r>
              <a:rPr sz="2000" dirty="0">
                <a:latin typeface="Arial"/>
                <a:cs typeface="Arial"/>
              </a:rPr>
              <a:t>орм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595105" y="1599057"/>
            <a:ext cx="121920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71450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latin typeface="Arial"/>
                <a:cs typeface="Arial"/>
              </a:rPr>
              <a:t>озимого  </a:t>
            </a:r>
            <a:r>
              <a:rPr sz="2000" dirty="0">
                <a:latin typeface="Arial"/>
                <a:cs typeface="Arial"/>
              </a:rPr>
              <a:t>ж</a:t>
            </a:r>
            <a:r>
              <a:rPr sz="2000" spc="-20" dirty="0">
                <a:latin typeface="Arial"/>
                <a:cs typeface="Arial"/>
              </a:rPr>
              <a:t>и</a:t>
            </a:r>
            <a:r>
              <a:rPr sz="2000" spc="-25" dirty="0">
                <a:latin typeface="Arial"/>
                <a:cs typeface="Arial"/>
              </a:rPr>
              <a:t>в</a:t>
            </a:r>
            <a:r>
              <a:rPr sz="2000" spc="-50" dirty="0">
                <a:latin typeface="Arial"/>
                <a:cs typeface="Arial"/>
              </a:rPr>
              <a:t>о</a:t>
            </a:r>
            <a:r>
              <a:rPr sz="2000" spc="-10" dirty="0">
                <a:latin typeface="Arial"/>
                <a:cs typeface="Arial"/>
              </a:rPr>
              <a:t>т</a:t>
            </a:r>
            <a:r>
              <a:rPr sz="2000" spc="-5" dirty="0">
                <a:latin typeface="Arial"/>
                <a:cs typeface="Arial"/>
              </a:rPr>
              <a:t>н</a:t>
            </a:r>
            <a:r>
              <a:rPr sz="2000" dirty="0">
                <a:latin typeface="Arial"/>
                <a:cs typeface="Arial"/>
              </a:rPr>
              <a:t>ым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67428" y="1903958"/>
            <a:ext cx="21272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19100" algn="l"/>
              </a:tabLst>
            </a:pPr>
            <a:r>
              <a:rPr sz="2000" dirty="0">
                <a:latin typeface="Arial"/>
                <a:cs typeface="Arial"/>
              </a:rPr>
              <a:t>с	</a:t>
            </a:r>
            <a:r>
              <a:rPr sz="2000" spc="-20" dirty="0">
                <a:latin typeface="Arial"/>
                <a:cs typeface="Arial"/>
              </a:rPr>
              <a:t>обязательным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8272" y="2208860"/>
            <a:ext cx="6116955" cy="4295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Arial"/>
                <a:cs typeface="Arial"/>
              </a:rPr>
              <a:t>посевом после их </a:t>
            </a:r>
            <a:r>
              <a:rPr sz="2000" dirty="0">
                <a:latin typeface="Arial"/>
                <a:cs typeface="Arial"/>
              </a:rPr>
              <a:t>уборки </a:t>
            </a:r>
            <a:r>
              <a:rPr sz="2000" spc="-5" dirty="0">
                <a:latin typeface="Arial"/>
                <a:cs typeface="Arial"/>
              </a:rPr>
              <a:t>основных поукосных  </a:t>
            </a:r>
            <a:r>
              <a:rPr sz="2000" spc="-30" dirty="0">
                <a:latin typeface="Arial"/>
                <a:cs typeface="Arial"/>
              </a:rPr>
              <a:t>культур. </a:t>
            </a:r>
            <a:r>
              <a:rPr sz="2000" spc="-10" dirty="0">
                <a:latin typeface="Arial"/>
                <a:cs typeface="Arial"/>
              </a:rPr>
              <a:t>Последние </a:t>
            </a:r>
            <a:r>
              <a:rPr sz="2000" spc="-5" dirty="0">
                <a:latin typeface="Arial"/>
                <a:cs typeface="Arial"/>
              </a:rPr>
              <a:t>не </a:t>
            </a:r>
            <a:r>
              <a:rPr sz="2000" spc="-15" dirty="0">
                <a:latin typeface="Arial"/>
                <a:cs typeface="Arial"/>
              </a:rPr>
              <a:t>относятся </a:t>
            </a:r>
            <a:r>
              <a:rPr sz="2000" dirty="0">
                <a:latin typeface="Arial"/>
                <a:cs typeface="Arial"/>
              </a:rPr>
              <a:t>к </a:t>
            </a:r>
            <a:r>
              <a:rPr sz="2000" spc="-10" dirty="0">
                <a:latin typeface="Arial"/>
                <a:cs typeface="Arial"/>
              </a:rPr>
              <a:t>промежуточным  </a:t>
            </a:r>
            <a:r>
              <a:rPr sz="2000" spc="-25" dirty="0">
                <a:latin typeface="Arial"/>
                <a:cs typeface="Arial"/>
              </a:rPr>
              <a:t>культурам, </a:t>
            </a:r>
            <a:r>
              <a:rPr sz="2000" spc="-5" dirty="0">
                <a:latin typeface="Arial"/>
                <a:cs typeface="Arial"/>
              </a:rPr>
              <a:t>поскольку </a:t>
            </a:r>
            <a:r>
              <a:rPr sz="2000" spc="-20" dirty="0">
                <a:latin typeface="Arial"/>
                <a:cs typeface="Arial"/>
              </a:rPr>
              <a:t>используют </a:t>
            </a:r>
            <a:r>
              <a:rPr sz="2000" spc="-5" dirty="0">
                <a:latin typeface="Arial"/>
                <a:cs typeface="Arial"/>
              </a:rPr>
              <a:t>основною </a:t>
            </a:r>
            <a:r>
              <a:rPr sz="2000" spc="-10" dirty="0">
                <a:latin typeface="Arial"/>
                <a:cs typeface="Arial"/>
              </a:rPr>
              <a:t>часть  </a:t>
            </a:r>
            <a:r>
              <a:rPr sz="2000" spc="-15" dirty="0">
                <a:latin typeface="Arial"/>
                <a:cs typeface="Arial"/>
              </a:rPr>
              <a:t>теплого</a:t>
            </a:r>
            <a:r>
              <a:rPr sz="2000" spc="5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времени </a:t>
            </a:r>
            <a:r>
              <a:rPr sz="2000" spc="-25" dirty="0">
                <a:latin typeface="Arial"/>
                <a:cs typeface="Arial"/>
              </a:rPr>
              <a:t>года </a:t>
            </a:r>
            <a:r>
              <a:rPr sz="2000" dirty="0">
                <a:latin typeface="Arial"/>
                <a:cs typeface="Arial"/>
              </a:rPr>
              <a:t>и </a:t>
            </a:r>
            <a:r>
              <a:rPr sz="2000" spc="-10" dirty="0">
                <a:latin typeface="Arial"/>
                <a:cs typeface="Arial"/>
              </a:rPr>
              <a:t>потому </a:t>
            </a:r>
            <a:r>
              <a:rPr sz="2000" dirty="0">
                <a:latin typeface="Arial"/>
                <a:cs typeface="Arial"/>
              </a:rPr>
              <a:t>в </a:t>
            </a:r>
            <a:r>
              <a:rPr sz="2000" spc="-20" dirty="0">
                <a:latin typeface="Arial"/>
                <a:cs typeface="Arial"/>
              </a:rPr>
              <a:t>отличие </a:t>
            </a:r>
            <a:r>
              <a:rPr sz="2000" spc="-60" dirty="0">
                <a:latin typeface="Arial"/>
                <a:cs typeface="Arial"/>
              </a:rPr>
              <a:t>от  </a:t>
            </a:r>
            <a:r>
              <a:rPr sz="2000" spc="-10" dirty="0">
                <a:latin typeface="Arial"/>
                <a:cs typeface="Arial"/>
              </a:rPr>
              <a:t>промежуточных </a:t>
            </a:r>
            <a:r>
              <a:rPr sz="2000" spc="-5" dirty="0">
                <a:latin typeface="Arial"/>
                <a:cs typeface="Arial"/>
              </a:rPr>
              <a:t>поукосных </a:t>
            </a:r>
            <a:r>
              <a:rPr sz="2000" spc="-15" dirty="0">
                <a:latin typeface="Arial"/>
                <a:cs typeface="Arial"/>
              </a:rPr>
              <a:t>называются </a:t>
            </a:r>
            <a:r>
              <a:rPr sz="2000" spc="-5" dirty="0">
                <a:latin typeface="Arial"/>
                <a:cs typeface="Arial"/>
              </a:rPr>
              <a:t>основными  поукосными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культурами.</a:t>
            </a:r>
            <a:endParaRPr sz="2000">
              <a:latin typeface="Arial"/>
              <a:cs typeface="Arial"/>
            </a:endParaRPr>
          </a:p>
          <a:p>
            <a:pPr marL="12700" marR="5080" indent="361315" algn="just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Примером </a:t>
            </a:r>
            <a:r>
              <a:rPr sz="2000" spc="-10" dirty="0">
                <a:latin typeface="Arial"/>
                <a:cs typeface="Arial"/>
              </a:rPr>
              <a:t>озимой промежуточной </a:t>
            </a:r>
            <a:r>
              <a:rPr sz="2000" spc="-30" dirty="0">
                <a:latin typeface="Arial"/>
                <a:cs typeface="Arial"/>
              </a:rPr>
              <a:t>культуры  </a:t>
            </a:r>
            <a:r>
              <a:rPr sz="2000" spc="-20" dirty="0">
                <a:latin typeface="Arial"/>
                <a:cs typeface="Arial"/>
              </a:rPr>
              <a:t>может </a:t>
            </a:r>
            <a:r>
              <a:rPr sz="2000" spc="-5" dirty="0">
                <a:latin typeface="Arial"/>
                <a:cs typeface="Arial"/>
              </a:rPr>
              <a:t>служить повсеместно распространённая </a:t>
            </a:r>
            <a:r>
              <a:rPr sz="2000" dirty="0">
                <a:latin typeface="Arial"/>
                <a:cs typeface="Arial"/>
              </a:rPr>
              <a:t>в  </a:t>
            </a:r>
            <a:r>
              <a:rPr sz="2000" spc="-15" dirty="0">
                <a:latin typeface="Arial"/>
                <a:cs typeface="Arial"/>
              </a:rPr>
              <a:t>Нечерноземной </a:t>
            </a:r>
            <a:r>
              <a:rPr sz="2000" spc="-5" dirty="0">
                <a:latin typeface="Arial"/>
                <a:cs typeface="Arial"/>
              </a:rPr>
              <a:t>зоне </a:t>
            </a:r>
            <a:r>
              <a:rPr sz="2000" spc="-10" dirty="0">
                <a:latin typeface="Arial"/>
                <a:cs typeface="Arial"/>
              </a:rPr>
              <a:t>озимая </a:t>
            </a:r>
            <a:r>
              <a:rPr sz="2000" spc="-5" dirty="0">
                <a:latin typeface="Arial"/>
                <a:cs typeface="Arial"/>
              </a:rPr>
              <a:t>рожь, </a:t>
            </a:r>
            <a:r>
              <a:rPr sz="2000" spc="-15" dirty="0">
                <a:latin typeface="Arial"/>
                <a:cs typeface="Arial"/>
              </a:rPr>
              <a:t>используемая  </a:t>
            </a:r>
            <a:r>
              <a:rPr sz="2000" spc="-5" dirty="0">
                <a:latin typeface="Arial"/>
                <a:cs typeface="Arial"/>
              </a:rPr>
              <a:t>на </a:t>
            </a:r>
            <a:r>
              <a:rPr sz="2000" spc="-15" dirty="0">
                <a:latin typeface="Arial"/>
                <a:cs typeface="Arial"/>
              </a:rPr>
              <a:t>зелёный </a:t>
            </a:r>
            <a:r>
              <a:rPr sz="2000" spc="0" dirty="0">
                <a:latin typeface="Arial"/>
                <a:cs typeface="Arial"/>
              </a:rPr>
              <a:t>корм </a:t>
            </a:r>
            <a:r>
              <a:rPr sz="2000" spc="-5" dirty="0">
                <a:latin typeface="Arial"/>
                <a:cs typeface="Arial"/>
              </a:rPr>
              <a:t>или на силос </a:t>
            </a:r>
            <a:r>
              <a:rPr sz="2000" dirty="0">
                <a:latin typeface="Arial"/>
                <a:cs typeface="Arial"/>
              </a:rPr>
              <a:t>и </a:t>
            </a:r>
            <a:r>
              <a:rPr sz="2000" spc="-5" dirty="0">
                <a:latin typeface="Arial"/>
                <a:cs typeface="Arial"/>
              </a:rPr>
              <a:t>сенаж. После  скашивания</a:t>
            </a:r>
            <a:r>
              <a:rPr sz="2000" spc="5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ее </a:t>
            </a:r>
            <a:r>
              <a:rPr sz="2000" spc="-15" dirty="0">
                <a:latin typeface="Arial"/>
                <a:cs typeface="Arial"/>
              </a:rPr>
              <a:t>зеленой </a:t>
            </a:r>
            <a:r>
              <a:rPr sz="2000" spc="-5" dirty="0">
                <a:latin typeface="Arial"/>
                <a:cs typeface="Arial"/>
              </a:rPr>
              <a:t>массы </a:t>
            </a:r>
            <a:r>
              <a:rPr sz="2000" spc="-15" dirty="0">
                <a:latin typeface="Arial"/>
                <a:cs typeface="Arial"/>
              </a:rPr>
              <a:t>поля </a:t>
            </a:r>
            <a:r>
              <a:rPr sz="2000" spc="-10" dirty="0">
                <a:latin typeface="Arial"/>
                <a:cs typeface="Arial"/>
              </a:rPr>
              <a:t>сразу  </a:t>
            </a:r>
            <a:r>
              <a:rPr sz="2000" spc="-45" dirty="0">
                <a:latin typeface="Arial"/>
                <a:cs typeface="Arial"/>
              </a:rPr>
              <a:t>удобряют, </a:t>
            </a:r>
            <a:r>
              <a:rPr sz="2000" spc="-15" dirty="0">
                <a:latin typeface="Arial"/>
                <a:cs typeface="Arial"/>
              </a:rPr>
              <a:t>обрабатывают</a:t>
            </a:r>
            <a:r>
              <a:rPr sz="2000" spc="5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и </a:t>
            </a:r>
            <a:r>
              <a:rPr sz="2000" spc="-15" dirty="0">
                <a:latin typeface="Arial"/>
                <a:cs typeface="Arial"/>
              </a:rPr>
              <a:t>засевают</a:t>
            </a:r>
            <a:r>
              <a:rPr sz="2000" spc="5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основной  поукосной </a:t>
            </a:r>
            <a:r>
              <a:rPr sz="2000" spc="-25" dirty="0">
                <a:latin typeface="Arial"/>
                <a:cs typeface="Arial"/>
              </a:rPr>
              <a:t>культурой </a:t>
            </a:r>
            <a:r>
              <a:rPr sz="2000" spc="-5" dirty="0">
                <a:latin typeface="Arial"/>
                <a:cs typeface="Arial"/>
              </a:rPr>
              <a:t>(например, </a:t>
            </a:r>
            <a:r>
              <a:rPr sz="2000" spc="-15" dirty="0">
                <a:latin typeface="Arial"/>
                <a:cs typeface="Arial"/>
              </a:rPr>
              <a:t>горохо-овсяной  </a:t>
            </a:r>
            <a:r>
              <a:rPr sz="2000" dirty="0">
                <a:latin typeface="Arial"/>
                <a:cs typeface="Arial"/>
              </a:rPr>
              <a:t>смесью </a:t>
            </a:r>
            <a:r>
              <a:rPr sz="2000" spc="-5" dirty="0">
                <a:latin typeface="Arial"/>
                <a:cs typeface="Arial"/>
              </a:rPr>
              <a:t>на </a:t>
            </a:r>
            <a:r>
              <a:rPr sz="2000" dirty="0">
                <a:latin typeface="Arial"/>
                <a:cs typeface="Arial"/>
              </a:rPr>
              <a:t>сено </a:t>
            </a:r>
            <a:r>
              <a:rPr sz="2000" spc="-5" dirty="0">
                <a:latin typeface="Arial"/>
                <a:cs typeface="Arial"/>
              </a:rPr>
              <a:t>или на </a:t>
            </a:r>
            <a:r>
              <a:rPr sz="2000" spc="-15" dirty="0">
                <a:latin typeface="Arial"/>
                <a:cs typeface="Arial"/>
              </a:rPr>
              <a:t>зеленую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массу).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375019" y="4079149"/>
            <a:ext cx="2640164" cy="1980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23787" y="1414856"/>
            <a:ext cx="2695676" cy="20217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0" y="0"/>
            <a:ext cx="8873490" cy="308610"/>
          </a:xfrm>
          <a:prstGeom prst="rect">
            <a:avLst/>
          </a:prstGeom>
          <a:solidFill>
            <a:srgbClr val="564B3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05"/>
              </a:lnSpc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ЯГСХА.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Лекции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по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земледелию. Севообороты 2.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С.В.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Щукин.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http://zemledelie.jimdo.com/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2590" y="308279"/>
            <a:ext cx="1905" cy="91440"/>
          </a:xfrm>
          <a:custGeom>
            <a:avLst/>
            <a:gdLst/>
            <a:ahLst/>
            <a:cxnLst/>
            <a:rect l="l" t="t" r="r" b="b"/>
            <a:pathLst>
              <a:path w="1904" h="91439">
                <a:moveTo>
                  <a:pt x="0" y="91439"/>
                </a:moveTo>
                <a:lnTo>
                  <a:pt x="1409" y="91439"/>
                </a:lnTo>
                <a:lnTo>
                  <a:pt x="140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71914" y="308279"/>
            <a:ext cx="13335" cy="91440"/>
          </a:xfrm>
          <a:custGeom>
            <a:avLst/>
            <a:gdLst/>
            <a:ahLst/>
            <a:cxnLst/>
            <a:rect l="l" t="t" r="r" b="b"/>
            <a:pathLst>
              <a:path w="13334" h="91439">
                <a:moveTo>
                  <a:pt x="0" y="91439"/>
                </a:moveTo>
                <a:lnTo>
                  <a:pt x="13055" y="91439"/>
                </a:lnTo>
                <a:lnTo>
                  <a:pt x="13055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2852" y="308279"/>
            <a:ext cx="41910" cy="91440"/>
          </a:xfrm>
          <a:custGeom>
            <a:avLst/>
            <a:gdLst/>
            <a:ahLst/>
            <a:cxnLst/>
            <a:rect l="l" t="t" r="r" b="b"/>
            <a:pathLst>
              <a:path w="41909" h="91439">
                <a:moveTo>
                  <a:pt x="0" y="91439"/>
                </a:moveTo>
                <a:lnTo>
                  <a:pt x="41630" y="91439"/>
                </a:lnTo>
                <a:lnTo>
                  <a:pt x="4163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72981" y="308279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131825"/>
                </a:moveTo>
                <a:lnTo>
                  <a:pt x="0" y="0"/>
                </a:lnTo>
                <a:lnTo>
                  <a:pt x="0" y="131825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08279"/>
            <a:ext cx="8916035" cy="91440"/>
          </a:xfrm>
          <a:custGeom>
            <a:avLst/>
            <a:gdLst/>
            <a:ahLst/>
            <a:cxnLst/>
            <a:rect l="l" t="t" r="r" b="b"/>
            <a:pathLst>
              <a:path w="8916035" h="91439">
                <a:moveTo>
                  <a:pt x="0" y="91439"/>
                </a:moveTo>
                <a:lnTo>
                  <a:pt x="8915679" y="91439"/>
                </a:lnTo>
                <a:lnTo>
                  <a:pt x="891567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2590" y="360248"/>
            <a:ext cx="1905" cy="80010"/>
          </a:xfrm>
          <a:custGeom>
            <a:avLst/>
            <a:gdLst/>
            <a:ahLst/>
            <a:cxnLst/>
            <a:rect l="l" t="t" r="r" b="b"/>
            <a:pathLst>
              <a:path w="1904" h="80009">
                <a:moveTo>
                  <a:pt x="0" y="79857"/>
                </a:moveTo>
                <a:lnTo>
                  <a:pt x="1409" y="79857"/>
                </a:lnTo>
                <a:lnTo>
                  <a:pt x="1409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71914" y="360248"/>
            <a:ext cx="13335" cy="80010"/>
          </a:xfrm>
          <a:custGeom>
            <a:avLst/>
            <a:gdLst/>
            <a:ahLst/>
            <a:cxnLst/>
            <a:rect l="l" t="t" r="r" b="b"/>
            <a:pathLst>
              <a:path w="13334" h="80009">
                <a:moveTo>
                  <a:pt x="0" y="79857"/>
                </a:moveTo>
                <a:lnTo>
                  <a:pt x="13055" y="79857"/>
                </a:lnTo>
                <a:lnTo>
                  <a:pt x="13055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02852" y="360248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09">
                <a:moveTo>
                  <a:pt x="0" y="79857"/>
                </a:moveTo>
                <a:lnTo>
                  <a:pt x="41630" y="79857"/>
                </a:lnTo>
                <a:lnTo>
                  <a:pt x="41630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10187" y="360248"/>
            <a:ext cx="3505835" cy="80010"/>
          </a:xfrm>
          <a:custGeom>
            <a:avLst/>
            <a:gdLst/>
            <a:ahLst/>
            <a:cxnLst/>
            <a:rect l="l" t="t" r="r" b="b"/>
            <a:pathLst>
              <a:path w="3505834" h="80009">
                <a:moveTo>
                  <a:pt x="0" y="79857"/>
                </a:moveTo>
                <a:lnTo>
                  <a:pt x="3505492" y="79857"/>
                </a:lnTo>
                <a:lnTo>
                  <a:pt x="3505492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42590" y="440105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80035"/>
                </a:moveTo>
                <a:lnTo>
                  <a:pt x="1409" y="180035"/>
                </a:lnTo>
                <a:lnTo>
                  <a:pt x="1409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71914" y="440105"/>
            <a:ext cx="13335" cy="180340"/>
          </a:xfrm>
          <a:custGeom>
            <a:avLst/>
            <a:gdLst/>
            <a:ahLst/>
            <a:cxnLst/>
            <a:rect l="l" t="t" r="r" b="b"/>
            <a:pathLst>
              <a:path w="13334" h="180340">
                <a:moveTo>
                  <a:pt x="0" y="180035"/>
                </a:moveTo>
                <a:lnTo>
                  <a:pt x="13055" y="180035"/>
                </a:lnTo>
                <a:lnTo>
                  <a:pt x="13055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02852" y="440105"/>
            <a:ext cx="41910" cy="180340"/>
          </a:xfrm>
          <a:custGeom>
            <a:avLst/>
            <a:gdLst/>
            <a:ahLst/>
            <a:cxnLst/>
            <a:rect l="l" t="t" r="r" b="b"/>
            <a:pathLst>
              <a:path w="41909" h="180340">
                <a:moveTo>
                  <a:pt x="0" y="180035"/>
                </a:moveTo>
                <a:lnTo>
                  <a:pt x="41630" y="180035"/>
                </a:lnTo>
                <a:lnTo>
                  <a:pt x="4163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10200" y="440105"/>
            <a:ext cx="3565525" cy="180340"/>
          </a:xfrm>
          <a:custGeom>
            <a:avLst/>
            <a:gdLst/>
            <a:ahLst/>
            <a:cxnLst/>
            <a:rect l="l" t="t" r="r" b="b"/>
            <a:pathLst>
              <a:path w="3565525" h="180340">
                <a:moveTo>
                  <a:pt x="0" y="180035"/>
                </a:moveTo>
                <a:lnTo>
                  <a:pt x="3565220" y="180035"/>
                </a:lnTo>
                <a:lnTo>
                  <a:pt x="356522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07342" y="511225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39" y="0"/>
                </a:lnTo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73645" y="607225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30004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43111" y="38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878049" y="38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474276" y="925360"/>
            <a:ext cx="80949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Пожнивные промежуточные</a:t>
            </a:r>
            <a:r>
              <a:rPr sz="3600" dirty="0"/>
              <a:t> </a:t>
            </a:r>
            <a:r>
              <a:rPr sz="3600" spc="-5" dirty="0"/>
              <a:t>культуры</a:t>
            </a:r>
            <a:endParaRPr sz="3600"/>
          </a:p>
        </p:txBody>
      </p:sp>
      <p:sp>
        <p:nvSpPr>
          <p:cNvPr id="21" name="object 21"/>
          <p:cNvSpPr txBox="1"/>
          <p:nvPr/>
        </p:nvSpPr>
        <p:spPr>
          <a:xfrm>
            <a:off x="366077" y="1939188"/>
            <a:ext cx="5947410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0245" indent="36068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Times New Roman"/>
                <a:cs typeface="Times New Roman"/>
              </a:rPr>
              <a:t>Пожнивными </a:t>
            </a:r>
            <a:r>
              <a:rPr sz="2400" spc="-30" dirty="0">
                <a:latin typeface="Times New Roman"/>
                <a:cs typeface="Times New Roman"/>
              </a:rPr>
              <a:t>культурами </a:t>
            </a:r>
            <a:r>
              <a:rPr sz="2400" spc="-15" dirty="0">
                <a:latin typeface="Times New Roman"/>
                <a:cs typeface="Times New Roman"/>
              </a:rPr>
              <a:t>называют  </a:t>
            </a:r>
            <a:r>
              <a:rPr sz="2400" spc="-30" dirty="0">
                <a:latin typeface="Times New Roman"/>
                <a:cs typeface="Times New Roman"/>
              </a:rPr>
              <a:t>культуры, </a:t>
            </a:r>
            <a:r>
              <a:rPr sz="2400" spc="-5" dirty="0">
                <a:latin typeface="Times New Roman"/>
                <a:cs typeface="Times New Roman"/>
              </a:rPr>
              <a:t>высеваемые </a:t>
            </a:r>
            <a:r>
              <a:rPr sz="2400" dirty="0">
                <a:latin typeface="Times New Roman"/>
                <a:cs typeface="Times New Roman"/>
              </a:rPr>
              <a:t>в летне-осенний  </a:t>
            </a:r>
            <a:r>
              <a:rPr sz="2400" spc="-15" dirty="0">
                <a:latin typeface="Times New Roman"/>
                <a:cs typeface="Times New Roman"/>
              </a:rPr>
              <a:t>период, </a:t>
            </a:r>
            <a:r>
              <a:rPr sz="2400" spc="0" dirty="0">
                <a:latin typeface="Times New Roman"/>
                <a:cs typeface="Times New Roman"/>
              </a:rPr>
              <a:t>после </a:t>
            </a:r>
            <a:r>
              <a:rPr sz="2400" spc="-5" dirty="0">
                <a:latin typeface="Times New Roman"/>
                <a:cs typeface="Times New Roman"/>
              </a:rPr>
              <a:t>уборки </a:t>
            </a:r>
            <a:r>
              <a:rPr sz="2400" dirty="0">
                <a:latin typeface="Times New Roman"/>
                <a:cs typeface="Times New Roman"/>
              </a:rPr>
              <a:t>основных </a:t>
            </a:r>
            <a:r>
              <a:rPr sz="2400" spc="-40" dirty="0">
                <a:latin typeface="Times New Roman"/>
                <a:cs typeface="Times New Roman"/>
              </a:rPr>
              <a:t>культур  </a:t>
            </a:r>
            <a:r>
              <a:rPr sz="2400" spc="-5" dirty="0">
                <a:latin typeface="Times New Roman"/>
                <a:cs typeface="Times New Roman"/>
              </a:rPr>
              <a:t>севооборота,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5" dirty="0">
                <a:latin typeface="Times New Roman"/>
                <a:cs typeface="Times New Roman"/>
              </a:rPr>
              <a:t>дающие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50" dirty="0">
                <a:latin typeface="Times New Roman"/>
                <a:cs typeface="Times New Roman"/>
              </a:rPr>
              <a:t>год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посева.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spc="-15" dirty="0">
                <a:latin typeface="Times New Roman"/>
                <a:cs typeface="Times New Roman"/>
              </a:rPr>
              <a:t>Пожнивной </a:t>
            </a:r>
            <a:r>
              <a:rPr sz="2400" spc="-30" dirty="0">
                <a:latin typeface="Times New Roman"/>
                <a:cs typeface="Times New Roman"/>
              </a:rPr>
              <a:t>культурой </a:t>
            </a:r>
            <a:r>
              <a:rPr sz="2400" spc="-20" dirty="0">
                <a:latin typeface="Times New Roman"/>
                <a:cs typeface="Times New Roman"/>
              </a:rPr>
              <a:t>может </a:t>
            </a:r>
            <a:r>
              <a:rPr sz="2400" spc="-5" dirty="0">
                <a:latin typeface="Times New Roman"/>
                <a:cs typeface="Times New Roman"/>
              </a:rPr>
              <a:t>быть </a:t>
            </a:r>
            <a:r>
              <a:rPr sz="2400" spc="-10" dirty="0">
                <a:latin typeface="Times New Roman"/>
                <a:cs typeface="Times New Roman"/>
              </a:rPr>
              <a:t>например,  </a:t>
            </a:r>
            <a:r>
              <a:rPr sz="2400" spc="-5" dirty="0">
                <a:latin typeface="Times New Roman"/>
                <a:cs typeface="Times New Roman"/>
              </a:rPr>
              <a:t>турнепс или </a:t>
            </a:r>
            <a:r>
              <a:rPr sz="2400" spc="-15" dirty="0">
                <a:latin typeface="Times New Roman"/>
                <a:cs typeface="Times New Roman"/>
              </a:rPr>
              <a:t>однолетний </a:t>
            </a:r>
            <a:r>
              <a:rPr sz="2400" spc="-5" dirty="0">
                <a:latin typeface="Times New Roman"/>
                <a:cs typeface="Times New Roman"/>
              </a:rPr>
              <a:t>люпин, высеваемый 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25" dirty="0">
                <a:latin typeface="Times New Roman"/>
                <a:cs typeface="Times New Roman"/>
              </a:rPr>
              <a:t>конце </a:t>
            </a:r>
            <a:r>
              <a:rPr sz="2400" spc="-20" dirty="0">
                <a:latin typeface="Times New Roman"/>
                <a:cs typeface="Times New Roman"/>
              </a:rPr>
              <a:t>июля </a:t>
            </a:r>
            <a:r>
              <a:rPr sz="2400" dirty="0">
                <a:latin typeface="Times New Roman"/>
                <a:cs typeface="Times New Roman"/>
              </a:rPr>
              <a:t>- </a:t>
            </a:r>
            <a:r>
              <a:rPr sz="2400" spc="-15" dirty="0">
                <a:latin typeface="Times New Roman"/>
                <a:cs typeface="Times New Roman"/>
              </a:rPr>
              <a:t>начале </a:t>
            </a:r>
            <a:r>
              <a:rPr sz="2400" dirty="0">
                <a:latin typeface="Times New Roman"/>
                <a:cs typeface="Times New Roman"/>
              </a:rPr>
              <a:t>августа </a:t>
            </a:r>
            <a:r>
              <a:rPr sz="2400" spc="5" dirty="0">
                <a:latin typeface="Times New Roman"/>
                <a:cs typeface="Times New Roman"/>
              </a:rPr>
              <a:t>после </a:t>
            </a:r>
            <a:r>
              <a:rPr sz="2400" spc="-5" dirty="0">
                <a:latin typeface="Times New Roman"/>
                <a:cs typeface="Times New Roman"/>
              </a:rPr>
              <a:t>уборки  зерновых.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070222" y="4651841"/>
            <a:ext cx="1489951" cy="20405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22136" y="1743684"/>
            <a:ext cx="2369591" cy="31634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0" y="0"/>
            <a:ext cx="8873490" cy="308610"/>
          </a:xfrm>
          <a:prstGeom prst="rect">
            <a:avLst/>
          </a:prstGeom>
          <a:solidFill>
            <a:srgbClr val="564B3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05"/>
              </a:lnSpc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ЯГСХА.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Лекции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по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земледелию. Севообороты 2.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С.В.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Щукин.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http://zemledelie.jimdo.com/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2590" y="308279"/>
            <a:ext cx="1905" cy="91440"/>
          </a:xfrm>
          <a:custGeom>
            <a:avLst/>
            <a:gdLst/>
            <a:ahLst/>
            <a:cxnLst/>
            <a:rect l="l" t="t" r="r" b="b"/>
            <a:pathLst>
              <a:path w="1904" h="91439">
                <a:moveTo>
                  <a:pt x="0" y="91439"/>
                </a:moveTo>
                <a:lnTo>
                  <a:pt x="1409" y="91439"/>
                </a:lnTo>
                <a:lnTo>
                  <a:pt x="140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71914" y="308279"/>
            <a:ext cx="13335" cy="91440"/>
          </a:xfrm>
          <a:custGeom>
            <a:avLst/>
            <a:gdLst/>
            <a:ahLst/>
            <a:cxnLst/>
            <a:rect l="l" t="t" r="r" b="b"/>
            <a:pathLst>
              <a:path w="13334" h="91439">
                <a:moveTo>
                  <a:pt x="0" y="91439"/>
                </a:moveTo>
                <a:lnTo>
                  <a:pt x="13055" y="91439"/>
                </a:lnTo>
                <a:lnTo>
                  <a:pt x="13055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2852" y="308279"/>
            <a:ext cx="41910" cy="91440"/>
          </a:xfrm>
          <a:custGeom>
            <a:avLst/>
            <a:gdLst/>
            <a:ahLst/>
            <a:cxnLst/>
            <a:rect l="l" t="t" r="r" b="b"/>
            <a:pathLst>
              <a:path w="41909" h="91439">
                <a:moveTo>
                  <a:pt x="0" y="91439"/>
                </a:moveTo>
                <a:lnTo>
                  <a:pt x="41630" y="91439"/>
                </a:lnTo>
                <a:lnTo>
                  <a:pt x="4163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72981" y="308279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131825"/>
                </a:moveTo>
                <a:lnTo>
                  <a:pt x="0" y="0"/>
                </a:lnTo>
                <a:lnTo>
                  <a:pt x="0" y="131825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08279"/>
            <a:ext cx="8916035" cy="91440"/>
          </a:xfrm>
          <a:custGeom>
            <a:avLst/>
            <a:gdLst/>
            <a:ahLst/>
            <a:cxnLst/>
            <a:rect l="l" t="t" r="r" b="b"/>
            <a:pathLst>
              <a:path w="8916035" h="91439">
                <a:moveTo>
                  <a:pt x="0" y="91439"/>
                </a:moveTo>
                <a:lnTo>
                  <a:pt x="8915679" y="91439"/>
                </a:lnTo>
                <a:lnTo>
                  <a:pt x="891567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2590" y="360248"/>
            <a:ext cx="1905" cy="80010"/>
          </a:xfrm>
          <a:custGeom>
            <a:avLst/>
            <a:gdLst/>
            <a:ahLst/>
            <a:cxnLst/>
            <a:rect l="l" t="t" r="r" b="b"/>
            <a:pathLst>
              <a:path w="1904" h="80009">
                <a:moveTo>
                  <a:pt x="0" y="79857"/>
                </a:moveTo>
                <a:lnTo>
                  <a:pt x="1409" y="79857"/>
                </a:lnTo>
                <a:lnTo>
                  <a:pt x="1409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71914" y="360248"/>
            <a:ext cx="13335" cy="80010"/>
          </a:xfrm>
          <a:custGeom>
            <a:avLst/>
            <a:gdLst/>
            <a:ahLst/>
            <a:cxnLst/>
            <a:rect l="l" t="t" r="r" b="b"/>
            <a:pathLst>
              <a:path w="13334" h="80009">
                <a:moveTo>
                  <a:pt x="0" y="79857"/>
                </a:moveTo>
                <a:lnTo>
                  <a:pt x="13055" y="79857"/>
                </a:lnTo>
                <a:lnTo>
                  <a:pt x="13055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02852" y="360248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09">
                <a:moveTo>
                  <a:pt x="0" y="79857"/>
                </a:moveTo>
                <a:lnTo>
                  <a:pt x="41630" y="79857"/>
                </a:lnTo>
                <a:lnTo>
                  <a:pt x="41630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10187" y="360248"/>
            <a:ext cx="3505835" cy="80010"/>
          </a:xfrm>
          <a:custGeom>
            <a:avLst/>
            <a:gdLst/>
            <a:ahLst/>
            <a:cxnLst/>
            <a:rect l="l" t="t" r="r" b="b"/>
            <a:pathLst>
              <a:path w="3505834" h="80009">
                <a:moveTo>
                  <a:pt x="0" y="79857"/>
                </a:moveTo>
                <a:lnTo>
                  <a:pt x="3505492" y="79857"/>
                </a:lnTo>
                <a:lnTo>
                  <a:pt x="3505492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42590" y="440105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80035"/>
                </a:moveTo>
                <a:lnTo>
                  <a:pt x="1409" y="180035"/>
                </a:lnTo>
                <a:lnTo>
                  <a:pt x="1409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71914" y="440105"/>
            <a:ext cx="13335" cy="180340"/>
          </a:xfrm>
          <a:custGeom>
            <a:avLst/>
            <a:gdLst/>
            <a:ahLst/>
            <a:cxnLst/>
            <a:rect l="l" t="t" r="r" b="b"/>
            <a:pathLst>
              <a:path w="13334" h="180340">
                <a:moveTo>
                  <a:pt x="0" y="180035"/>
                </a:moveTo>
                <a:lnTo>
                  <a:pt x="13055" y="180035"/>
                </a:lnTo>
                <a:lnTo>
                  <a:pt x="13055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02852" y="440105"/>
            <a:ext cx="41910" cy="180340"/>
          </a:xfrm>
          <a:custGeom>
            <a:avLst/>
            <a:gdLst/>
            <a:ahLst/>
            <a:cxnLst/>
            <a:rect l="l" t="t" r="r" b="b"/>
            <a:pathLst>
              <a:path w="41909" h="180340">
                <a:moveTo>
                  <a:pt x="0" y="180035"/>
                </a:moveTo>
                <a:lnTo>
                  <a:pt x="41630" y="180035"/>
                </a:lnTo>
                <a:lnTo>
                  <a:pt x="4163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10200" y="440105"/>
            <a:ext cx="3565525" cy="180340"/>
          </a:xfrm>
          <a:custGeom>
            <a:avLst/>
            <a:gdLst/>
            <a:ahLst/>
            <a:cxnLst/>
            <a:rect l="l" t="t" r="r" b="b"/>
            <a:pathLst>
              <a:path w="3565525" h="180340">
                <a:moveTo>
                  <a:pt x="0" y="180035"/>
                </a:moveTo>
                <a:lnTo>
                  <a:pt x="3565220" y="180035"/>
                </a:lnTo>
                <a:lnTo>
                  <a:pt x="356522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07342" y="511225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39" y="0"/>
                </a:lnTo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73645" y="607225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30004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43111" y="38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878049" y="38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014375" y="524980"/>
            <a:ext cx="70643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Поукосные промежуточные</a:t>
            </a:r>
            <a:r>
              <a:rPr sz="3200" spc="-20" dirty="0"/>
              <a:t> </a:t>
            </a:r>
            <a:r>
              <a:rPr sz="3200" dirty="0"/>
              <a:t>культуры</a:t>
            </a:r>
            <a:endParaRPr sz="3200"/>
          </a:p>
        </p:txBody>
      </p:sp>
      <p:sp>
        <p:nvSpPr>
          <p:cNvPr id="21" name="object 21"/>
          <p:cNvSpPr txBox="1"/>
          <p:nvPr/>
        </p:nvSpPr>
        <p:spPr>
          <a:xfrm>
            <a:off x="225460" y="1074864"/>
            <a:ext cx="8808720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0680" algn="just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Times New Roman"/>
                <a:cs typeface="Times New Roman"/>
              </a:rPr>
              <a:t>Поукосными </a:t>
            </a:r>
            <a:r>
              <a:rPr sz="2400" spc="-15" dirty="0">
                <a:latin typeface="Times New Roman"/>
                <a:cs typeface="Times New Roman"/>
              </a:rPr>
              <a:t>промежуточными </a:t>
            </a:r>
            <a:r>
              <a:rPr sz="2400" spc="-30" dirty="0">
                <a:latin typeface="Times New Roman"/>
                <a:cs typeface="Times New Roman"/>
              </a:rPr>
              <a:t>культурами </a:t>
            </a:r>
            <a:r>
              <a:rPr sz="2400" spc="-10" dirty="0">
                <a:latin typeface="Times New Roman"/>
                <a:cs typeface="Times New Roman"/>
              </a:rPr>
              <a:t>являются </a:t>
            </a:r>
            <a:r>
              <a:rPr sz="2400" spc="-30" dirty="0">
                <a:latin typeface="Times New Roman"/>
                <a:cs typeface="Times New Roman"/>
              </a:rPr>
              <a:t>культуры,  </a:t>
            </a:r>
            <a:r>
              <a:rPr sz="2400" spc="-5" dirty="0">
                <a:latin typeface="Times New Roman"/>
                <a:cs typeface="Times New Roman"/>
              </a:rPr>
              <a:t>высеваемые </a:t>
            </a:r>
            <a:r>
              <a:rPr sz="2400" spc="-25" dirty="0">
                <a:latin typeface="Times New Roman"/>
                <a:cs typeface="Times New Roman"/>
              </a:rPr>
              <a:t>поукосно </a:t>
            </a:r>
            <a:r>
              <a:rPr sz="2400" spc="-10" dirty="0">
                <a:latin typeface="Times New Roman"/>
                <a:cs typeface="Times New Roman"/>
              </a:rPr>
              <a:t>во </a:t>
            </a:r>
            <a:r>
              <a:rPr sz="2400" spc="-20" dirty="0">
                <a:latin typeface="Times New Roman"/>
                <a:cs typeface="Times New Roman"/>
              </a:rPr>
              <a:t>второй </a:t>
            </a:r>
            <a:r>
              <a:rPr sz="2400" spc="-10" dirty="0">
                <a:latin typeface="Times New Roman"/>
                <a:cs typeface="Times New Roman"/>
              </a:rPr>
              <a:t>половине </a:t>
            </a:r>
            <a:r>
              <a:rPr sz="2400" dirty="0">
                <a:latin typeface="Times New Roman"/>
                <a:cs typeface="Times New Roman"/>
              </a:rPr>
              <a:t>лета </a:t>
            </a:r>
            <a:r>
              <a:rPr sz="2400" spc="0" dirty="0">
                <a:latin typeface="Times New Roman"/>
                <a:cs typeface="Times New Roman"/>
              </a:rPr>
              <a:t>после </a:t>
            </a:r>
            <a:r>
              <a:rPr sz="2400" spc="-5" dirty="0">
                <a:latin typeface="Times New Roman"/>
                <a:cs typeface="Times New Roman"/>
              </a:rPr>
              <a:t>уборки  </a:t>
            </a:r>
            <a:r>
              <a:rPr sz="2400" spc="-10" dirty="0">
                <a:latin typeface="Times New Roman"/>
                <a:cs typeface="Times New Roman"/>
              </a:rPr>
              <a:t>(скашивания) </a:t>
            </a:r>
            <a:r>
              <a:rPr sz="2400" spc="-15" dirty="0">
                <a:latin typeface="Times New Roman"/>
                <a:cs typeface="Times New Roman"/>
              </a:rPr>
              <a:t>однолетних, многолетних </a:t>
            </a:r>
            <a:r>
              <a:rPr sz="2400" dirty="0">
                <a:latin typeface="Times New Roman"/>
                <a:cs typeface="Times New Roman"/>
              </a:rPr>
              <a:t>трав и </a:t>
            </a:r>
            <a:r>
              <a:rPr sz="2400" spc="-10" dirty="0">
                <a:latin typeface="Times New Roman"/>
                <a:cs typeface="Times New Roman"/>
              </a:rPr>
              <a:t>других </a:t>
            </a:r>
            <a:r>
              <a:rPr sz="2400" spc="-35" dirty="0">
                <a:latin typeface="Times New Roman"/>
                <a:cs typeface="Times New Roman"/>
              </a:rPr>
              <a:t>культур,  </a:t>
            </a:r>
            <a:r>
              <a:rPr sz="2400" spc="-15" dirty="0">
                <a:latin typeface="Times New Roman"/>
                <a:cs typeface="Times New Roman"/>
              </a:rPr>
              <a:t>предназначенных </a:t>
            </a:r>
            <a:r>
              <a:rPr sz="2400" spc="-5" dirty="0">
                <a:latin typeface="Times New Roman"/>
                <a:cs typeface="Times New Roman"/>
              </a:rPr>
              <a:t>на </a:t>
            </a:r>
            <a:r>
              <a:rPr sz="2400" spc="-40" dirty="0">
                <a:latin typeface="Times New Roman"/>
                <a:cs typeface="Times New Roman"/>
              </a:rPr>
              <a:t>корм </a:t>
            </a:r>
            <a:r>
              <a:rPr sz="2400" spc="-45" dirty="0">
                <a:latin typeface="Times New Roman"/>
                <a:cs typeface="Times New Roman"/>
              </a:rPr>
              <a:t>скоту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5" dirty="0">
                <a:latin typeface="Times New Roman"/>
                <a:cs typeface="Times New Roman"/>
              </a:rPr>
              <a:t>убираемых </a:t>
            </a:r>
            <a:r>
              <a:rPr sz="2400" spc="5" dirty="0">
                <a:latin typeface="Times New Roman"/>
                <a:cs typeface="Times New Roman"/>
              </a:rPr>
              <a:t>осенью </a:t>
            </a:r>
            <a:r>
              <a:rPr sz="2400" spc="-25" dirty="0">
                <a:latin typeface="Times New Roman"/>
                <a:cs typeface="Times New Roman"/>
              </a:rPr>
              <a:t>того </a:t>
            </a:r>
            <a:r>
              <a:rPr sz="2400" spc="-20" dirty="0">
                <a:latin typeface="Times New Roman"/>
                <a:cs typeface="Times New Roman"/>
              </a:rPr>
              <a:t>же </a:t>
            </a:r>
            <a:r>
              <a:rPr sz="2400" spc="-30" dirty="0">
                <a:latin typeface="Times New Roman"/>
                <a:cs typeface="Times New Roman"/>
              </a:rPr>
              <a:t>года.  </a:t>
            </a:r>
            <a:r>
              <a:rPr sz="2400" spc="-5" dirty="0">
                <a:latin typeface="Times New Roman"/>
                <a:cs typeface="Times New Roman"/>
              </a:rPr>
              <a:t>По </a:t>
            </a:r>
            <a:r>
              <a:rPr sz="2400" spc="-10" dirty="0">
                <a:latin typeface="Times New Roman"/>
                <a:cs typeface="Times New Roman"/>
              </a:rPr>
              <a:t>срокам </a:t>
            </a:r>
            <a:r>
              <a:rPr sz="2400" dirty="0">
                <a:latin typeface="Times New Roman"/>
                <a:cs typeface="Times New Roman"/>
              </a:rPr>
              <a:t>посева, </a:t>
            </a:r>
            <a:r>
              <a:rPr sz="2400" spc="-5" dirty="0">
                <a:latin typeface="Times New Roman"/>
                <a:cs typeface="Times New Roman"/>
              </a:rPr>
              <a:t>условиям прорастания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10" dirty="0">
                <a:latin typeface="Times New Roman"/>
                <a:cs typeface="Times New Roman"/>
              </a:rPr>
              <a:t>срокам </a:t>
            </a:r>
            <a:r>
              <a:rPr sz="2400" spc="-5" dirty="0">
                <a:latin typeface="Times New Roman"/>
                <a:cs typeface="Times New Roman"/>
              </a:rPr>
              <a:t>уборки  </a:t>
            </a:r>
            <a:r>
              <a:rPr sz="2400" spc="-25" dirty="0">
                <a:latin typeface="Times New Roman"/>
                <a:cs typeface="Times New Roman"/>
              </a:rPr>
              <a:t>поукосные </a:t>
            </a:r>
            <a:r>
              <a:rPr sz="2400" spc="-15" dirty="0">
                <a:latin typeface="Times New Roman"/>
                <a:cs typeface="Times New Roman"/>
              </a:rPr>
              <a:t>промежуточные </a:t>
            </a:r>
            <a:r>
              <a:rPr sz="2400" spc="-35" dirty="0">
                <a:latin typeface="Times New Roman"/>
                <a:cs typeface="Times New Roman"/>
              </a:rPr>
              <a:t>культуры </a:t>
            </a:r>
            <a:r>
              <a:rPr sz="2400" spc="-15" dirty="0">
                <a:latin typeface="Times New Roman"/>
                <a:cs typeface="Times New Roman"/>
              </a:rPr>
              <a:t>близки </a:t>
            </a:r>
            <a:r>
              <a:rPr sz="2400" dirty="0">
                <a:latin typeface="Times New Roman"/>
                <a:cs typeface="Times New Roman"/>
              </a:rPr>
              <a:t>к </a:t>
            </a:r>
            <a:r>
              <a:rPr sz="2400" spc="-10" dirty="0">
                <a:latin typeface="Times New Roman"/>
                <a:cs typeface="Times New Roman"/>
              </a:rPr>
              <a:t>пожнивным. </a:t>
            </a:r>
            <a:r>
              <a:rPr sz="2400" spc="-30" dirty="0">
                <a:latin typeface="Times New Roman"/>
                <a:cs typeface="Times New Roman"/>
              </a:rPr>
              <a:t>Однако  </a:t>
            </a:r>
            <a:r>
              <a:rPr sz="2400" dirty="0">
                <a:latin typeface="Times New Roman"/>
                <a:cs typeface="Times New Roman"/>
              </a:rPr>
              <a:t>они </a:t>
            </a:r>
            <a:r>
              <a:rPr sz="2400" spc="-10" dirty="0">
                <a:latin typeface="Times New Roman"/>
                <a:cs typeface="Times New Roman"/>
              </a:rPr>
              <a:t>имеют </a:t>
            </a:r>
            <a:r>
              <a:rPr sz="2400" spc="-5" dirty="0">
                <a:latin typeface="Times New Roman"/>
                <a:cs typeface="Times New Roman"/>
              </a:rPr>
              <a:t>обычно </a:t>
            </a:r>
            <a:r>
              <a:rPr sz="2400" spc="-30" dirty="0">
                <a:latin typeface="Times New Roman"/>
                <a:cs typeface="Times New Roman"/>
              </a:rPr>
              <a:t>несколько </a:t>
            </a:r>
            <a:r>
              <a:rPr sz="2400" spc="-10" dirty="0">
                <a:latin typeface="Times New Roman"/>
                <a:cs typeface="Times New Roman"/>
              </a:rPr>
              <a:t>больше </a:t>
            </a:r>
            <a:r>
              <a:rPr sz="2400" spc="-5" dirty="0">
                <a:latin typeface="Times New Roman"/>
                <a:cs typeface="Times New Roman"/>
              </a:rPr>
              <a:t>времени </a:t>
            </a:r>
            <a:r>
              <a:rPr sz="2400" dirty="0">
                <a:latin typeface="Times New Roman"/>
                <a:cs typeface="Times New Roman"/>
              </a:rPr>
              <a:t>для </a:t>
            </a:r>
            <a:r>
              <a:rPr sz="2400" spc="-5" dirty="0">
                <a:latin typeface="Times New Roman"/>
                <a:cs typeface="Times New Roman"/>
              </a:rPr>
              <a:t>вегетации,  </a:t>
            </a:r>
            <a:r>
              <a:rPr sz="2400" spc="-20" dirty="0">
                <a:latin typeface="Times New Roman"/>
                <a:cs typeface="Times New Roman"/>
              </a:rPr>
              <a:t>поскольку </a:t>
            </a:r>
            <a:r>
              <a:rPr sz="2400" spc="-25" dirty="0">
                <a:latin typeface="Times New Roman"/>
                <a:cs typeface="Times New Roman"/>
              </a:rPr>
              <a:t>кормовые </a:t>
            </a:r>
            <a:r>
              <a:rPr sz="2400" dirty="0">
                <a:latin typeface="Times New Roman"/>
                <a:cs typeface="Times New Roman"/>
              </a:rPr>
              <a:t>травы </a:t>
            </a:r>
            <a:r>
              <a:rPr sz="2400" spc="-10" dirty="0">
                <a:latin typeface="Times New Roman"/>
                <a:cs typeface="Times New Roman"/>
              </a:rPr>
              <a:t>часто убирают </a:t>
            </a:r>
            <a:r>
              <a:rPr sz="2400" spc="-5" dirty="0">
                <a:latin typeface="Times New Roman"/>
                <a:cs typeface="Times New Roman"/>
              </a:rPr>
              <a:t>раньше, </a:t>
            </a:r>
            <a:r>
              <a:rPr sz="2400" dirty="0">
                <a:latin typeface="Times New Roman"/>
                <a:cs typeface="Times New Roman"/>
              </a:rPr>
              <a:t>чем </a:t>
            </a:r>
            <a:r>
              <a:rPr sz="2400" spc="-10" dirty="0">
                <a:latin typeface="Times New Roman"/>
                <a:cs typeface="Times New Roman"/>
              </a:rPr>
              <a:t>начинается  </a:t>
            </a:r>
            <a:r>
              <a:rPr sz="2400" spc="-15" dirty="0">
                <a:latin typeface="Times New Roman"/>
                <a:cs typeface="Times New Roman"/>
              </a:rPr>
              <a:t>уборка </a:t>
            </a:r>
            <a:r>
              <a:rPr sz="2400" spc="-5" dirty="0">
                <a:latin typeface="Times New Roman"/>
                <a:cs typeface="Times New Roman"/>
              </a:rPr>
              <a:t>зерновых. </a:t>
            </a:r>
            <a:r>
              <a:rPr sz="2400" spc="-10" dirty="0">
                <a:latin typeface="Times New Roman"/>
                <a:cs typeface="Times New Roman"/>
              </a:rPr>
              <a:t>Поэтому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5" dirty="0">
                <a:latin typeface="Times New Roman"/>
                <a:cs typeface="Times New Roman"/>
              </a:rPr>
              <a:t>набор </a:t>
            </a:r>
            <a:r>
              <a:rPr sz="2400" spc="-25" dirty="0">
                <a:latin typeface="Times New Roman"/>
                <a:cs typeface="Times New Roman"/>
              </a:rPr>
              <a:t>поукосных </a:t>
            </a:r>
            <a:r>
              <a:rPr sz="2400" spc="-15" dirty="0">
                <a:latin typeface="Times New Roman"/>
                <a:cs typeface="Times New Roman"/>
              </a:rPr>
              <a:t>промежуточных  </a:t>
            </a:r>
            <a:r>
              <a:rPr sz="2400" spc="-40" dirty="0">
                <a:latin typeface="Times New Roman"/>
                <a:cs typeface="Times New Roman"/>
              </a:rPr>
              <a:t>культур </a:t>
            </a:r>
            <a:r>
              <a:rPr sz="2400" dirty="0">
                <a:latin typeface="Times New Roman"/>
                <a:cs typeface="Times New Roman"/>
              </a:rPr>
              <a:t>для </a:t>
            </a:r>
            <a:r>
              <a:rPr sz="2400" spc="-5" dirty="0">
                <a:latin typeface="Times New Roman"/>
                <a:cs typeface="Times New Roman"/>
              </a:rPr>
              <a:t>многих </a:t>
            </a:r>
            <a:r>
              <a:rPr sz="2400" spc="-10" dirty="0">
                <a:latin typeface="Times New Roman"/>
                <a:cs typeface="Times New Roman"/>
              </a:rPr>
              <a:t>областей </a:t>
            </a:r>
            <a:r>
              <a:rPr sz="2400" spc="-5" dirty="0">
                <a:latin typeface="Times New Roman"/>
                <a:cs typeface="Times New Roman"/>
              </a:rPr>
              <a:t>зоны </a:t>
            </a:r>
            <a:r>
              <a:rPr sz="2400" spc="-15" dirty="0">
                <a:latin typeface="Times New Roman"/>
                <a:cs typeface="Times New Roman"/>
              </a:rPr>
              <a:t>значительно </a:t>
            </a:r>
            <a:r>
              <a:rPr sz="2400" spc="-5" dirty="0">
                <a:latin typeface="Times New Roman"/>
                <a:cs typeface="Times New Roman"/>
              </a:rPr>
              <a:t>шире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пожнивных.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302273" y="4862652"/>
            <a:ext cx="2507767" cy="18808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5973" y="4882246"/>
            <a:ext cx="2376258" cy="18615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11689" y="4804702"/>
            <a:ext cx="1512163" cy="1890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0" y="0"/>
            <a:ext cx="8873490" cy="308610"/>
          </a:xfrm>
          <a:prstGeom prst="rect">
            <a:avLst/>
          </a:prstGeom>
          <a:solidFill>
            <a:srgbClr val="564B3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05"/>
              </a:lnSpc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ЯГСХА.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Лекции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по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земледелию. Севообороты 2.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С.В.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Щукин.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http://zemledelie.jimdo.com/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2590" y="308279"/>
            <a:ext cx="1905" cy="91440"/>
          </a:xfrm>
          <a:custGeom>
            <a:avLst/>
            <a:gdLst/>
            <a:ahLst/>
            <a:cxnLst/>
            <a:rect l="l" t="t" r="r" b="b"/>
            <a:pathLst>
              <a:path w="1904" h="91439">
                <a:moveTo>
                  <a:pt x="0" y="91439"/>
                </a:moveTo>
                <a:lnTo>
                  <a:pt x="1409" y="91439"/>
                </a:lnTo>
                <a:lnTo>
                  <a:pt x="140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71914" y="308279"/>
            <a:ext cx="13335" cy="91440"/>
          </a:xfrm>
          <a:custGeom>
            <a:avLst/>
            <a:gdLst/>
            <a:ahLst/>
            <a:cxnLst/>
            <a:rect l="l" t="t" r="r" b="b"/>
            <a:pathLst>
              <a:path w="13334" h="91439">
                <a:moveTo>
                  <a:pt x="0" y="91439"/>
                </a:moveTo>
                <a:lnTo>
                  <a:pt x="13055" y="91439"/>
                </a:lnTo>
                <a:lnTo>
                  <a:pt x="13055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2852" y="308279"/>
            <a:ext cx="41910" cy="91440"/>
          </a:xfrm>
          <a:custGeom>
            <a:avLst/>
            <a:gdLst/>
            <a:ahLst/>
            <a:cxnLst/>
            <a:rect l="l" t="t" r="r" b="b"/>
            <a:pathLst>
              <a:path w="41909" h="91439">
                <a:moveTo>
                  <a:pt x="0" y="91439"/>
                </a:moveTo>
                <a:lnTo>
                  <a:pt x="41630" y="91439"/>
                </a:lnTo>
                <a:lnTo>
                  <a:pt x="4163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72981" y="308279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131825"/>
                </a:moveTo>
                <a:lnTo>
                  <a:pt x="0" y="0"/>
                </a:lnTo>
                <a:lnTo>
                  <a:pt x="0" y="131825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08279"/>
            <a:ext cx="8916035" cy="91440"/>
          </a:xfrm>
          <a:custGeom>
            <a:avLst/>
            <a:gdLst/>
            <a:ahLst/>
            <a:cxnLst/>
            <a:rect l="l" t="t" r="r" b="b"/>
            <a:pathLst>
              <a:path w="8916035" h="91439">
                <a:moveTo>
                  <a:pt x="0" y="91439"/>
                </a:moveTo>
                <a:lnTo>
                  <a:pt x="8915679" y="91439"/>
                </a:lnTo>
                <a:lnTo>
                  <a:pt x="891567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2590" y="360248"/>
            <a:ext cx="1905" cy="80010"/>
          </a:xfrm>
          <a:custGeom>
            <a:avLst/>
            <a:gdLst/>
            <a:ahLst/>
            <a:cxnLst/>
            <a:rect l="l" t="t" r="r" b="b"/>
            <a:pathLst>
              <a:path w="1904" h="80009">
                <a:moveTo>
                  <a:pt x="0" y="79857"/>
                </a:moveTo>
                <a:lnTo>
                  <a:pt x="1409" y="79857"/>
                </a:lnTo>
                <a:lnTo>
                  <a:pt x="1409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71914" y="360248"/>
            <a:ext cx="13335" cy="80010"/>
          </a:xfrm>
          <a:custGeom>
            <a:avLst/>
            <a:gdLst/>
            <a:ahLst/>
            <a:cxnLst/>
            <a:rect l="l" t="t" r="r" b="b"/>
            <a:pathLst>
              <a:path w="13334" h="80009">
                <a:moveTo>
                  <a:pt x="0" y="79857"/>
                </a:moveTo>
                <a:lnTo>
                  <a:pt x="13055" y="79857"/>
                </a:lnTo>
                <a:lnTo>
                  <a:pt x="13055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02852" y="360248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09">
                <a:moveTo>
                  <a:pt x="0" y="79857"/>
                </a:moveTo>
                <a:lnTo>
                  <a:pt x="41630" y="79857"/>
                </a:lnTo>
                <a:lnTo>
                  <a:pt x="41630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10187" y="360248"/>
            <a:ext cx="3505835" cy="80010"/>
          </a:xfrm>
          <a:custGeom>
            <a:avLst/>
            <a:gdLst/>
            <a:ahLst/>
            <a:cxnLst/>
            <a:rect l="l" t="t" r="r" b="b"/>
            <a:pathLst>
              <a:path w="3505834" h="80009">
                <a:moveTo>
                  <a:pt x="0" y="79857"/>
                </a:moveTo>
                <a:lnTo>
                  <a:pt x="3505492" y="79857"/>
                </a:lnTo>
                <a:lnTo>
                  <a:pt x="3505492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42590" y="440105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80035"/>
                </a:moveTo>
                <a:lnTo>
                  <a:pt x="1409" y="180035"/>
                </a:lnTo>
                <a:lnTo>
                  <a:pt x="1409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71914" y="440105"/>
            <a:ext cx="13335" cy="180340"/>
          </a:xfrm>
          <a:custGeom>
            <a:avLst/>
            <a:gdLst/>
            <a:ahLst/>
            <a:cxnLst/>
            <a:rect l="l" t="t" r="r" b="b"/>
            <a:pathLst>
              <a:path w="13334" h="180340">
                <a:moveTo>
                  <a:pt x="0" y="180035"/>
                </a:moveTo>
                <a:lnTo>
                  <a:pt x="13055" y="180035"/>
                </a:lnTo>
                <a:lnTo>
                  <a:pt x="13055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02852" y="440105"/>
            <a:ext cx="41910" cy="180340"/>
          </a:xfrm>
          <a:custGeom>
            <a:avLst/>
            <a:gdLst/>
            <a:ahLst/>
            <a:cxnLst/>
            <a:rect l="l" t="t" r="r" b="b"/>
            <a:pathLst>
              <a:path w="41909" h="180340">
                <a:moveTo>
                  <a:pt x="0" y="180035"/>
                </a:moveTo>
                <a:lnTo>
                  <a:pt x="41630" y="180035"/>
                </a:lnTo>
                <a:lnTo>
                  <a:pt x="4163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10200" y="440105"/>
            <a:ext cx="3565525" cy="180340"/>
          </a:xfrm>
          <a:custGeom>
            <a:avLst/>
            <a:gdLst/>
            <a:ahLst/>
            <a:cxnLst/>
            <a:rect l="l" t="t" r="r" b="b"/>
            <a:pathLst>
              <a:path w="3565525" h="180340">
                <a:moveTo>
                  <a:pt x="0" y="180035"/>
                </a:moveTo>
                <a:lnTo>
                  <a:pt x="3565220" y="180035"/>
                </a:lnTo>
                <a:lnTo>
                  <a:pt x="356522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07342" y="511225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39" y="0"/>
                </a:lnTo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73645" y="607225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30004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43111" y="38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878049" y="38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103558" y="777011"/>
            <a:ext cx="71012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Подсевные </a:t>
            </a:r>
            <a:r>
              <a:rPr sz="3200" dirty="0"/>
              <a:t>промежуточные</a:t>
            </a:r>
            <a:r>
              <a:rPr sz="3200" spc="-80" dirty="0"/>
              <a:t> </a:t>
            </a:r>
            <a:r>
              <a:rPr sz="3200" dirty="0"/>
              <a:t>культуры</a:t>
            </a:r>
            <a:endParaRPr sz="3200"/>
          </a:p>
        </p:txBody>
      </p:sp>
      <p:sp>
        <p:nvSpPr>
          <p:cNvPr id="21" name="object 21"/>
          <p:cNvSpPr/>
          <p:nvPr/>
        </p:nvSpPr>
        <p:spPr>
          <a:xfrm>
            <a:off x="6442351" y="1643252"/>
            <a:ext cx="2664241" cy="43934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65417" y="1579143"/>
            <a:ext cx="6189980" cy="441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0680">
              <a:lnSpc>
                <a:spcPct val="100000"/>
              </a:lnSpc>
              <a:spcBef>
                <a:spcPts val="100"/>
              </a:spcBef>
              <a:tabLst>
                <a:tab pos="2472055" algn="l"/>
                <a:tab pos="5648960" algn="l"/>
              </a:tabLst>
            </a:pPr>
            <a:r>
              <a:rPr sz="2400" spc="-10" dirty="0">
                <a:latin typeface="Times New Roman"/>
                <a:cs typeface="Times New Roman"/>
              </a:rPr>
              <a:t>Подсевными </a:t>
            </a:r>
            <a:r>
              <a:rPr sz="2400" spc="-5" dirty="0">
                <a:latin typeface="Times New Roman"/>
                <a:cs typeface="Times New Roman"/>
              </a:rPr>
              <a:t>или </a:t>
            </a:r>
            <a:r>
              <a:rPr sz="2400" spc="-10" dirty="0">
                <a:latin typeface="Times New Roman"/>
                <a:cs typeface="Times New Roman"/>
              </a:rPr>
              <a:t>подпокровными  </a:t>
            </a:r>
            <a:r>
              <a:rPr sz="2400" spc="-15" dirty="0">
                <a:latin typeface="Times New Roman"/>
                <a:cs typeface="Times New Roman"/>
              </a:rPr>
              <a:t>промежуточными	</a:t>
            </a:r>
            <a:r>
              <a:rPr sz="2400" spc="-10" dirty="0">
                <a:latin typeface="Times New Roman"/>
                <a:cs typeface="Times New Roman"/>
              </a:rPr>
              <a:t>являются </a:t>
            </a:r>
            <a:r>
              <a:rPr sz="2400" spc="-35" dirty="0">
                <a:latin typeface="Times New Roman"/>
                <a:cs typeface="Times New Roman"/>
              </a:rPr>
              <a:t>культуры  </a:t>
            </a:r>
            <a:r>
              <a:rPr sz="2400" spc="-10" dirty="0">
                <a:latin typeface="Times New Roman"/>
                <a:cs typeface="Times New Roman"/>
              </a:rPr>
              <a:t>подсеваемые </a:t>
            </a:r>
            <a:r>
              <a:rPr sz="2400" dirty="0">
                <a:latin typeface="Times New Roman"/>
                <a:cs typeface="Times New Roman"/>
              </a:rPr>
              <a:t>весной </a:t>
            </a:r>
            <a:r>
              <a:rPr sz="2400" spc="-30" dirty="0">
                <a:latin typeface="Times New Roman"/>
                <a:cs typeface="Times New Roman"/>
              </a:rPr>
              <a:t>под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покров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зерновых	</a:t>
            </a:r>
            <a:r>
              <a:rPr sz="2400" dirty="0">
                <a:latin typeface="Times New Roman"/>
                <a:cs typeface="Times New Roman"/>
              </a:rPr>
              <a:t>и  </a:t>
            </a:r>
            <a:r>
              <a:rPr sz="2400" spc="-10" dirty="0">
                <a:latin typeface="Times New Roman"/>
                <a:cs typeface="Times New Roman"/>
              </a:rPr>
              <a:t>других </a:t>
            </a:r>
            <a:r>
              <a:rPr sz="2400" spc="-40" dirty="0">
                <a:latin typeface="Times New Roman"/>
                <a:cs typeface="Times New Roman"/>
              </a:rPr>
              <a:t>культур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5" dirty="0">
                <a:latin typeface="Times New Roman"/>
                <a:cs typeface="Times New Roman"/>
              </a:rPr>
              <a:t>дающие </a:t>
            </a:r>
            <a:r>
              <a:rPr sz="2400" spc="-10" dirty="0">
                <a:latin typeface="Times New Roman"/>
                <a:cs typeface="Times New Roman"/>
              </a:rPr>
              <a:t>урожай </a:t>
            </a:r>
            <a:r>
              <a:rPr sz="2400" dirty="0">
                <a:latin typeface="Times New Roman"/>
                <a:cs typeface="Times New Roman"/>
              </a:rPr>
              <a:t>к </a:t>
            </a:r>
            <a:r>
              <a:rPr sz="2400" spc="10" dirty="0">
                <a:latin typeface="Times New Roman"/>
                <a:cs typeface="Times New Roman"/>
              </a:rPr>
              <a:t>осени </a:t>
            </a:r>
            <a:r>
              <a:rPr sz="2400" spc="-30" dirty="0">
                <a:latin typeface="Times New Roman"/>
                <a:cs typeface="Times New Roman"/>
              </a:rPr>
              <a:t>того  </a:t>
            </a:r>
            <a:r>
              <a:rPr sz="2400" spc="-20" dirty="0">
                <a:latin typeface="Times New Roman"/>
                <a:cs typeface="Times New Roman"/>
              </a:rPr>
              <a:t>же </a:t>
            </a:r>
            <a:r>
              <a:rPr sz="2400" spc="-35" dirty="0">
                <a:latin typeface="Times New Roman"/>
                <a:cs typeface="Times New Roman"/>
              </a:rPr>
              <a:t>года </a:t>
            </a:r>
            <a:r>
              <a:rPr sz="2400" spc="-5" dirty="0">
                <a:latin typeface="Times New Roman"/>
                <a:cs typeface="Times New Roman"/>
              </a:rPr>
              <a:t>за </a:t>
            </a:r>
            <a:r>
              <a:rPr sz="2400" spc="-15" dirty="0">
                <a:latin typeface="Times New Roman"/>
                <a:cs typeface="Times New Roman"/>
              </a:rPr>
              <a:t>счёт </a:t>
            </a:r>
            <a:r>
              <a:rPr sz="2400" spc="-5" dirty="0">
                <a:latin typeface="Times New Roman"/>
                <a:cs typeface="Times New Roman"/>
              </a:rPr>
              <a:t>агроклиматических </a:t>
            </a:r>
            <a:r>
              <a:rPr sz="2400" dirty="0">
                <a:latin typeface="Times New Roman"/>
                <a:cs typeface="Times New Roman"/>
              </a:rPr>
              <a:t>ресурсов  </a:t>
            </a:r>
            <a:r>
              <a:rPr sz="2400" spc="-20" dirty="0">
                <a:latin typeface="Times New Roman"/>
                <a:cs typeface="Times New Roman"/>
              </a:rPr>
              <a:t>пожнивного </a:t>
            </a:r>
            <a:r>
              <a:rPr sz="2400" spc="-10" dirty="0">
                <a:latin typeface="Times New Roman"/>
                <a:cs typeface="Times New Roman"/>
              </a:rPr>
              <a:t>периода. Примером подсевной  </a:t>
            </a:r>
            <a:r>
              <a:rPr sz="2400" spc="-15" dirty="0">
                <a:latin typeface="Times New Roman"/>
                <a:cs typeface="Times New Roman"/>
              </a:rPr>
              <a:t>промежуточной </a:t>
            </a:r>
            <a:r>
              <a:rPr sz="2400" spc="-35" dirty="0">
                <a:latin typeface="Times New Roman"/>
                <a:cs typeface="Times New Roman"/>
              </a:rPr>
              <a:t>культуры </a:t>
            </a:r>
            <a:r>
              <a:rPr sz="2400" spc="-20" dirty="0">
                <a:latin typeface="Times New Roman"/>
                <a:cs typeface="Times New Roman"/>
              </a:rPr>
              <a:t>может </a:t>
            </a:r>
            <a:r>
              <a:rPr sz="2400" spc="-5" dirty="0">
                <a:latin typeface="Times New Roman"/>
                <a:cs typeface="Times New Roman"/>
              </a:rPr>
              <a:t>быть  </a:t>
            </a:r>
            <a:r>
              <a:rPr sz="2400" dirty="0">
                <a:latin typeface="Times New Roman"/>
                <a:cs typeface="Times New Roman"/>
              </a:rPr>
              <a:t>сераделла, </a:t>
            </a:r>
            <a:r>
              <a:rPr sz="2400" spc="-10" dirty="0">
                <a:latin typeface="Times New Roman"/>
                <a:cs typeface="Times New Roman"/>
              </a:rPr>
              <a:t>подсеваемая </a:t>
            </a:r>
            <a:r>
              <a:rPr sz="2400" spc="-30" dirty="0">
                <a:latin typeface="Times New Roman"/>
                <a:cs typeface="Times New Roman"/>
              </a:rPr>
              <a:t>под </a:t>
            </a:r>
            <a:r>
              <a:rPr sz="2400" spc="-5" dirty="0">
                <a:latin typeface="Times New Roman"/>
                <a:cs typeface="Times New Roman"/>
              </a:rPr>
              <a:t>ячмень. Она  </a:t>
            </a:r>
            <a:r>
              <a:rPr sz="2400" spc="-20" dirty="0">
                <a:latin typeface="Times New Roman"/>
                <a:cs typeface="Times New Roman"/>
              </a:rPr>
              <a:t>хорошо </a:t>
            </a:r>
            <a:r>
              <a:rPr sz="2400" spc="-10" dirty="0">
                <a:latin typeface="Times New Roman"/>
                <a:cs typeface="Times New Roman"/>
              </a:rPr>
              <a:t>выдерживает подпокровный </a:t>
            </a:r>
            <a:r>
              <a:rPr sz="2400" spc="5" dirty="0">
                <a:latin typeface="Times New Roman"/>
                <a:cs typeface="Times New Roman"/>
              </a:rPr>
              <a:t>посев,  </a:t>
            </a:r>
            <a:r>
              <a:rPr sz="2400" dirty="0">
                <a:latin typeface="Times New Roman"/>
                <a:cs typeface="Times New Roman"/>
              </a:rPr>
              <a:t>быстро </a:t>
            </a:r>
            <a:r>
              <a:rPr sz="2400" spc="-5" dirty="0">
                <a:latin typeface="Times New Roman"/>
                <a:cs typeface="Times New Roman"/>
              </a:rPr>
              <a:t>растет </a:t>
            </a:r>
            <a:r>
              <a:rPr sz="2400" spc="0" dirty="0">
                <a:latin typeface="Times New Roman"/>
                <a:cs typeface="Times New Roman"/>
              </a:rPr>
              <a:t>после </a:t>
            </a:r>
            <a:r>
              <a:rPr sz="2400" spc="-5" dirty="0">
                <a:latin typeface="Times New Roman"/>
                <a:cs typeface="Times New Roman"/>
              </a:rPr>
              <a:t>уборки ячменя </a:t>
            </a:r>
            <a:r>
              <a:rPr sz="2400" dirty="0">
                <a:latin typeface="Times New Roman"/>
                <a:cs typeface="Times New Roman"/>
              </a:rPr>
              <a:t>и дает к  </a:t>
            </a:r>
            <a:r>
              <a:rPr sz="2400" spc="10" dirty="0">
                <a:latin typeface="Times New Roman"/>
                <a:cs typeface="Times New Roman"/>
              </a:rPr>
              <a:t>осени </a:t>
            </a:r>
            <a:r>
              <a:rPr sz="2400" dirty="0">
                <a:latin typeface="Times New Roman"/>
                <a:cs typeface="Times New Roman"/>
              </a:rPr>
              <a:t>100-150 </a:t>
            </a:r>
            <a:r>
              <a:rPr sz="2400" spc="-5" dirty="0">
                <a:latin typeface="Times New Roman"/>
                <a:cs typeface="Times New Roman"/>
              </a:rPr>
              <a:t>ц/га </a:t>
            </a:r>
            <a:r>
              <a:rPr sz="2400" spc="-15" dirty="0">
                <a:latin typeface="Times New Roman"/>
                <a:cs typeface="Times New Roman"/>
              </a:rPr>
              <a:t>высокопитательной </a:t>
            </a:r>
            <a:r>
              <a:rPr sz="2400" spc="-5" dirty="0">
                <a:latin typeface="Times New Roman"/>
                <a:cs typeface="Times New Roman"/>
              </a:rPr>
              <a:t>зеленой  массы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0" y="0"/>
            <a:ext cx="8873490" cy="308610"/>
          </a:xfrm>
          <a:prstGeom prst="rect">
            <a:avLst/>
          </a:prstGeom>
          <a:solidFill>
            <a:srgbClr val="564B3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05"/>
              </a:lnSpc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ЯГСХА.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Лекции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по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земледелию. Севообороты 2.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С.В.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Щукин.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http://zemledelie.jimdo.com/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2590" y="308279"/>
            <a:ext cx="1905" cy="91440"/>
          </a:xfrm>
          <a:custGeom>
            <a:avLst/>
            <a:gdLst/>
            <a:ahLst/>
            <a:cxnLst/>
            <a:rect l="l" t="t" r="r" b="b"/>
            <a:pathLst>
              <a:path w="1904" h="91439">
                <a:moveTo>
                  <a:pt x="0" y="91439"/>
                </a:moveTo>
                <a:lnTo>
                  <a:pt x="1409" y="91439"/>
                </a:lnTo>
                <a:lnTo>
                  <a:pt x="140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71914" y="308279"/>
            <a:ext cx="13335" cy="91440"/>
          </a:xfrm>
          <a:custGeom>
            <a:avLst/>
            <a:gdLst/>
            <a:ahLst/>
            <a:cxnLst/>
            <a:rect l="l" t="t" r="r" b="b"/>
            <a:pathLst>
              <a:path w="13334" h="91439">
                <a:moveTo>
                  <a:pt x="0" y="91439"/>
                </a:moveTo>
                <a:lnTo>
                  <a:pt x="13055" y="91439"/>
                </a:lnTo>
                <a:lnTo>
                  <a:pt x="13055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2852" y="308279"/>
            <a:ext cx="41910" cy="91440"/>
          </a:xfrm>
          <a:custGeom>
            <a:avLst/>
            <a:gdLst/>
            <a:ahLst/>
            <a:cxnLst/>
            <a:rect l="l" t="t" r="r" b="b"/>
            <a:pathLst>
              <a:path w="41909" h="91439">
                <a:moveTo>
                  <a:pt x="0" y="91439"/>
                </a:moveTo>
                <a:lnTo>
                  <a:pt x="41630" y="91439"/>
                </a:lnTo>
                <a:lnTo>
                  <a:pt x="4163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72981" y="308279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131825"/>
                </a:moveTo>
                <a:lnTo>
                  <a:pt x="0" y="0"/>
                </a:lnTo>
                <a:lnTo>
                  <a:pt x="0" y="131825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08279"/>
            <a:ext cx="8916035" cy="91440"/>
          </a:xfrm>
          <a:custGeom>
            <a:avLst/>
            <a:gdLst/>
            <a:ahLst/>
            <a:cxnLst/>
            <a:rect l="l" t="t" r="r" b="b"/>
            <a:pathLst>
              <a:path w="8916035" h="91439">
                <a:moveTo>
                  <a:pt x="0" y="91439"/>
                </a:moveTo>
                <a:lnTo>
                  <a:pt x="8915679" y="91439"/>
                </a:lnTo>
                <a:lnTo>
                  <a:pt x="891567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2590" y="360248"/>
            <a:ext cx="1905" cy="80010"/>
          </a:xfrm>
          <a:custGeom>
            <a:avLst/>
            <a:gdLst/>
            <a:ahLst/>
            <a:cxnLst/>
            <a:rect l="l" t="t" r="r" b="b"/>
            <a:pathLst>
              <a:path w="1904" h="80009">
                <a:moveTo>
                  <a:pt x="0" y="79857"/>
                </a:moveTo>
                <a:lnTo>
                  <a:pt x="1409" y="79857"/>
                </a:lnTo>
                <a:lnTo>
                  <a:pt x="1409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71914" y="360248"/>
            <a:ext cx="13335" cy="80010"/>
          </a:xfrm>
          <a:custGeom>
            <a:avLst/>
            <a:gdLst/>
            <a:ahLst/>
            <a:cxnLst/>
            <a:rect l="l" t="t" r="r" b="b"/>
            <a:pathLst>
              <a:path w="13334" h="80009">
                <a:moveTo>
                  <a:pt x="0" y="79857"/>
                </a:moveTo>
                <a:lnTo>
                  <a:pt x="13055" y="79857"/>
                </a:lnTo>
                <a:lnTo>
                  <a:pt x="13055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02852" y="360248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09">
                <a:moveTo>
                  <a:pt x="0" y="79857"/>
                </a:moveTo>
                <a:lnTo>
                  <a:pt x="41630" y="79857"/>
                </a:lnTo>
                <a:lnTo>
                  <a:pt x="41630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10187" y="360248"/>
            <a:ext cx="3505835" cy="80010"/>
          </a:xfrm>
          <a:custGeom>
            <a:avLst/>
            <a:gdLst/>
            <a:ahLst/>
            <a:cxnLst/>
            <a:rect l="l" t="t" r="r" b="b"/>
            <a:pathLst>
              <a:path w="3505834" h="80009">
                <a:moveTo>
                  <a:pt x="0" y="79857"/>
                </a:moveTo>
                <a:lnTo>
                  <a:pt x="3505492" y="79857"/>
                </a:lnTo>
                <a:lnTo>
                  <a:pt x="3505492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42590" y="440105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80035"/>
                </a:moveTo>
                <a:lnTo>
                  <a:pt x="1409" y="180035"/>
                </a:lnTo>
                <a:lnTo>
                  <a:pt x="1409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71914" y="440105"/>
            <a:ext cx="13335" cy="180340"/>
          </a:xfrm>
          <a:custGeom>
            <a:avLst/>
            <a:gdLst/>
            <a:ahLst/>
            <a:cxnLst/>
            <a:rect l="l" t="t" r="r" b="b"/>
            <a:pathLst>
              <a:path w="13334" h="180340">
                <a:moveTo>
                  <a:pt x="0" y="180035"/>
                </a:moveTo>
                <a:lnTo>
                  <a:pt x="13055" y="180035"/>
                </a:lnTo>
                <a:lnTo>
                  <a:pt x="13055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02852" y="440105"/>
            <a:ext cx="41910" cy="180340"/>
          </a:xfrm>
          <a:custGeom>
            <a:avLst/>
            <a:gdLst/>
            <a:ahLst/>
            <a:cxnLst/>
            <a:rect l="l" t="t" r="r" b="b"/>
            <a:pathLst>
              <a:path w="41909" h="180340">
                <a:moveTo>
                  <a:pt x="0" y="180035"/>
                </a:moveTo>
                <a:lnTo>
                  <a:pt x="41630" y="180035"/>
                </a:lnTo>
                <a:lnTo>
                  <a:pt x="4163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10200" y="440105"/>
            <a:ext cx="3565525" cy="180340"/>
          </a:xfrm>
          <a:custGeom>
            <a:avLst/>
            <a:gdLst/>
            <a:ahLst/>
            <a:cxnLst/>
            <a:rect l="l" t="t" r="r" b="b"/>
            <a:pathLst>
              <a:path w="3565525" h="180340">
                <a:moveTo>
                  <a:pt x="0" y="180035"/>
                </a:moveTo>
                <a:lnTo>
                  <a:pt x="3565220" y="180035"/>
                </a:lnTo>
                <a:lnTo>
                  <a:pt x="356522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07342" y="511225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39" y="0"/>
                </a:lnTo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73645" y="607225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30004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43111" y="38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878049" y="38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9037" rIns="0" bIns="0" rtlCol="0">
            <a:spAutoFit/>
          </a:bodyPr>
          <a:lstStyle/>
          <a:p>
            <a:pPr marL="1965960" marR="5080" indent="-155321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5 факторов, </a:t>
            </a:r>
            <a:r>
              <a:rPr spc="-10" dirty="0"/>
              <a:t>определяющих </a:t>
            </a:r>
            <a:r>
              <a:rPr spc="-5" dirty="0"/>
              <a:t>эффективность  промежуточных</a:t>
            </a:r>
            <a:r>
              <a:rPr spc="5" dirty="0"/>
              <a:t> </a:t>
            </a:r>
            <a:r>
              <a:rPr spc="-5" dirty="0"/>
              <a:t>культур:</a:t>
            </a:r>
          </a:p>
        </p:txBody>
      </p:sp>
      <p:sp>
        <p:nvSpPr>
          <p:cNvPr id="21" name="object 21"/>
          <p:cNvSpPr/>
          <p:nvPr/>
        </p:nvSpPr>
        <p:spPr>
          <a:xfrm>
            <a:off x="6960921" y="2279253"/>
            <a:ext cx="1862148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58127" y="2083206"/>
            <a:ext cx="2774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9125" algn="l"/>
              </a:tabLst>
            </a:pPr>
            <a:r>
              <a:rPr sz="2400" dirty="0">
                <a:latin typeface="Times New Roman"/>
                <a:cs typeface="Times New Roman"/>
              </a:rPr>
              <a:t>1.	</a:t>
            </a:r>
            <a:r>
              <a:rPr sz="2400" spc="-15" dirty="0">
                <a:latin typeface="Times New Roman"/>
                <a:cs typeface="Times New Roman"/>
              </a:rPr>
              <a:t>Промежуточные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58127" y="2448966"/>
            <a:ext cx="2485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93545" algn="l"/>
              </a:tabLst>
            </a:pPr>
            <a:r>
              <a:rPr sz="2400" spc="-10" dirty="0">
                <a:latin typeface="Times New Roman"/>
                <a:cs typeface="Times New Roman"/>
              </a:rPr>
              <a:t>наиболее	</a:t>
            </a:r>
            <a:r>
              <a:rPr sz="2400" spc="-15" dirty="0">
                <a:latin typeface="Times New Roman"/>
                <a:cs typeface="Times New Roman"/>
              </a:rPr>
              <a:t>полно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211639" y="2083206"/>
            <a:ext cx="17386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2085">
              <a:lnSpc>
                <a:spcPct val="100000"/>
              </a:lnSpc>
              <a:spcBef>
                <a:spcPts val="100"/>
              </a:spcBef>
            </a:pPr>
            <a:r>
              <a:rPr sz="2400" spc="-40" dirty="0">
                <a:latin typeface="Times New Roman"/>
                <a:cs typeface="Times New Roman"/>
              </a:rPr>
              <a:t>культуры  </a:t>
            </a:r>
            <a:r>
              <a:rPr sz="2400" spc="-5" dirty="0">
                <a:latin typeface="Times New Roman"/>
                <a:cs typeface="Times New Roman"/>
              </a:rPr>
              <a:t>и</a:t>
            </a: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-5" dirty="0">
                <a:latin typeface="Times New Roman"/>
                <a:cs typeface="Times New Roman"/>
              </a:rPr>
              <a:t>п</a:t>
            </a:r>
            <a:r>
              <a:rPr sz="2400" spc="-40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л</a:t>
            </a:r>
            <a:r>
              <a:rPr sz="2400" spc="-5" dirty="0">
                <a:latin typeface="Times New Roman"/>
                <a:cs typeface="Times New Roman"/>
              </a:rPr>
              <a:t>ьзо</a:t>
            </a:r>
            <a:r>
              <a:rPr sz="2400" spc="-45" dirty="0">
                <a:latin typeface="Times New Roman"/>
                <a:cs typeface="Times New Roman"/>
              </a:rPr>
              <a:t>в</a:t>
            </a:r>
            <a:r>
              <a:rPr sz="2400" spc="-60" dirty="0">
                <a:latin typeface="Times New Roman"/>
                <a:cs typeface="Times New Roman"/>
              </a:rPr>
              <a:t>а</a:t>
            </a:r>
            <a:r>
              <a:rPr sz="2400" spc="0" dirty="0">
                <a:latin typeface="Times New Roman"/>
                <a:cs typeface="Times New Roman"/>
              </a:rPr>
              <a:t>т</a:t>
            </a:r>
            <a:r>
              <a:rPr sz="2400" dirty="0">
                <a:latin typeface="Times New Roman"/>
                <a:cs typeface="Times New Roman"/>
              </a:rPr>
              <a:t>ь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8127" y="2814726"/>
            <a:ext cx="4483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65020" algn="l"/>
                <a:tab pos="2557145" algn="l"/>
              </a:tabLst>
            </a:pPr>
            <a:r>
              <a:rPr sz="2400" spc="-15" dirty="0">
                <a:latin typeface="Times New Roman"/>
                <a:cs typeface="Times New Roman"/>
              </a:rPr>
              <a:t>(коэффициент	</a:t>
            </a:r>
            <a:r>
              <a:rPr sz="2400" dirty="0">
                <a:latin typeface="Times New Roman"/>
                <a:cs typeface="Times New Roman"/>
              </a:rPr>
              <a:t>ее	</a:t>
            </a:r>
            <a:r>
              <a:rPr sz="2400" spc="-15" dirty="0">
                <a:latin typeface="Times New Roman"/>
                <a:cs typeface="Times New Roman"/>
              </a:rPr>
              <a:t>использования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938331" y="2083206"/>
            <a:ext cx="142811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Times New Roman"/>
                <a:cs typeface="Times New Roman"/>
              </a:rPr>
              <a:t>позволяют</a:t>
            </a:r>
            <a:endParaRPr sz="2400">
              <a:latin typeface="Times New Roman"/>
              <a:cs typeface="Times New Roman"/>
            </a:endParaRPr>
          </a:p>
          <a:p>
            <a:pPr marL="12700" marR="5080" indent="47815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п</a:t>
            </a:r>
            <a:r>
              <a:rPr sz="2400" dirty="0">
                <a:latin typeface="Times New Roman"/>
                <a:cs typeface="Times New Roman"/>
              </a:rPr>
              <a:t>а</a:t>
            </a:r>
            <a:r>
              <a:rPr sz="2400" spc="-5" dirty="0">
                <a:latin typeface="Times New Roman"/>
                <a:cs typeface="Times New Roman"/>
              </a:rPr>
              <a:t>шню  </a:t>
            </a: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55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10" dirty="0">
                <a:latin typeface="Times New Roman"/>
                <a:cs typeface="Times New Roman"/>
              </a:rPr>
              <a:t>т</a:t>
            </a:r>
            <a:r>
              <a:rPr sz="2400" dirty="0">
                <a:latin typeface="Times New Roman"/>
                <a:cs typeface="Times New Roman"/>
              </a:rPr>
              <a:t>а</a:t>
            </a:r>
            <a:r>
              <a:rPr sz="2400" spc="-45" dirty="0">
                <a:latin typeface="Times New Roman"/>
                <a:cs typeface="Times New Roman"/>
              </a:rPr>
              <a:t>в</a:t>
            </a:r>
            <a:r>
              <a:rPr sz="2400" dirty="0">
                <a:latin typeface="Times New Roman"/>
                <a:cs typeface="Times New Roman"/>
              </a:rPr>
              <a:t>л</a:t>
            </a:r>
            <a:r>
              <a:rPr sz="2400" spc="-5" dirty="0">
                <a:latin typeface="Times New Roman"/>
                <a:cs typeface="Times New Roman"/>
              </a:rPr>
              <a:t>я</a:t>
            </a:r>
            <a:r>
              <a:rPr sz="2400" spc="-10" dirty="0">
                <a:latin typeface="Times New Roman"/>
                <a:cs typeface="Times New Roman"/>
              </a:rPr>
              <a:t>е</a:t>
            </a:r>
            <a:r>
              <a:rPr sz="2400" dirty="0">
                <a:latin typeface="Times New Roman"/>
                <a:cs typeface="Times New Roman"/>
              </a:rPr>
              <a:t>т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dirty="0"/>
              <a:t>1,38), </a:t>
            </a:r>
            <a:r>
              <a:rPr spc="-15" dirty="0"/>
              <a:t>солнечное </a:t>
            </a:r>
            <a:r>
              <a:rPr spc="-5" dirty="0"/>
              <a:t>тепло, атмосферные </a:t>
            </a:r>
            <a:r>
              <a:rPr spc="5" dirty="0"/>
              <a:t>осадки </a:t>
            </a:r>
            <a:r>
              <a:rPr dirty="0"/>
              <a:t>и  </a:t>
            </a:r>
            <a:r>
              <a:rPr spc="-5" dirty="0"/>
              <a:t>дополнительно </a:t>
            </a:r>
            <a:r>
              <a:rPr dirty="0"/>
              <a:t>к </a:t>
            </a:r>
            <a:r>
              <a:rPr spc="-15" dirty="0"/>
              <a:t>урожаю </a:t>
            </a:r>
            <a:r>
              <a:rPr dirty="0"/>
              <a:t>основных </a:t>
            </a:r>
            <a:r>
              <a:rPr spc="-40" dirty="0"/>
              <a:t>культур  </a:t>
            </a:r>
            <a:r>
              <a:rPr spc="-15" dirty="0"/>
              <a:t>позволяют </a:t>
            </a:r>
            <a:r>
              <a:rPr spc="-10" dirty="0"/>
              <a:t>получить урожай </a:t>
            </a:r>
            <a:r>
              <a:rPr spc="-30" dirty="0"/>
              <a:t>кормов </a:t>
            </a:r>
            <a:r>
              <a:rPr dirty="0"/>
              <a:t>и </a:t>
            </a:r>
            <a:r>
              <a:rPr spc="-20" dirty="0"/>
              <a:t>другой  </a:t>
            </a:r>
            <a:r>
              <a:rPr spc="-15" dirty="0"/>
              <a:t>продукции</a:t>
            </a:r>
            <a:r>
              <a:rPr spc="565" dirty="0"/>
              <a:t> </a:t>
            </a:r>
            <a:r>
              <a:rPr dirty="0"/>
              <a:t>с </a:t>
            </a:r>
            <a:r>
              <a:rPr spc="-25" dirty="0"/>
              <a:t>одного </a:t>
            </a:r>
            <a:r>
              <a:rPr dirty="0"/>
              <a:t>и </a:t>
            </a:r>
            <a:r>
              <a:rPr spc="-30" dirty="0"/>
              <a:t>того </a:t>
            </a:r>
            <a:r>
              <a:rPr spc="-20" dirty="0"/>
              <a:t>же </a:t>
            </a:r>
            <a:r>
              <a:rPr spc="-10" dirty="0"/>
              <a:t>поля. На  </a:t>
            </a:r>
            <a:r>
              <a:rPr spc="-5" dirty="0"/>
              <a:t>орошаемых </a:t>
            </a:r>
            <a:r>
              <a:rPr dirty="0"/>
              <a:t>и </a:t>
            </a:r>
            <a:r>
              <a:rPr spc="-5" dirty="0"/>
              <a:t>осушаемых </a:t>
            </a:r>
            <a:r>
              <a:rPr dirty="0"/>
              <a:t>площадях </a:t>
            </a:r>
            <a:r>
              <a:rPr spc="-5" dirty="0"/>
              <a:t>пашни  эти </a:t>
            </a:r>
            <a:r>
              <a:rPr spc="-40" dirty="0"/>
              <a:t>культуры </a:t>
            </a:r>
            <a:r>
              <a:rPr spc="-15" dirty="0"/>
              <a:t>дают </a:t>
            </a:r>
            <a:r>
              <a:rPr spc="-10" dirty="0"/>
              <a:t>возможность более</a:t>
            </a:r>
            <a:r>
              <a:rPr spc="150" dirty="0"/>
              <a:t> </a:t>
            </a:r>
            <a:r>
              <a:rPr spc="-15" dirty="0"/>
              <a:t>полно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516695" y="5375040"/>
            <a:ext cx="3850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53795" algn="l"/>
                <a:tab pos="1862455" algn="l"/>
              </a:tabLst>
            </a:pPr>
            <a:r>
              <a:rPr sz="2400" spc="-25" dirty="0">
                <a:latin typeface="Times New Roman"/>
                <a:cs typeface="Times New Roman"/>
              </a:rPr>
              <a:t>воду	</a:t>
            </a:r>
            <a:r>
              <a:rPr sz="2400" dirty="0">
                <a:latin typeface="Times New Roman"/>
                <a:cs typeface="Times New Roman"/>
              </a:rPr>
              <a:t>и	</a:t>
            </a:r>
            <a:r>
              <a:rPr sz="2400" spc="-10" dirty="0">
                <a:latin typeface="Times New Roman"/>
                <a:cs typeface="Times New Roman"/>
              </a:rPr>
              <a:t>дорогостоящие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95003" y="5740799"/>
            <a:ext cx="36709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44064" algn="l"/>
                <a:tab pos="3494404" algn="l"/>
              </a:tabLst>
            </a:pPr>
            <a:r>
              <a:rPr sz="2400" dirty="0">
                <a:latin typeface="Times New Roman"/>
                <a:cs typeface="Times New Roman"/>
              </a:rPr>
              <a:t>со</a:t>
            </a:r>
            <a:r>
              <a:rPr sz="2400" spc="-15" dirty="0">
                <a:latin typeface="Times New Roman"/>
                <a:cs typeface="Times New Roman"/>
              </a:rPr>
              <a:t>о</a:t>
            </a:r>
            <a:r>
              <a:rPr sz="2400" spc="-40" dirty="0">
                <a:latin typeface="Times New Roman"/>
                <a:cs typeface="Times New Roman"/>
              </a:rPr>
              <a:t>р</a:t>
            </a:r>
            <a:r>
              <a:rPr sz="2400" spc="-15" dirty="0">
                <a:latin typeface="Times New Roman"/>
                <a:cs typeface="Times New Roman"/>
              </a:rPr>
              <a:t>у</a:t>
            </a:r>
            <a:r>
              <a:rPr sz="2400" spc="-40" dirty="0">
                <a:latin typeface="Times New Roman"/>
                <a:cs typeface="Times New Roman"/>
              </a:rPr>
              <a:t>ж</a:t>
            </a:r>
            <a:r>
              <a:rPr sz="2400" dirty="0">
                <a:latin typeface="Times New Roman"/>
                <a:cs typeface="Times New Roman"/>
              </a:rPr>
              <a:t>е</a:t>
            </a:r>
            <a:r>
              <a:rPr sz="2400" spc="-5" dirty="0">
                <a:latin typeface="Times New Roman"/>
                <a:cs typeface="Times New Roman"/>
              </a:rPr>
              <a:t>ния</a:t>
            </a:r>
            <a:r>
              <a:rPr sz="2400" dirty="0">
                <a:latin typeface="Times New Roman"/>
                <a:cs typeface="Times New Roman"/>
              </a:rPr>
              <a:t>,	</a:t>
            </a:r>
            <a:r>
              <a:rPr sz="2400" spc="-5" dirty="0">
                <a:latin typeface="Times New Roman"/>
                <a:cs typeface="Times New Roman"/>
              </a:rPr>
              <a:t>т</a:t>
            </a:r>
            <a:r>
              <a:rPr sz="2400" spc="-35" dirty="0">
                <a:latin typeface="Times New Roman"/>
                <a:cs typeface="Times New Roman"/>
              </a:rPr>
              <a:t>е</a:t>
            </a:r>
            <a:r>
              <a:rPr sz="2400" dirty="0">
                <a:latin typeface="Times New Roman"/>
                <a:cs typeface="Times New Roman"/>
              </a:rPr>
              <a:t>хни</a:t>
            </a:r>
            <a:r>
              <a:rPr sz="2400" spc="-40" dirty="0">
                <a:latin typeface="Times New Roman"/>
                <a:cs typeface="Times New Roman"/>
              </a:rPr>
              <a:t>к</a:t>
            </a:r>
            <a:r>
              <a:rPr sz="2400" dirty="0">
                <a:latin typeface="Times New Roman"/>
                <a:cs typeface="Times New Roman"/>
              </a:rPr>
              <a:t>у	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58127" y="5375040"/>
            <a:ext cx="205041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Times New Roman"/>
                <a:cs typeface="Times New Roman"/>
              </a:rPr>
              <a:t>использовать  </a:t>
            </a:r>
            <a:r>
              <a:rPr sz="2400" spc="-5" dirty="0">
                <a:latin typeface="Times New Roman"/>
                <a:cs typeface="Times New Roman"/>
              </a:rPr>
              <a:t>ги</a:t>
            </a:r>
            <a:r>
              <a:rPr sz="2400" dirty="0">
                <a:latin typeface="Times New Roman"/>
                <a:cs typeface="Times New Roman"/>
              </a:rPr>
              <a:t>др</a:t>
            </a:r>
            <a:r>
              <a:rPr sz="2400" spc="-25" dirty="0">
                <a:latin typeface="Times New Roman"/>
                <a:cs typeface="Times New Roman"/>
              </a:rPr>
              <a:t>о</a:t>
            </a:r>
            <a:r>
              <a:rPr sz="2400" spc="-5" dirty="0">
                <a:latin typeface="Times New Roman"/>
                <a:cs typeface="Times New Roman"/>
              </a:rPr>
              <a:t>т</a:t>
            </a:r>
            <a:r>
              <a:rPr sz="2400" spc="-35" dirty="0">
                <a:latin typeface="Times New Roman"/>
                <a:cs typeface="Times New Roman"/>
              </a:rPr>
              <a:t>е</a:t>
            </a:r>
            <a:r>
              <a:rPr sz="2400" spc="-120" dirty="0">
                <a:latin typeface="Times New Roman"/>
                <a:cs typeface="Times New Roman"/>
              </a:rPr>
              <a:t>х</a:t>
            </a:r>
            <a:r>
              <a:rPr sz="2400" dirty="0">
                <a:latin typeface="Times New Roman"/>
                <a:cs typeface="Times New Roman"/>
              </a:rPr>
              <a:t>ч</a:t>
            </a:r>
            <a:r>
              <a:rPr sz="2400" spc="55" dirty="0">
                <a:latin typeface="Times New Roman"/>
                <a:cs typeface="Times New Roman"/>
              </a:rPr>
              <a:t>е</a:t>
            </a: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-5" dirty="0">
                <a:latin typeface="Times New Roman"/>
                <a:cs typeface="Times New Roman"/>
              </a:rPr>
              <a:t>кие  </a:t>
            </a:r>
            <a:r>
              <a:rPr sz="2400" spc="-10" dirty="0">
                <a:latin typeface="Times New Roman"/>
                <a:cs typeface="Times New Roman"/>
              </a:rPr>
              <a:t>рабочую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силу.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0" y="0"/>
            <a:ext cx="8873490" cy="308610"/>
          </a:xfrm>
          <a:prstGeom prst="rect">
            <a:avLst/>
          </a:prstGeom>
          <a:solidFill>
            <a:srgbClr val="564B3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05"/>
              </a:lnSpc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ЯГСХА.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Лекции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по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земледелию. Севообороты 2.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С.В.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Щукин.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http://zemledelie.jimdo.com/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2590" y="308279"/>
            <a:ext cx="1905" cy="91440"/>
          </a:xfrm>
          <a:custGeom>
            <a:avLst/>
            <a:gdLst/>
            <a:ahLst/>
            <a:cxnLst/>
            <a:rect l="l" t="t" r="r" b="b"/>
            <a:pathLst>
              <a:path w="1904" h="91439">
                <a:moveTo>
                  <a:pt x="0" y="91439"/>
                </a:moveTo>
                <a:lnTo>
                  <a:pt x="1409" y="91439"/>
                </a:lnTo>
                <a:lnTo>
                  <a:pt x="140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71914" y="308279"/>
            <a:ext cx="13335" cy="91440"/>
          </a:xfrm>
          <a:custGeom>
            <a:avLst/>
            <a:gdLst/>
            <a:ahLst/>
            <a:cxnLst/>
            <a:rect l="l" t="t" r="r" b="b"/>
            <a:pathLst>
              <a:path w="13334" h="91439">
                <a:moveTo>
                  <a:pt x="0" y="91439"/>
                </a:moveTo>
                <a:lnTo>
                  <a:pt x="13055" y="91439"/>
                </a:lnTo>
                <a:lnTo>
                  <a:pt x="13055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2852" y="308279"/>
            <a:ext cx="41910" cy="91440"/>
          </a:xfrm>
          <a:custGeom>
            <a:avLst/>
            <a:gdLst/>
            <a:ahLst/>
            <a:cxnLst/>
            <a:rect l="l" t="t" r="r" b="b"/>
            <a:pathLst>
              <a:path w="41909" h="91439">
                <a:moveTo>
                  <a:pt x="0" y="91439"/>
                </a:moveTo>
                <a:lnTo>
                  <a:pt x="41630" y="91439"/>
                </a:lnTo>
                <a:lnTo>
                  <a:pt x="4163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72981" y="308279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131825"/>
                </a:moveTo>
                <a:lnTo>
                  <a:pt x="0" y="0"/>
                </a:lnTo>
                <a:lnTo>
                  <a:pt x="0" y="131825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08279"/>
            <a:ext cx="8916035" cy="91440"/>
          </a:xfrm>
          <a:custGeom>
            <a:avLst/>
            <a:gdLst/>
            <a:ahLst/>
            <a:cxnLst/>
            <a:rect l="l" t="t" r="r" b="b"/>
            <a:pathLst>
              <a:path w="8916035" h="91439">
                <a:moveTo>
                  <a:pt x="0" y="91439"/>
                </a:moveTo>
                <a:lnTo>
                  <a:pt x="8915679" y="91439"/>
                </a:lnTo>
                <a:lnTo>
                  <a:pt x="891567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2590" y="360248"/>
            <a:ext cx="1905" cy="80010"/>
          </a:xfrm>
          <a:custGeom>
            <a:avLst/>
            <a:gdLst/>
            <a:ahLst/>
            <a:cxnLst/>
            <a:rect l="l" t="t" r="r" b="b"/>
            <a:pathLst>
              <a:path w="1904" h="80009">
                <a:moveTo>
                  <a:pt x="0" y="79857"/>
                </a:moveTo>
                <a:lnTo>
                  <a:pt x="1409" y="79857"/>
                </a:lnTo>
                <a:lnTo>
                  <a:pt x="1409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71914" y="360248"/>
            <a:ext cx="13335" cy="80010"/>
          </a:xfrm>
          <a:custGeom>
            <a:avLst/>
            <a:gdLst/>
            <a:ahLst/>
            <a:cxnLst/>
            <a:rect l="l" t="t" r="r" b="b"/>
            <a:pathLst>
              <a:path w="13334" h="80009">
                <a:moveTo>
                  <a:pt x="0" y="79857"/>
                </a:moveTo>
                <a:lnTo>
                  <a:pt x="13055" y="79857"/>
                </a:lnTo>
                <a:lnTo>
                  <a:pt x="13055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02852" y="360248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09">
                <a:moveTo>
                  <a:pt x="0" y="79857"/>
                </a:moveTo>
                <a:lnTo>
                  <a:pt x="41630" y="79857"/>
                </a:lnTo>
                <a:lnTo>
                  <a:pt x="41630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10187" y="360248"/>
            <a:ext cx="3505835" cy="80010"/>
          </a:xfrm>
          <a:custGeom>
            <a:avLst/>
            <a:gdLst/>
            <a:ahLst/>
            <a:cxnLst/>
            <a:rect l="l" t="t" r="r" b="b"/>
            <a:pathLst>
              <a:path w="3505834" h="80009">
                <a:moveTo>
                  <a:pt x="0" y="79857"/>
                </a:moveTo>
                <a:lnTo>
                  <a:pt x="3505492" y="79857"/>
                </a:lnTo>
                <a:lnTo>
                  <a:pt x="3505492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42590" y="440105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80035"/>
                </a:moveTo>
                <a:lnTo>
                  <a:pt x="1409" y="180035"/>
                </a:lnTo>
                <a:lnTo>
                  <a:pt x="1409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71914" y="440105"/>
            <a:ext cx="13335" cy="180340"/>
          </a:xfrm>
          <a:custGeom>
            <a:avLst/>
            <a:gdLst/>
            <a:ahLst/>
            <a:cxnLst/>
            <a:rect l="l" t="t" r="r" b="b"/>
            <a:pathLst>
              <a:path w="13334" h="180340">
                <a:moveTo>
                  <a:pt x="0" y="180035"/>
                </a:moveTo>
                <a:lnTo>
                  <a:pt x="13055" y="180035"/>
                </a:lnTo>
                <a:lnTo>
                  <a:pt x="13055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02852" y="440105"/>
            <a:ext cx="41910" cy="180340"/>
          </a:xfrm>
          <a:custGeom>
            <a:avLst/>
            <a:gdLst/>
            <a:ahLst/>
            <a:cxnLst/>
            <a:rect l="l" t="t" r="r" b="b"/>
            <a:pathLst>
              <a:path w="41909" h="180340">
                <a:moveTo>
                  <a:pt x="0" y="180035"/>
                </a:moveTo>
                <a:lnTo>
                  <a:pt x="41630" y="180035"/>
                </a:lnTo>
                <a:lnTo>
                  <a:pt x="4163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10200" y="440105"/>
            <a:ext cx="3565525" cy="180340"/>
          </a:xfrm>
          <a:custGeom>
            <a:avLst/>
            <a:gdLst/>
            <a:ahLst/>
            <a:cxnLst/>
            <a:rect l="l" t="t" r="r" b="b"/>
            <a:pathLst>
              <a:path w="3565525" h="180340">
                <a:moveTo>
                  <a:pt x="0" y="180035"/>
                </a:moveTo>
                <a:lnTo>
                  <a:pt x="3565220" y="180035"/>
                </a:lnTo>
                <a:lnTo>
                  <a:pt x="356522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07342" y="511225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39" y="0"/>
                </a:lnTo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73645" y="607225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30004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43111" y="38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878049" y="38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19090" y="571030"/>
            <a:ext cx="8628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0685" algn="l"/>
                <a:tab pos="2707005" algn="l"/>
                <a:tab pos="4069079" algn="l"/>
                <a:tab pos="4381500" algn="l"/>
                <a:tab pos="5579745" algn="l"/>
                <a:tab pos="6839584" algn="l"/>
                <a:tab pos="8479790" algn="l"/>
              </a:tabLst>
            </a:pP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2.	</a:t>
            </a:r>
            <a:r>
              <a:rPr sz="2400" spc="-10" dirty="0">
                <a:solidFill>
                  <a:srgbClr val="000000"/>
                </a:solidFill>
                <a:latin typeface="Times New Roman"/>
                <a:cs typeface="Times New Roman"/>
              </a:rPr>
              <a:t>П</a:t>
            </a:r>
            <a:r>
              <a:rPr sz="2400" spc="-5" dirty="0">
                <a:solidFill>
                  <a:srgbClr val="000000"/>
                </a:solidFill>
                <a:latin typeface="Times New Roman"/>
                <a:cs typeface="Times New Roman"/>
              </a:rPr>
              <a:t>р</a:t>
            </a:r>
            <a:r>
              <a:rPr sz="2400" spc="-50" dirty="0">
                <a:solidFill>
                  <a:srgbClr val="000000"/>
                </a:solidFill>
                <a:latin typeface="Times New Roman"/>
                <a:cs typeface="Times New Roman"/>
              </a:rPr>
              <a:t>о</a:t>
            </a:r>
            <a:r>
              <a:rPr sz="2400" spc="0" dirty="0">
                <a:solidFill>
                  <a:srgbClr val="000000"/>
                </a:solidFill>
                <a:latin typeface="Times New Roman"/>
                <a:cs typeface="Times New Roman"/>
              </a:rPr>
              <a:t>м</a:t>
            </a:r>
            <a:r>
              <a:rPr sz="2400" spc="5" dirty="0">
                <a:solidFill>
                  <a:srgbClr val="000000"/>
                </a:solidFill>
                <a:latin typeface="Times New Roman"/>
                <a:cs typeface="Times New Roman"/>
              </a:rPr>
              <a:t>е</a:t>
            </a:r>
            <a:r>
              <a:rPr sz="2400" spc="0" dirty="0">
                <a:solidFill>
                  <a:srgbClr val="000000"/>
                </a:solidFill>
                <a:latin typeface="Times New Roman"/>
                <a:cs typeface="Times New Roman"/>
              </a:rPr>
              <a:t>ж</a:t>
            </a:r>
            <a:r>
              <a:rPr sz="2400" spc="15" dirty="0">
                <a:solidFill>
                  <a:srgbClr val="000000"/>
                </a:solidFill>
                <a:latin typeface="Times New Roman"/>
                <a:cs typeface="Times New Roman"/>
              </a:rPr>
              <a:t>у</a:t>
            </a:r>
            <a:r>
              <a:rPr sz="2400" spc="-45" dirty="0">
                <a:solidFill>
                  <a:srgbClr val="000000"/>
                </a:solidFill>
                <a:latin typeface="Times New Roman"/>
                <a:cs typeface="Times New Roman"/>
              </a:rPr>
              <a:t>т</a:t>
            </a:r>
            <a:r>
              <a:rPr sz="2400" spc="-60" dirty="0">
                <a:solidFill>
                  <a:srgbClr val="000000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ч</a:t>
            </a:r>
            <a:r>
              <a:rPr sz="2400" spc="-5" dirty="0">
                <a:solidFill>
                  <a:srgbClr val="000000"/>
                </a:solidFill>
                <a:latin typeface="Times New Roman"/>
                <a:cs typeface="Times New Roman"/>
              </a:rPr>
              <a:t>ны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е	</a:t>
            </a:r>
            <a:r>
              <a:rPr sz="2400" spc="-55" dirty="0">
                <a:solidFill>
                  <a:srgbClr val="000000"/>
                </a:solidFill>
                <a:latin typeface="Times New Roman"/>
                <a:cs typeface="Times New Roman"/>
              </a:rPr>
              <a:t>к</a:t>
            </a:r>
            <a:r>
              <a:rPr sz="2400" spc="-100" dirty="0">
                <a:solidFill>
                  <a:srgbClr val="000000"/>
                </a:solidFill>
                <a:latin typeface="Times New Roman"/>
                <a:cs typeface="Times New Roman"/>
              </a:rPr>
              <a:t>у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л</a:t>
            </a:r>
            <a:r>
              <a:rPr sz="2400" spc="-90" dirty="0">
                <a:solidFill>
                  <a:srgbClr val="000000"/>
                </a:solidFill>
                <a:latin typeface="Times New Roman"/>
                <a:cs typeface="Times New Roman"/>
              </a:rPr>
              <a:t>ь</a:t>
            </a:r>
            <a:r>
              <a:rPr sz="2400" spc="-45" dirty="0">
                <a:solidFill>
                  <a:srgbClr val="000000"/>
                </a:solidFill>
                <a:latin typeface="Times New Roman"/>
                <a:cs typeface="Times New Roman"/>
              </a:rPr>
              <a:t>т</a:t>
            </a:r>
            <a:r>
              <a:rPr sz="2400" spc="15" dirty="0">
                <a:solidFill>
                  <a:srgbClr val="000000"/>
                </a:solidFill>
                <a:latin typeface="Times New Roman"/>
                <a:cs typeface="Times New Roman"/>
              </a:rPr>
              <a:t>у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ры	–	</a:t>
            </a:r>
            <a:r>
              <a:rPr sz="2400" spc="-50" dirty="0">
                <a:solidFill>
                  <a:srgbClr val="000000"/>
                </a:solidFill>
                <a:latin typeface="Times New Roman"/>
                <a:cs typeface="Times New Roman"/>
              </a:rPr>
              <a:t>э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лемент	сис</a:t>
            </a:r>
            <a:r>
              <a:rPr sz="2400" spc="-5" dirty="0">
                <a:solidFill>
                  <a:srgbClr val="000000"/>
                </a:solidFill>
                <a:latin typeface="Times New Roman"/>
                <a:cs typeface="Times New Roman"/>
              </a:rPr>
              <a:t>т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е</a:t>
            </a:r>
            <a:r>
              <a:rPr sz="2400" spc="0" dirty="0">
                <a:solidFill>
                  <a:srgbClr val="000000"/>
                </a:solidFill>
                <a:latin typeface="Times New Roman"/>
                <a:cs typeface="Times New Roman"/>
              </a:rPr>
              <a:t>м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ы	</a:t>
            </a:r>
            <a:r>
              <a:rPr sz="2400" spc="-5" dirty="0">
                <a:solidFill>
                  <a:srgbClr val="000000"/>
                </a:solidFill>
                <a:latin typeface="Times New Roman"/>
                <a:cs typeface="Times New Roman"/>
              </a:rPr>
              <a:t>з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е</a:t>
            </a:r>
            <a:r>
              <a:rPr sz="2400" spc="0" dirty="0">
                <a:solidFill>
                  <a:srgbClr val="000000"/>
                </a:solidFill>
                <a:latin typeface="Times New Roman"/>
                <a:cs typeface="Times New Roman"/>
              </a:rPr>
              <a:t>м</a:t>
            </a:r>
            <a:r>
              <a:rPr sz="2400" spc="5" dirty="0">
                <a:solidFill>
                  <a:srgbClr val="000000"/>
                </a:solidFill>
                <a:latin typeface="Times New Roman"/>
                <a:cs typeface="Times New Roman"/>
              </a:rPr>
              <a:t>л</a:t>
            </a:r>
            <a:r>
              <a:rPr sz="2400" spc="-35" dirty="0">
                <a:solidFill>
                  <a:srgbClr val="000000"/>
                </a:solidFill>
                <a:latin typeface="Times New Roman"/>
                <a:cs typeface="Times New Roman"/>
              </a:rPr>
              <a:t>е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делия	с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9090" y="936790"/>
            <a:ext cx="6269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73835" algn="l"/>
                <a:tab pos="3081655" algn="l"/>
                <a:tab pos="5721350" algn="l"/>
              </a:tabLst>
            </a:pPr>
            <a:r>
              <a:rPr sz="2400" spc="-10" dirty="0">
                <a:latin typeface="Times New Roman"/>
                <a:cs typeface="Times New Roman"/>
              </a:rPr>
              <a:t>вы</a:t>
            </a:r>
            <a:r>
              <a:rPr sz="2400" dirty="0">
                <a:latin typeface="Times New Roman"/>
                <a:cs typeface="Times New Roman"/>
              </a:rPr>
              <a:t>со</a:t>
            </a:r>
            <a:r>
              <a:rPr sz="2400" spc="-125" dirty="0">
                <a:latin typeface="Times New Roman"/>
                <a:cs typeface="Times New Roman"/>
              </a:rPr>
              <a:t>к</a:t>
            </a:r>
            <a:r>
              <a:rPr sz="2400" dirty="0">
                <a:latin typeface="Times New Roman"/>
                <a:cs typeface="Times New Roman"/>
              </a:rPr>
              <a:t>ой	с</a:t>
            </a:r>
            <a:r>
              <a:rPr sz="2400" spc="-5" dirty="0">
                <a:latin typeface="Times New Roman"/>
                <a:cs typeface="Times New Roman"/>
              </a:rPr>
              <a:t>т</a:t>
            </a:r>
            <a:r>
              <a:rPr sz="2400" dirty="0">
                <a:latin typeface="Times New Roman"/>
                <a:cs typeface="Times New Roman"/>
              </a:rPr>
              <a:t>епен</a:t>
            </a:r>
            <a:r>
              <a:rPr sz="2400" spc="-5" dirty="0">
                <a:latin typeface="Times New Roman"/>
                <a:cs typeface="Times New Roman"/>
              </a:rPr>
              <a:t>ь</a:t>
            </a:r>
            <a:r>
              <a:rPr sz="2400" dirty="0">
                <a:latin typeface="Times New Roman"/>
                <a:cs typeface="Times New Roman"/>
              </a:rPr>
              <a:t>ю	</a:t>
            </a:r>
            <a:r>
              <a:rPr sz="2400" spc="-5" dirty="0">
                <a:latin typeface="Times New Roman"/>
                <a:cs typeface="Times New Roman"/>
              </a:rPr>
              <a:t>ин</a:t>
            </a:r>
            <a:r>
              <a:rPr sz="2400" spc="-10" dirty="0">
                <a:latin typeface="Times New Roman"/>
                <a:cs typeface="Times New Roman"/>
              </a:rPr>
              <a:t>т</a:t>
            </a:r>
            <a:r>
              <a:rPr sz="2400" dirty="0">
                <a:latin typeface="Times New Roman"/>
                <a:cs typeface="Times New Roman"/>
              </a:rPr>
              <a:t>е</a:t>
            </a:r>
            <a:r>
              <a:rPr sz="2400" spc="-5" dirty="0">
                <a:latin typeface="Times New Roman"/>
                <a:cs typeface="Times New Roman"/>
              </a:rPr>
              <a:t>н</a:t>
            </a: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5" dirty="0">
                <a:latin typeface="Times New Roman"/>
                <a:cs typeface="Times New Roman"/>
              </a:rPr>
              <a:t>и</a:t>
            </a:r>
            <a:r>
              <a:rPr sz="2400" dirty="0">
                <a:latin typeface="Times New Roman"/>
                <a:cs typeface="Times New Roman"/>
              </a:rPr>
              <a:t>ф</a:t>
            </a:r>
            <a:r>
              <a:rPr sz="2400" spc="-5" dirty="0">
                <a:latin typeface="Times New Roman"/>
                <a:cs typeface="Times New Roman"/>
              </a:rPr>
              <a:t>и</a:t>
            </a:r>
            <a:r>
              <a:rPr sz="2400" spc="-40" dirty="0">
                <a:latin typeface="Times New Roman"/>
                <a:cs typeface="Times New Roman"/>
              </a:rPr>
              <a:t>к</a:t>
            </a:r>
            <a:r>
              <a:rPr sz="2400" dirty="0">
                <a:latin typeface="Times New Roman"/>
                <a:cs typeface="Times New Roman"/>
              </a:rPr>
              <a:t>а</a:t>
            </a:r>
            <a:r>
              <a:rPr sz="2400" spc="-5" dirty="0">
                <a:latin typeface="Times New Roman"/>
                <a:cs typeface="Times New Roman"/>
              </a:rPr>
              <a:t>ции</a:t>
            </a:r>
            <a:r>
              <a:rPr sz="2400" dirty="0">
                <a:latin typeface="Times New Roman"/>
                <a:cs typeface="Times New Roman"/>
              </a:rPr>
              <a:t>.	</a:t>
            </a:r>
            <a:r>
              <a:rPr sz="2400" spc="-10" dirty="0">
                <a:latin typeface="Times New Roman"/>
                <a:cs typeface="Times New Roman"/>
              </a:rPr>
              <a:t>П</a:t>
            </a:r>
            <a:r>
              <a:rPr sz="2400" spc="-5" dirty="0">
                <a:latin typeface="Times New Roman"/>
                <a:cs typeface="Times New Roman"/>
              </a:rPr>
              <a:t>р</a:t>
            </a:r>
            <a:r>
              <a:rPr sz="2400" dirty="0">
                <a:latin typeface="Times New Roman"/>
                <a:cs typeface="Times New Roman"/>
              </a:rPr>
              <a:t>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9090" y="1302549"/>
            <a:ext cx="64617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20465" algn="l"/>
                <a:tab pos="5300345" algn="l"/>
                <a:tab pos="6132830" algn="l"/>
              </a:tabLst>
            </a:pPr>
            <a:r>
              <a:rPr sz="2400" spc="-5" dirty="0">
                <a:latin typeface="Times New Roman"/>
                <a:cs typeface="Times New Roman"/>
              </a:rPr>
              <a:t>прир</a:t>
            </a:r>
            <a:r>
              <a:rPr sz="2400" spc="-75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д</a:t>
            </a:r>
            <a:r>
              <a:rPr sz="2400" spc="-5" dirty="0">
                <a:latin typeface="Times New Roman"/>
                <a:cs typeface="Times New Roman"/>
              </a:rPr>
              <a:t>но</a:t>
            </a:r>
            <a:r>
              <a:rPr sz="2400" spc="0" dirty="0">
                <a:latin typeface="Times New Roman"/>
                <a:cs typeface="Times New Roman"/>
              </a:rPr>
              <a:t>-к</a:t>
            </a:r>
            <a:r>
              <a:rPr sz="2400" dirty="0">
                <a:latin typeface="Times New Roman"/>
                <a:cs typeface="Times New Roman"/>
              </a:rPr>
              <a:t>л</a:t>
            </a:r>
            <a:r>
              <a:rPr sz="2400" spc="-5" dirty="0">
                <a:latin typeface="Times New Roman"/>
                <a:cs typeface="Times New Roman"/>
              </a:rPr>
              <a:t>и</a:t>
            </a:r>
            <a:r>
              <a:rPr sz="2400" spc="-10" dirty="0">
                <a:latin typeface="Times New Roman"/>
                <a:cs typeface="Times New Roman"/>
              </a:rPr>
              <a:t>м</a:t>
            </a:r>
            <a:r>
              <a:rPr sz="2400" spc="-60" dirty="0">
                <a:latin typeface="Times New Roman"/>
                <a:cs typeface="Times New Roman"/>
              </a:rPr>
              <a:t>а</a:t>
            </a:r>
            <a:r>
              <a:rPr sz="2400" spc="-5" dirty="0">
                <a:latin typeface="Times New Roman"/>
                <a:cs typeface="Times New Roman"/>
              </a:rPr>
              <a:t>ти</a:t>
            </a:r>
            <a:r>
              <a:rPr sz="2400" dirty="0">
                <a:latin typeface="Times New Roman"/>
                <a:cs typeface="Times New Roman"/>
              </a:rPr>
              <a:t>ч</a:t>
            </a:r>
            <a:r>
              <a:rPr sz="2400" spc="55" dirty="0">
                <a:latin typeface="Times New Roman"/>
                <a:cs typeface="Times New Roman"/>
              </a:rPr>
              <a:t>е</a:t>
            </a: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-15" dirty="0">
                <a:latin typeface="Times New Roman"/>
                <a:cs typeface="Times New Roman"/>
              </a:rPr>
              <a:t>к</a:t>
            </a:r>
            <a:r>
              <a:rPr sz="2400" spc="-5" dirty="0">
                <a:latin typeface="Times New Roman"/>
                <a:cs typeface="Times New Roman"/>
              </a:rPr>
              <a:t>и</a:t>
            </a:r>
            <a:r>
              <a:rPr sz="2400" dirty="0">
                <a:latin typeface="Times New Roman"/>
                <a:cs typeface="Times New Roman"/>
              </a:rPr>
              <a:t>х	</a:t>
            </a:r>
            <a:r>
              <a:rPr sz="2400" spc="5" dirty="0">
                <a:latin typeface="Times New Roman"/>
                <a:cs typeface="Times New Roman"/>
              </a:rPr>
              <a:t>у</a:t>
            </a:r>
            <a:r>
              <a:rPr sz="2400" dirty="0">
                <a:latin typeface="Times New Roman"/>
                <a:cs typeface="Times New Roman"/>
              </a:rPr>
              <a:t>сло</a:t>
            </a:r>
            <a:r>
              <a:rPr sz="2400" spc="-5" dirty="0">
                <a:latin typeface="Times New Roman"/>
                <a:cs typeface="Times New Roman"/>
              </a:rPr>
              <a:t>вия</a:t>
            </a:r>
            <a:r>
              <a:rPr sz="2400" dirty="0">
                <a:latin typeface="Times New Roman"/>
                <a:cs typeface="Times New Roman"/>
              </a:rPr>
              <a:t>х	для	</a:t>
            </a:r>
            <a:r>
              <a:rPr sz="2400" spc="-5" dirty="0">
                <a:latin typeface="Times New Roman"/>
                <a:cs typeface="Times New Roman"/>
              </a:rPr>
              <a:t>их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40867" y="936790"/>
            <a:ext cx="20053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360" marR="5080" indent="-201295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Times New Roman"/>
                <a:cs typeface="Times New Roman"/>
              </a:rPr>
              <a:t>б</a:t>
            </a:r>
            <a:r>
              <a:rPr sz="2400" dirty="0">
                <a:latin typeface="Times New Roman"/>
                <a:cs typeface="Times New Roman"/>
              </a:rPr>
              <a:t>ла</a:t>
            </a:r>
            <a:r>
              <a:rPr sz="2400" spc="-65" dirty="0">
                <a:latin typeface="Times New Roman"/>
                <a:cs typeface="Times New Roman"/>
              </a:rPr>
              <a:t>г</a:t>
            </a:r>
            <a:r>
              <a:rPr sz="2400" dirty="0">
                <a:latin typeface="Times New Roman"/>
                <a:cs typeface="Times New Roman"/>
              </a:rPr>
              <a:t>оприя</a:t>
            </a:r>
            <a:r>
              <a:rPr sz="2400" spc="-5" dirty="0">
                <a:latin typeface="Times New Roman"/>
                <a:cs typeface="Times New Roman"/>
              </a:rPr>
              <a:t>т</a:t>
            </a:r>
            <a:r>
              <a:rPr sz="2400" spc="5" dirty="0">
                <a:latin typeface="Times New Roman"/>
                <a:cs typeface="Times New Roman"/>
              </a:rPr>
              <a:t>н</a:t>
            </a:r>
            <a:r>
              <a:rPr sz="2400" spc="-5" dirty="0">
                <a:latin typeface="Times New Roman"/>
                <a:cs typeface="Times New Roman"/>
              </a:rPr>
              <a:t>ы</a:t>
            </a:r>
            <a:r>
              <a:rPr sz="2400" dirty="0">
                <a:latin typeface="Times New Roman"/>
                <a:cs typeface="Times New Roman"/>
              </a:rPr>
              <a:t>х  </a:t>
            </a:r>
            <a:r>
              <a:rPr sz="2400" spc="-10" dirty="0">
                <a:latin typeface="Times New Roman"/>
                <a:cs typeface="Times New Roman"/>
              </a:rPr>
              <a:t>в</a:t>
            </a:r>
            <a:r>
              <a:rPr sz="2400" spc="0" dirty="0">
                <a:latin typeface="Times New Roman"/>
                <a:cs typeface="Times New Roman"/>
              </a:rPr>
              <a:t>ы</a:t>
            </a:r>
            <a:r>
              <a:rPr sz="2400" dirty="0">
                <a:latin typeface="Times New Roman"/>
                <a:cs typeface="Times New Roman"/>
              </a:rPr>
              <a:t>ра</a:t>
            </a:r>
            <a:r>
              <a:rPr sz="2400" spc="-5" dirty="0">
                <a:latin typeface="Times New Roman"/>
                <a:cs typeface="Times New Roman"/>
              </a:rPr>
              <a:t>щи</a:t>
            </a:r>
            <a:r>
              <a:rPr sz="2400" spc="-45" dirty="0">
                <a:latin typeface="Times New Roman"/>
                <a:cs typeface="Times New Roman"/>
              </a:rPr>
              <a:t>в</a:t>
            </a:r>
            <a:r>
              <a:rPr sz="2400" dirty="0">
                <a:latin typeface="Times New Roman"/>
                <a:cs typeface="Times New Roman"/>
              </a:rPr>
              <a:t>а</a:t>
            </a:r>
            <a:r>
              <a:rPr sz="2400" spc="-5" dirty="0">
                <a:latin typeface="Times New Roman"/>
                <a:cs typeface="Times New Roman"/>
              </a:rPr>
              <a:t>н</a:t>
            </a:r>
            <a:r>
              <a:rPr sz="2400" spc="5" dirty="0">
                <a:latin typeface="Times New Roman"/>
                <a:cs typeface="Times New Roman"/>
              </a:rPr>
              <a:t>и</a:t>
            </a:r>
            <a:r>
              <a:rPr sz="2400" dirty="0">
                <a:latin typeface="Times New Roman"/>
                <a:cs typeface="Times New Roman"/>
              </a:rPr>
              <a:t>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19090" y="1668310"/>
            <a:ext cx="862901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latin typeface="Times New Roman"/>
                <a:cs typeface="Times New Roman"/>
              </a:rPr>
              <a:t>необходимы </a:t>
            </a:r>
            <a:r>
              <a:rPr sz="2400" spc="-10" dirty="0">
                <a:latin typeface="Times New Roman"/>
                <a:cs typeface="Times New Roman"/>
              </a:rPr>
              <a:t>достаточно </a:t>
            </a:r>
            <a:r>
              <a:rPr sz="2400" spc="-15" dirty="0">
                <a:latin typeface="Times New Roman"/>
                <a:cs typeface="Times New Roman"/>
              </a:rPr>
              <a:t>прочная </a:t>
            </a:r>
            <a:r>
              <a:rPr sz="2400" spc="-5" dirty="0">
                <a:latin typeface="Times New Roman"/>
                <a:cs typeface="Times New Roman"/>
              </a:rPr>
              <a:t>материально-техническая база </a:t>
            </a:r>
            <a:r>
              <a:rPr sz="2400" dirty="0">
                <a:latin typeface="Times New Roman"/>
                <a:cs typeface="Times New Roman"/>
              </a:rPr>
              <a:t>и  </a:t>
            </a:r>
            <a:r>
              <a:rPr sz="2400" spc="-5" dirty="0">
                <a:latin typeface="Times New Roman"/>
                <a:cs typeface="Times New Roman"/>
              </a:rPr>
              <a:t>высокий уровень организации </a:t>
            </a:r>
            <a:r>
              <a:rPr sz="2400" spc="-15" dirty="0">
                <a:latin typeface="Times New Roman"/>
                <a:cs typeface="Times New Roman"/>
              </a:rPr>
              <a:t>производства,</a:t>
            </a:r>
            <a:r>
              <a:rPr sz="2400" spc="5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поскольку </a:t>
            </a:r>
            <a:r>
              <a:rPr sz="2400" dirty="0">
                <a:latin typeface="Times New Roman"/>
                <a:cs typeface="Times New Roman"/>
              </a:rPr>
              <a:t>для  </a:t>
            </a:r>
            <a:r>
              <a:rPr sz="2400" spc="-10" dirty="0">
                <a:latin typeface="Times New Roman"/>
                <a:cs typeface="Times New Roman"/>
              </a:rPr>
              <a:t>получения </a:t>
            </a:r>
            <a:r>
              <a:rPr sz="2400" spc="-25" dirty="0">
                <a:latin typeface="Times New Roman"/>
                <a:cs typeface="Times New Roman"/>
              </a:rPr>
              <a:t>второго </a:t>
            </a:r>
            <a:r>
              <a:rPr sz="2400" spc="-15" dirty="0">
                <a:latin typeface="Times New Roman"/>
                <a:cs typeface="Times New Roman"/>
              </a:rPr>
              <a:t>урожая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45" dirty="0">
                <a:latin typeface="Times New Roman"/>
                <a:cs typeface="Times New Roman"/>
              </a:rPr>
              <a:t>год </a:t>
            </a:r>
            <a:r>
              <a:rPr sz="2400" spc="-5" dirty="0">
                <a:latin typeface="Times New Roman"/>
                <a:cs typeface="Times New Roman"/>
              </a:rPr>
              <a:t>нужны дополнительные</a:t>
            </a:r>
            <a:r>
              <a:rPr sz="2400" spc="3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семена,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9090" y="2765590"/>
            <a:ext cx="5344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12289" algn="l"/>
                <a:tab pos="3354704" algn="l"/>
                <a:tab pos="4744085" algn="l"/>
              </a:tabLst>
            </a:pPr>
            <a:r>
              <a:rPr sz="2400" spc="-145" dirty="0">
                <a:latin typeface="Times New Roman"/>
                <a:cs typeface="Times New Roman"/>
              </a:rPr>
              <a:t>у</a:t>
            </a:r>
            <a:r>
              <a:rPr sz="2400" dirty="0">
                <a:latin typeface="Times New Roman"/>
                <a:cs typeface="Times New Roman"/>
              </a:rPr>
              <a:t>добре</a:t>
            </a:r>
            <a:r>
              <a:rPr sz="2400" spc="-5" dirty="0">
                <a:latin typeface="Times New Roman"/>
                <a:cs typeface="Times New Roman"/>
              </a:rPr>
              <a:t>ния</a:t>
            </a:r>
            <a:r>
              <a:rPr sz="2400" dirty="0">
                <a:latin typeface="Times New Roman"/>
                <a:cs typeface="Times New Roman"/>
              </a:rPr>
              <a:t>,	</a:t>
            </a:r>
            <a:r>
              <a:rPr sz="2400" spc="-10" dirty="0">
                <a:latin typeface="Times New Roman"/>
                <a:cs typeface="Times New Roman"/>
              </a:rPr>
              <a:t>м</a:t>
            </a:r>
            <a:r>
              <a:rPr sz="2400" dirty="0">
                <a:latin typeface="Times New Roman"/>
                <a:cs typeface="Times New Roman"/>
              </a:rPr>
              <a:t>а</a:t>
            </a:r>
            <a:r>
              <a:rPr sz="2400" spc="-5" dirty="0">
                <a:latin typeface="Times New Roman"/>
                <a:cs typeface="Times New Roman"/>
              </a:rPr>
              <a:t>шины</a:t>
            </a:r>
            <a:r>
              <a:rPr sz="2400" dirty="0">
                <a:latin typeface="Times New Roman"/>
                <a:cs typeface="Times New Roman"/>
              </a:rPr>
              <a:t>,	раб</a:t>
            </a:r>
            <a:r>
              <a:rPr sz="2400" spc="-60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чая	сила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9090" y="3131349"/>
            <a:ext cx="5198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37714" algn="l"/>
                <a:tab pos="3081655" algn="l"/>
                <a:tab pos="3921125" algn="l"/>
              </a:tabLst>
            </a:pPr>
            <a:r>
              <a:rPr sz="2400" spc="-15" dirty="0">
                <a:latin typeface="Times New Roman"/>
                <a:cs typeface="Times New Roman"/>
              </a:rPr>
              <a:t>производства.	Кроме	</a:t>
            </a:r>
            <a:r>
              <a:rPr sz="2400" spc="-25" dirty="0">
                <a:latin typeface="Times New Roman"/>
                <a:cs typeface="Times New Roman"/>
              </a:rPr>
              <a:t>того,	</a:t>
            </a:r>
            <a:r>
              <a:rPr sz="2400" spc="-15" dirty="0">
                <a:latin typeface="Times New Roman"/>
                <a:cs typeface="Times New Roman"/>
              </a:rPr>
              <a:t>требуется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603379" y="2765590"/>
            <a:ext cx="32429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7340">
              <a:lnSpc>
                <a:spcPct val="100000"/>
              </a:lnSpc>
              <a:spcBef>
                <a:spcPts val="100"/>
              </a:spcBef>
              <a:tabLst>
                <a:tab pos="643255" algn="l"/>
                <a:tab pos="856615" algn="l"/>
                <a:tab pos="2110740" algn="l"/>
                <a:tab pos="2557145" algn="l"/>
              </a:tabLst>
            </a:pPr>
            <a:r>
              <a:rPr sz="2400" dirty="0">
                <a:latin typeface="Times New Roman"/>
                <a:cs typeface="Times New Roman"/>
              </a:rPr>
              <a:t>и		д</a:t>
            </a:r>
            <a:r>
              <a:rPr sz="2400" spc="-40" dirty="0">
                <a:latin typeface="Times New Roman"/>
                <a:cs typeface="Times New Roman"/>
              </a:rPr>
              <a:t>р</a:t>
            </a:r>
            <a:r>
              <a:rPr sz="2400" spc="15" dirty="0">
                <a:latin typeface="Times New Roman"/>
                <a:cs typeface="Times New Roman"/>
              </a:rPr>
              <a:t>у</a:t>
            </a:r>
            <a:r>
              <a:rPr sz="2400" spc="-5" dirty="0">
                <a:latin typeface="Times New Roman"/>
                <a:cs typeface="Times New Roman"/>
              </a:rPr>
              <a:t>ги</a:t>
            </a:r>
            <a:r>
              <a:rPr sz="2400" dirty="0">
                <a:latin typeface="Times New Roman"/>
                <a:cs typeface="Times New Roman"/>
              </a:rPr>
              <a:t>е	ср</a:t>
            </a:r>
            <a:r>
              <a:rPr sz="2400" spc="-35" dirty="0">
                <a:latin typeface="Times New Roman"/>
                <a:cs typeface="Times New Roman"/>
              </a:rPr>
              <a:t>е</a:t>
            </a:r>
            <a:r>
              <a:rPr sz="2400" dirty="0">
                <a:latin typeface="Times New Roman"/>
                <a:cs typeface="Times New Roman"/>
              </a:rPr>
              <a:t>дс</a:t>
            </a:r>
            <a:r>
              <a:rPr sz="2400" spc="-5" dirty="0">
                <a:latin typeface="Times New Roman"/>
                <a:cs typeface="Times New Roman"/>
              </a:rPr>
              <a:t>т</a:t>
            </a:r>
            <a:r>
              <a:rPr sz="2400" spc="-45" dirty="0">
                <a:latin typeface="Times New Roman"/>
                <a:cs typeface="Times New Roman"/>
              </a:rPr>
              <a:t>в</a:t>
            </a:r>
            <a:r>
              <a:rPr sz="2400" dirty="0">
                <a:latin typeface="Times New Roman"/>
                <a:cs typeface="Times New Roman"/>
              </a:rPr>
              <a:t>а  </a:t>
            </a:r>
            <a:r>
              <a:rPr sz="2400" spc="10" dirty="0">
                <a:latin typeface="Times New Roman"/>
                <a:cs typeface="Times New Roman"/>
              </a:rPr>
              <a:t>т</a:t>
            </a:r>
            <a:r>
              <a:rPr sz="2400" dirty="0">
                <a:latin typeface="Times New Roman"/>
                <a:cs typeface="Times New Roman"/>
              </a:rPr>
              <a:t>ак	орга</a:t>
            </a:r>
            <a:r>
              <a:rPr sz="2400" spc="-5" dirty="0">
                <a:latin typeface="Times New Roman"/>
                <a:cs typeface="Times New Roman"/>
              </a:rPr>
              <a:t>ни</a:t>
            </a:r>
            <a:r>
              <a:rPr sz="2400" spc="-15" dirty="0">
                <a:latin typeface="Times New Roman"/>
                <a:cs typeface="Times New Roman"/>
              </a:rPr>
              <a:t>з</a:t>
            </a:r>
            <a:r>
              <a:rPr sz="2400" dirty="0">
                <a:latin typeface="Times New Roman"/>
                <a:cs typeface="Times New Roman"/>
              </a:rPr>
              <a:t>о</a:t>
            </a:r>
            <a:r>
              <a:rPr sz="2400" spc="-30" dirty="0">
                <a:latin typeface="Times New Roman"/>
                <a:cs typeface="Times New Roman"/>
              </a:rPr>
              <a:t>в</a:t>
            </a:r>
            <a:r>
              <a:rPr sz="2400" spc="-60" dirty="0">
                <a:latin typeface="Times New Roman"/>
                <a:cs typeface="Times New Roman"/>
              </a:rPr>
              <a:t>а</a:t>
            </a:r>
            <a:r>
              <a:rPr sz="2400" spc="-5" dirty="0">
                <a:latin typeface="Times New Roman"/>
                <a:cs typeface="Times New Roman"/>
              </a:rPr>
              <a:t>т</a:t>
            </a:r>
            <a:r>
              <a:rPr sz="2400" dirty="0">
                <a:latin typeface="Times New Roman"/>
                <a:cs typeface="Times New Roman"/>
              </a:rPr>
              <a:t>ь	дело,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19090" y="3497110"/>
            <a:ext cx="86271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956944" algn="l"/>
                <a:tab pos="2877185" algn="l"/>
                <a:tab pos="5126990" algn="l"/>
                <a:tab pos="6274435" algn="l"/>
                <a:tab pos="7086600" algn="l"/>
                <a:tab pos="7646034" algn="l"/>
              </a:tabLst>
            </a:pPr>
            <a:r>
              <a:rPr sz="2400" dirty="0">
                <a:latin typeface="Times New Roman"/>
                <a:cs typeface="Times New Roman"/>
              </a:rPr>
              <a:t>ч</a:t>
            </a:r>
            <a:r>
              <a:rPr sz="2400" spc="-45" dirty="0">
                <a:latin typeface="Times New Roman"/>
                <a:cs typeface="Times New Roman"/>
              </a:rPr>
              <a:t>т</a:t>
            </a:r>
            <a:r>
              <a:rPr sz="2400" spc="-5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бы	</a:t>
            </a:r>
            <a:r>
              <a:rPr sz="2400" spc="-10" dirty="0">
                <a:latin typeface="Times New Roman"/>
                <a:cs typeface="Times New Roman"/>
              </a:rPr>
              <a:t>в</a:t>
            </a:r>
            <a:r>
              <a:rPr sz="2400" spc="-5" dirty="0">
                <a:latin typeface="Times New Roman"/>
                <a:cs typeface="Times New Roman"/>
              </a:rPr>
              <a:t>ы</a:t>
            </a:r>
            <a:r>
              <a:rPr sz="2400" spc="5" dirty="0">
                <a:latin typeface="Times New Roman"/>
                <a:cs typeface="Times New Roman"/>
              </a:rPr>
              <a:t>р</a:t>
            </a:r>
            <a:r>
              <a:rPr sz="2400" dirty="0">
                <a:latin typeface="Times New Roman"/>
                <a:cs typeface="Times New Roman"/>
              </a:rPr>
              <a:t>а</a:t>
            </a:r>
            <a:r>
              <a:rPr sz="2400" spc="-5" dirty="0">
                <a:latin typeface="Times New Roman"/>
                <a:cs typeface="Times New Roman"/>
              </a:rPr>
              <a:t>щи</a:t>
            </a:r>
            <a:r>
              <a:rPr sz="2400" spc="-45" dirty="0">
                <a:latin typeface="Times New Roman"/>
                <a:cs typeface="Times New Roman"/>
              </a:rPr>
              <a:t>в</a:t>
            </a:r>
            <a:r>
              <a:rPr sz="2400" dirty="0">
                <a:latin typeface="Times New Roman"/>
                <a:cs typeface="Times New Roman"/>
              </a:rPr>
              <a:t>а</a:t>
            </a:r>
            <a:r>
              <a:rPr sz="2400" spc="-5" dirty="0">
                <a:latin typeface="Times New Roman"/>
                <a:cs typeface="Times New Roman"/>
              </a:rPr>
              <a:t>ни</a:t>
            </a:r>
            <a:r>
              <a:rPr sz="2400" dirty="0">
                <a:latin typeface="Times New Roman"/>
                <a:cs typeface="Times New Roman"/>
              </a:rPr>
              <a:t>е	</a:t>
            </a:r>
            <a:r>
              <a:rPr sz="2400" spc="-5" dirty="0">
                <a:latin typeface="Times New Roman"/>
                <a:cs typeface="Times New Roman"/>
              </a:rPr>
              <a:t>пр</a:t>
            </a:r>
            <a:r>
              <a:rPr sz="2400" spc="-50" dirty="0">
                <a:latin typeface="Times New Roman"/>
                <a:cs typeface="Times New Roman"/>
              </a:rPr>
              <a:t>о</a:t>
            </a:r>
            <a:r>
              <a:rPr sz="2400" spc="0" dirty="0">
                <a:latin typeface="Times New Roman"/>
                <a:cs typeface="Times New Roman"/>
              </a:rPr>
              <a:t>м</a:t>
            </a:r>
            <a:r>
              <a:rPr sz="2400" dirty="0">
                <a:latin typeface="Times New Roman"/>
                <a:cs typeface="Times New Roman"/>
              </a:rPr>
              <a:t>е</a:t>
            </a:r>
            <a:r>
              <a:rPr sz="2400" spc="-5" dirty="0">
                <a:latin typeface="Times New Roman"/>
                <a:cs typeface="Times New Roman"/>
              </a:rPr>
              <a:t>ж</a:t>
            </a:r>
            <a:r>
              <a:rPr sz="2400" spc="15" dirty="0">
                <a:latin typeface="Times New Roman"/>
                <a:cs typeface="Times New Roman"/>
              </a:rPr>
              <a:t>у</a:t>
            </a:r>
            <a:r>
              <a:rPr sz="2400" spc="-45" dirty="0">
                <a:latin typeface="Times New Roman"/>
                <a:cs typeface="Times New Roman"/>
              </a:rPr>
              <a:t>т</a:t>
            </a:r>
            <a:r>
              <a:rPr sz="2400" spc="-75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ч</a:t>
            </a:r>
            <a:r>
              <a:rPr sz="2400" spc="-5" dirty="0">
                <a:latin typeface="Times New Roman"/>
                <a:cs typeface="Times New Roman"/>
              </a:rPr>
              <a:t>н</a:t>
            </a:r>
            <a:r>
              <a:rPr sz="2400" spc="-10" dirty="0">
                <a:latin typeface="Times New Roman"/>
                <a:cs typeface="Times New Roman"/>
              </a:rPr>
              <a:t>ы</a:t>
            </a:r>
            <a:r>
              <a:rPr sz="2400" dirty="0">
                <a:latin typeface="Times New Roman"/>
                <a:cs typeface="Times New Roman"/>
              </a:rPr>
              <a:t>х	</a:t>
            </a:r>
            <a:r>
              <a:rPr sz="2400" spc="-40" dirty="0">
                <a:latin typeface="Times New Roman"/>
                <a:cs typeface="Times New Roman"/>
              </a:rPr>
              <a:t>к</a:t>
            </a:r>
            <a:r>
              <a:rPr sz="2400" spc="-85" dirty="0">
                <a:latin typeface="Times New Roman"/>
                <a:cs typeface="Times New Roman"/>
              </a:rPr>
              <a:t>у</a:t>
            </a:r>
            <a:r>
              <a:rPr sz="2400" dirty="0">
                <a:latin typeface="Times New Roman"/>
                <a:cs typeface="Times New Roman"/>
              </a:rPr>
              <a:t>л</a:t>
            </a:r>
            <a:r>
              <a:rPr sz="2400" spc="-100" dirty="0">
                <a:latin typeface="Times New Roman"/>
                <a:cs typeface="Times New Roman"/>
              </a:rPr>
              <a:t>ь</a:t>
            </a:r>
            <a:r>
              <a:rPr sz="2400" spc="-30" dirty="0">
                <a:latin typeface="Times New Roman"/>
                <a:cs typeface="Times New Roman"/>
              </a:rPr>
              <a:t>т</a:t>
            </a:r>
            <a:r>
              <a:rPr sz="2400" spc="5" dirty="0">
                <a:latin typeface="Times New Roman"/>
                <a:cs typeface="Times New Roman"/>
              </a:rPr>
              <a:t>у</a:t>
            </a:r>
            <a:r>
              <a:rPr sz="2400" dirty="0">
                <a:latin typeface="Times New Roman"/>
                <a:cs typeface="Times New Roman"/>
              </a:rPr>
              <a:t>р	б</a:t>
            </a:r>
            <a:r>
              <a:rPr sz="2400" spc="-5" dirty="0">
                <a:latin typeface="Times New Roman"/>
                <a:cs typeface="Times New Roman"/>
              </a:rPr>
              <a:t>ы</a:t>
            </a:r>
            <a:r>
              <a:rPr sz="2400" dirty="0">
                <a:latin typeface="Times New Roman"/>
                <a:cs typeface="Times New Roman"/>
              </a:rPr>
              <a:t>ло	</a:t>
            </a:r>
            <a:r>
              <a:rPr sz="2400" spc="-35" dirty="0">
                <a:latin typeface="Times New Roman"/>
                <a:cs typeface="Times New Roman"/>
              </a:rPr>
              <a:t>б</a:t>
            </a:r>
            <a:r>
              <a:rPr sz="2400" spc="30" dirty="0">
                <a:latin typeface="Times New Roman"/>
                <a:cs typeface="Times New Roman"/>
              </a:rPr>
              <a:t>е</a:t>
            </a:r>
            <a:r>
              <a:rPr sz="2400" dirty="0">
                <a:latin typeface="Times New Roman"/>
                <a:cs typeface="Times New Roman"/>
              </a:rPr>
              <a:t>з	</a:t>
            </a:r>
            <a:r>
              <a:rPr sz="2400" spc="15" dirty="0">
                <a:latin typeface="Times New Roman"/>
                <a:cs typeface="Times New Roman"/>
              </a:rPr>
              <a:t>у</a:t>
            </a:r>
            <a:r>
              <a:rPr sz="2400" spc="-15" dirty="0">
                <a:latin typeface="Times New Roman"/>
                <a:cs typeface="Times New Roman"/>
              </a:rPr>
              <a:t>щ</a:t>
            </a:r>
            <a:r>
              <a:rPr sz="2400" dirty="0">
                <a:latin typeface="Times New Roman"/>
                <a:cs typeface="Times New Roman"/>
              </a:rPr>
              <a:t>ерба  для основных </a:t>
            </a:r>
            <a:r>
              <a:rPr sz="2400" spc="-40" dirty="0">
                <a:latin typeface="Times New Roman"/>
                <a:cs typeface="Times New Roman"/>
              </a:rPr>
              <a:t>культур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севооборота.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500500" y="3935183"/>
            <a:ext cx="3249075" cy="29228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0" y="0"/>
            <a:ext cx="8873490" cy="308610"/>
          </a:xfrm>
          <a:prstGeom prst="rect">
            <a:avLst/>
          </a:prstGeom>
          <a:solidFill>
            <a:srgbClr val="564B3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05"/>
              </a:lnSpc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ЯГСХА.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Лекции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по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земледелию. Севообороты 2.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С.В.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Щукин.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http://zemledelie.jimdo.com/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2590" y="308279"/>
            <a:ext cx="1905" cy="91440"/>
          </a:xfrm>
          <a:custGeom>
            <a:avLst/>
            <a:gdLst/>
            <a:ahLst/>
            <a:cxnLst/>
            <a:rect l="l" t="t" r="r" b="b"/>
            <a:pathLst>
              <a:path w="1904" h="91439">
                <a:moveTo>
                  <a:pt x="0" y="91439"/>
                </a:moveTo>
                <a:lnTo>
                  <a:pt x="1409" y="91439"/>
                </a:lnTo>
                <a:lnTo>
                  <a:pt x="140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71914" y="308279"/>
            <a:ext cx="13335" cy="91440"/>
          </a:xfrm>
          <a:custGeom>
            <a:avLst/>
            <a:gdLst/>
            <a:ahLst/>
            <a:cxnLst/>
            <a:rect l="l" t="t" r="r" b="b"/>
            <a:pathLst>
              <a:path w="13334" h="91439">
                <a:moveTo>
                  <a:pt x="0" y="91439"/>
                </a:moveTo>
                <a:lnTo>
                  <a:pt x="13055" y="91439"/>
                </a:lnTo>
                <a:lnTo>
                  <a:pt x="13055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2852" y="308279"/>
            <a:ext cx="41910" cy="91440"/>
          </a:xfrm>
          <a:custGeom>
            <a:avLst/>
            <a:gdLst/>
            <a:ahLst/>
            <a:cxnLst/>
            <a:rect l="l" t="t" r="r" b="b"/>
            <a:pathLst>
              <a:path w="41909" h="91439">
                <a:moveTo>
                  <a:pt x="0" y="91439"/>
                </a:moveTo>
                <a:lnTo>
                  <a:pt x="41630" y="91439"/>
                </a:lnTo>
                <a:lnTo>
                  <a:pt x="4163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72981" y="308279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131825"/>
                </a:moveTo>
                <a:lnTo>
                  <a:pt x="0" y="0"/>
                </a:lnTo>
                <a:lnTo>
                  <a:pt x="0" y="131825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08279"/>
            <a:ext cx="8916035" cy="91440"/>
          </a:xfrm>
          <a:custGeom>
            <a:avLst/>
            <a:gdLst/>
            <a:ahLst/>
            <a:cxnLst/>
            <a:rect l="l" t="t" r="r" b="b"/>
            <a:pathLst>
              <a:path w="8916035" h="91439">
                <a:moveTo>
                  <a:pt x="0" y="91439"/>
                </a:moveTo>
                <a:lnTo>
                  <a:pt x="8915679" y="91439"/>
                </a:lnTo>
                <a:lnTo>
                  <a:pt x="891567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2590" y="360248"/>
            <a:ext cx="1905" cy="80010"/>
          </a:xfrm>
          <a:custGeom>
            <a:avLst/>
            <a:gdLst/>
            <a:ahLst/>
            <a:cxnLst/>
            <a:rect l="l" t="t" r="r" b="b"/>
            <a:pathLst>
              <a:path w="1904" h="80009">
                <a:moveTo>
                  <a:pt x="0" y="79857"/>
                </a:moveTo>
                <a:lnTo>
                  <a:pt x="1409" y="79857"/>
                </a:lnTo>
                <a:lnTo>
                  <a:pt x="1409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71914" y="360248"/>
            <a:ext cx="13335" cy="80010"/>
          </a:xfrm>
          <a:custGeom>
            <a:avLst/>
            <a:gdLst/>
            <a:ahLst/>
            <a:cxnLst/>
            <a:rect l="l" t="t" r="r" b="b"/>
            <a:pathLst>
              <a:path w="13334" h="80009">
                <a:moveTo>
                  <a:pt x="0" y="79857"/>
                </a:moveTo>
                <a:lnTo>
                  <a:pt x="13055" y="79857"/>
                </a:lnTo>
                <a:lnTo>
                  <a:pt x="13055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02852" y="360248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09">
                <a:moveTo>
                  <a:pt x="0" y="79857"/>
                </a:moveTo>
                <a:lnTo>
                  <a:pt x="41630" y="79857"/>
                </a:lnTo>
                <a:lnTo>
                  <a:pt x="41630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10187" y="360248"/>
            <a:ext cx="3505835" cy="80010"/>
          </a:xfrm>
          <a:custGeom>
            <a:avLst/>
            <a:gdLst/>
            <a:ahLst/>
            <a:cxnLst/>
            <a:rect l="l" t="t" r="r" b="b"/>
            <a:pathLst>
              <a:path w="3505834" h="80009">
                <a:moveTo>
                  <a:pt x="0" y="79857"/>
                </a:moveTo>
                <a:lnTo>
                  <a:pt x="3505492" y="79857"/>
                </a:lnTo>
                <a:lnTo>
                  <a:pt x="3505492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42590" y="440105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80035"/>
                </a:moveTo>
                <a:lnTo>
                  <a:pt x="1409" y="180035"/>
                </a:lnTo>
                <a:lnTo>
                  <a:pt x="1409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71914" y="440105"/>
            <a:ext cx="13335" cy="180340"/>
          </a:xfrm>
          <a:custGeom>
            <a:avLst/>
            <a:gdLst/>
            <a:ahLst/>
            <a:cxnLst/>
            <a:rect l="l" t="t" r="r" b="b"/>
            <a:pathLst>
              <a:path w="13334" h="180340">
                <a:moveTo>
                  <a:pt x="0" y="180035"/>
                </a:moveTo>
                <a:lnTo>
                  <a:pt x="13055" y="180035"/>
                </a:lnTo>
                <a:lnTo>
                  <a:pt x="13055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02852" y="440105"/>
            <a:ext cx="41910" cy="180340"/>
          </a:xfrm>
          <a:custGeom>
            <a:avLst/>
            <a:gdLst/>
            <a:ahLst/>
            <a:cxnLst/>
            <a:rect l="l" t="t" r="r" b="b"/>
            <a:pathLst>
              <a:path w="41909" h="180340">
                <a:moveTo>
                  <a:pt x="0" y="180035"/>
                </a:moveTo>
                <a:lnTo>
                  <a:pt x="41630" y="180035"/>
                </a:lnTo>
                <a:lnTo>
                  <a:pt x="4163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10200" y="440105"/>
            <a:ext cx="3565525" cy="180340"/>
          </a:xfrm>
          <a:custGeom>
            <a:avLst/>
            <a:gdLst/>
            <a:ahLst/>
            <a:cxnLst/>
            <a:rect l="l" t="t" r="r" b="b"/>
            <a:pathLst>
              <a:path w="3565525" h="180340">
                <a:moveTo>
                  <a:pt x="0" y="180035"/>
                </a:moveTo>
                <a:lnTo>
                  <a:pt x="3565220" y="180035"/>
                </a:lnTo>
                <a:lnTo>
                  <a:pt x="356522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07342" y="511225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39" y="0"/>
                </a:lnTo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73645" y="607225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30004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43111" y="38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878049" y="38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08827" y="571030"/>
            <a:ext cx="8850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8784" algn="l"/>
                <a:tab pos="1641475" algn="l"/>
                <a:tab pos="3942715" algn="l"/>
                <a:tab pos="5140325" algn="l"/>
                <a:tab pos="6603365" algn="l"/>
                <a:tab pos="7741920" algn="l"/>
                <a:tab pos="8693150" algn="l"/>
              </a:tabLst>
            </a:pP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3.	</a:t>
            </a:r>
            <a:r>
              <a:rPr sz="2400" spc="-10" dirty="0">
                <a:solidFill>
                  <a:srgbClr val="000000"/>
                </a:solidFill>
                <a:latin typeface="Times New Roman"/>
                <a:cs typeface="Times New Roman"/>
              </a:rPr>
              <a:t>П</a:t>
            </a:r>
            <a:r>
              <a:rPr sz="2400" spc="50" dirty="0">
                <a:solidFill>
                  <a:srgbClr val="000000"/>
                </a:solidFill>
                <a:latin typeface="Times New Roman"/>
                <a:cs typeface="Times New Roman"/>
              </a:rPr>
              <a:t>о</a:t>
            </a:r>
            <a:r>
              <a:rPr sz="2400" spc="25" dirty="0">
                <a:solidFill>
                  <a:srgbClr val="000000"/>
                </a:solidFill>
                <a:latin typeface="Times New Roman"/>
                <a:cs typeface="Times New Roman"/>
              </a:rPr>
              <a:t>с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е</a:t>
            </a:r>
            <a:r>
              <a:rPr sz="2400" spc="0" dirty="0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ы	</a:t>
            </a:r>
            <a:r>
              <a:rPr sz="2400" spc="-5" dirty="0">
                <a:solidFill>
                  <a:srgbClr val="000000"/>
                </a:solidFill>
                <a:latin typeface="Times New Roman"/>
                <a:cs typeface="Times New Roman"/>
              </a:rPr>
              <a:t>пр</a:t>
            </a:r>
            <a:r>
              <a:rPr sz="2400" spc="-50" dirty="0">
                <a:solidFill>
                  <a:srgbClr val="000000"/>
                </a:solidFill>
                <a:latin typeface="Times New Roman"/>
                <a:cs typeface="Times New Roman"/>
              </a:rPr>
              <a:t>о</a:t>
            </a:r>
            <a:r>
              <a:rPr sz="2400" spc="0" dirty="0">
                <a:solidFill>
                  <a:srgbClr val="000000"/>
                </a:solidFill>
                <a:latin typeface="Times New Roman"/>
                <a:cs typeface="Times New Roman"/>
              </a:rPr>
              <a:t>м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е</a:t>
            </a:r>
            <a:r>
              <a:rPr sz="2400" spc="-5" dirty="0">
                <a:solidFill>
                  <a:srgbClr val="000000"/>
                </a:solidFill>
                <a:latin typeface="Times New Roman"/>
                <a:cs typeface="Times New Roman"/>
              </a:rPr>
              <a:t>ж</a:t>
            </a:r>
            <a:r>
              <a:rPr sz="2400" spc="15" dirty="0">
                <a:solidFill>
                  <a:srgbClr val="000000"/>
                </a:solidFill>
                <a:latin typeface="Times New Roman"/>
                <a:cs typeface="Times New Roman"/>
              </a:rPr>
              <a:t>у</a:t>
            </a:r>
            <a:r>
              <a:rPr sz="2400" spc="-45" dirty="0">
                <a:solidFill>
                  <a:srgbClr val="000000"/>
                </a:solidFill>
                <a:latin typeface="Times New Roman"/>
                <a:cs typeface="Times New Roman"/>
              </a:rPr>
              <a:t>т</a:t>
            </a:r>
            <a:r>
              <a:rPr sz="2400" spc="-60" dirty="0">
                <a:solidFill>
                  <a:srgbClr val="000000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ч</a:t>
            </a:r>
            <a:r>
              <a:rPr sz="2400" spc="-5" dirty="0">
                <a:solidFill>
                  <a:srgbClr val="000000"/>
                </a:solidFill>
                <a:latin typeface="Times New Roman"/>
                <a:cs typeface="Times New Roman"/>
              </a:rPr>
              <a:t>н</a:t>
            </a:r>
            <a:r>
              <a:rPr sz="2400" spc="-10" dirty="0">
                <a:solidFill>
                  <a:srgbClr val="000000"/>
                </a:solidFill>
                <a:latin typeface="Times New Roman"/>
                <a:cs typeface="Times New Roman"/>
              </a:rPr>
              <a:t>ы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х	</a:t>
            </a:r>
            <a:r>
              <a:rPr sz="2400" spc="-40" dirty="0">
                <a:solidFill>
                  <a:srgbClr val="000000"/>
                </a:solidFill>
                <a:latin typeface="Times New Roman"/>
                <a:cs typeface="Times New Roman"/>
              </a:rPr>
              <a:t>к</a:t>
            </a:r>
            <a:r>
              <a:rPr sz="2400" spc="-85" dirty="0">
                <a:solidFill>
                  <a:srgbClr val="000000"/>
                </a:solidFill>
                <a:latin typeface="Times New Roman"/>
                <a:cs typeface="Times New Roman"/>
              </a:rPr>
              <a:t>у</a:t>
            </a:r>
            <a:r>
              <a:rPr sz="2400" spc="-10" dirty="0">
                <a:solidFill>
                  <a:srgbClr val="000000"/>
                </a:solidFill>
                <a:latin typeface="Times New Roman"/>
                <a:cs typeface="Times New Roman"/>
              </a:rPr>
              <a:t>л</a:t>
            </a:r>
            <a:r>
              <a:rPr sz="2400" spc="-90" dirty="0">
                <a:solidFill>
                  <a:srgbClr val="000000"/>
                </a:solidFill>
                <a:latin typeface="Times New Roman"/>
                <a:cs typeface="Times New Roman"/>
              </a:rPr>
              <a:t>ь</a:t>
            </a:r>
            <a:r>
              <a:rPr sz="2400" spc="-45" dirty="0">
                <a:solidFill>
                  <a:srgbClr val="000000"/>
                </a:solidFill>
                <a:latin typeface="Times New Roman"/>
                <a:cs typeface="Times New Roman"/>
              </a:rPr>
              <a:t>т</a:t>
            </a:r>
            <a:r>
              <a:rPr sz="2400" spc="15" dirty="0">
                <a:solidFill>
                  <a:srgbClr val="000000"/>
                </a:solidFill>
                <a:latin typeface="Times New Roman"/>
                <a:cs typeface="Times New Roman"/>
              </a:rPr>
              <a:t>у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р	</a:t>
            </a:r>
            <a:r>
              <a:rPr sz="2400" spc="-5" dirty="0">
                <a:solidFill>
                  <a:srgbClr val="000000"/>
                </a:solidFill>
                <a:latin typeface="Times New Roman"/>
                <a:cs typeface="Times New Roman"/>
              </a:rPr>
              <a:t>з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а</a:t>
            </a:r>
            <a:r>
              <a:rPr sz="2400" spc="-5" dirty="0">
                <a:solidFill>
                  <a:srgbClr val="000000"/>
                </a:solidFill>
                <a:latin typeface="Times New Roman"/>
                <a:cs typeface="Times New Roman"/>
              </a:rPr>
              <a:t>ни</a:t>
            </a:r>
            <a:r>
              <a:rPr sz="2400" spc="-20" dirty="0">
                <a:solidFill>
                  <a:srgbClr val="000000"/>
                </a:solidFill>
                <a:latin typeface="Times New Roman"/>
                <a:cs typeface="Times New Roman"/>
              </a:rPr>
              <a:t>м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а</a:t>
            </a:r>
            <a:r>
              <a:rPr sz="2400" spc="-45" dirty="0">
                <a:solidFill>
                  <a:srgbClr val="000000"/>
                </a:solidFill>
                <a:latin typeface="Times New Roman"/>
                <a:cs typeface="Times New Roman"/>
              </a:rPr>
              <a:t>ю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т	</a:t>
            </a:r>
            <a:r>
              <a:rPr sz="2400" spc="-45" dirty="0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а</a:t>
            </a:r>
            <a:r>
              <a:rPr sz="2400" spc="-5" dirty="0">
                <a:solidFill>
                  <a:srgbClr val="000000"/>
                </a:solidFill>
                <a:latin typeface="Times New Roman"/>
                <a:cs typeface="Times New Roman"/>
              </a:rPr>
              <a:t>жн</a:t>
            </a:r>
            <a:r>
              <a:rPr sz="2400" spc="30" dirty="0">
                <a:solidFill>
                  <a:srgbClr val="000000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е	</a:t>
            </a:r>
            <a:r>
              <a:rPr sz="2400" spc="0" dirty="0">
                <a:solidFill>
                  <a:srgbClr val="000000"/>
                </a:solidFill>
                <a:latin typeface="Times New Roman"/>
                <a:cs typeface="Times New Roman"/>
              </a:rPr>
              <a:t>м</a:t>
            </a:r>
            <a:r>
              <a:rPr sz="2400" spc="55" dirty="0">
                <a:solidFill>
                  <a:srgbClr val="000000"/>
                </a:solidFill>
                <a:latin typeface="Times New Roman"/>
                <a:cs typeface="Times New Roman"/>
              </a:rPr>
              <a:t>е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с</a:t>
            </a:r>
            <a:r>
              <a:rPr sz="2400" spc="-45" dirty="0">
                <a:solidFill>
                  <a:srgbClr val="000000"/>
                </a:solidFill>
                <a:latin typeface="Times New Roman"/>
                <a:cs typeface="Times New Roman"/>
              </a:rPr>
              <a:t>т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о	в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8827" y="936790"/>
            <a:ext cx="884936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укрепление </a:t>
            </a:r>
            <a:r>
              <a:rPr sz="2400" spc="-25" dirty="0">
                <a:latin typeface="Times New Roman"/>
                <a:cs typeface="Times New Roman"/>
              </a:rPr>
              <a:t>кормовой </a:t>
            </a:r>
            <a:r>
              <a:rPr sz="2400" dirty="0">
                <a:latin typeface="Times New Roman"/>
                <a:cs typeface="Times New Roman"/>
              </a:rPr>
              <a:t>базы </a:t>
            </a:r>
            <a:r>
              <a:rPr sz="2400" spc="-15" dirty="0">
                <a:latin typeface="Times New Roman"/>
                <a:cs typeface="Times New Roman"/>
              </a:rPr>
              <a:t>животноводства. </a:t>
            </a:r>
            <a:r>
              <a:rPr sz="2400" spc="-5" dirty="0">
                <a:latin typeface="Times New Roman"/>
                <a:cs typeface="Times New Roman"/>
              </a:rPr>
              <a:t>Прежде </a:t>
            </a:r>
            <a:r>
              <a:rPr sz="2400" spc="-15" dirty="0">
                <a:latin typeface="Times New Roman"/>
                <a:cs typeface="Times New Roman"/>
              </a:rPr>
              <a:t>всего </a:t>
            </a:r>
            <a:r>
              <a:rPr sz="2400" dirty="0">
                <a:latin typeface="Times New Roman"/>
                <a:cs typeface="Times New Roman"/>
              </a:rPr>
              <a:t>они  </a:t>
            </a:r>
            <a:r>
              <a:rPr sz="2400" spc="-10" dirty="0">
                <a:latin typeface="Times New Roman"/>
                <a:cs typeface="Times New Roman"/>
              </a:rPr>
              <a:t>являются </a:t>
            </a:r>
            <a:r>
              <a:rPr sz="2400" spc="-20" dirty="0">
                <a:latin typeface="Times New Roman"/>
                <a:cs typeface="Times New Roman"/>
              </a:rPr>
              <a:t>одним </a:t>
            </a:r>
            <a:r>
              <a:rPr sz="2400" dirty="0">
                <a:latin typeface="Times New Roman"/>
                <a:cs typeface="Times New Roman"/>
              </a:rPr>
              <a:t>из основных </a:t>
            </a:r>
            <a:r>
              <a:rPr sz="2400" spc="-5" dirty="0">
                <a:latin typeface="Times New Roman"/>
                <a:cs typeface="Times New Roman"/>
              </a:rPr>
              <a:t>звеньев </a:t>
            </a:r>
            <a:r>
              <a:rPr sz="2400" spc="-10" dirty="0">
                <a:latin typeface="Times New Roman"/>
                <a:cs typeface="Times New Roman"/>
              </a:rPr>
              <a:t>зеленого </a:t>
            </a:r>
            <a:r>
              <a:rPr sz="2400" spc="-15" dirty="0">
                <a:latin typeface="Times New Roman"/>
                <a:cs typeface="Times New Roman"/>
              </a:rPr>
              <a:t>конвейера,  </a:t>
            </a:r>
            <a:r>
              <a:rPr sz="2400" spc="-20" dirty="0">
                <a:latin typeface="Times New Roman"/>
                <a:cs typeface="Times New Roman"/>
              </a:rPr>
              <a:t>поскольку </a:t>
            </a:r>
            <a:r>
              <a:rPr sz="2400" spc="-15" dirty="0">
                <a:latin typeface="Times New Roman"/>
                <a:cs typeface="Times New Roman"/>
              </a:rPr>
              <a:t>дают </a:t>
            </a:r>
            <a:r>
              <a:rPr sz="2400" spc="-35" dirty="0">
                <a:latin typeface="Times New Roman"/>
                <a:cs typeface="Times New Roman"/>
              </a:rPr>
              <a:t>корма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5" dirty="0">
                <a:latin typeface="Times New Roman"/>
                <a:cs typeface="Times New Roman"/>
              </a:rPr>
              <a:t>те </a:t>
            </a:r>
            <a:r>
              <a:rPr sz="2400" spc="-10" dirty="0">
                <a:latin typeface="Times New Roman"/>
                <a:cs typeface="Times New Roman"/>
              </a:rPr>
              <a:t>периоды </a:t>
            </a:r>
            <a:r>
              <a:rPr sz="2400" spc="-30" dirty="0">
                <a:latin typeface="Times New Roman"/>
                <a:cs typeface="Times New Roman"/>
              </a:rPr>
              <a:t>года, </a:t>
            </a:r>
            <a:r>
              <a:rPr sz="2400" spc="-50" dirty="0">
                <a:latin typeface="Times New Roman"/>
                <a:cs typeface="Times New Roman"/>
              </a:rPr>
              <a:t>когда </a:t>
            </a:r>
            <a:r>
              <a:rPr sz="2400" dirty="0">
                <a:latin typeface="Times New Roman"/>
                <a:cs typeface="Times New Roman"/>
              </a:rPr>
              <a:t>основные </a:t>
            </a:r>
            <a:r>
              <a:rPr sz="2400" spc="-25" dirty="0">
                <a:latin typeface="Times New Roman"/>
                <a:cs typeface="Times New Roman"/>
              </a:rPr>
              <a:t>кормовые  </a:t>
            </a:r>
            <a:r>
              <a:rPr sz="2400" spc="-35" dirty="0">
                <a:latin typeface="Times New Roman"/>
                <a:cs typeface="Times New Roman"/>
              </a:rPr>
              <a:t>культуры </a:t>
            </a:r>
            <a:r>
              <a:rPr sz="2400" spc="-5" dirty="0">
                <a:latin typeface="Times New Roman"/>
                <a:cs typeface="Times New Roman"/>
              </a:rPr>
              <a:t>ещё не </a:t>
            </a:r>
            <a:r>
              <a:rPr sz="2400" spc="-10" dirty="0">
                <a:latin typeface="Times New Roman"/>
                <a:cs typeface="Times New Roman"/>
              </a:rPr>
              <a:t>достигли </a:t>
            </a:r>
            <a:r>
              <a:rPr sz="2400" spc="-25" dirty="0">
                <a:latin typeface="Times New Roman"/>
                <a:cs typeface="Times New Roman"/>
              </a:rPr>
              <a:t>кормовой </a:t>
            </a:r>
            <a:r>
              <a:rPr sz="2400" spc="0" dirty="0">
                <a:latin typeface="Times New Roman"/>
                <a:cs typeface="Times New Roman"/>
              </a:rPr>
              <a:t>спелости </a:t>
            </a:r>
            <a:r>
              <a:rPr sz="2400" dirty="0">
                <a:latin typeface="Times New Roman"/>
                <a:cs typeface="Times New Roman"/>
              </a:rPr>
              <a:t>(весной) </a:t>
            </a:r>
            <a:r>
              <a:rPr sz="2400" spc="-5" dirty="0">
                <a:latin typeface="Times New Roman"/>
                <a:cs typeface="Times New Roman"/>
              </a:rPr>
              <a:t>или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уже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8827" y="2399830"/>
            <a:ext cx="1267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18870" algn="l"/>
              </a:tabLst>
            </a:pPr>
            <a:r>
              <a:rPr sz="2400" dirty="0">
                <a:latin typeface="Times New Roman"/>
                <a:cs typeface="Times New Roman"/>
              </a:rPr>
              <a:t>сошли	с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62766" y="2399830"/>
            <a:ext cx="39954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01825" algn="l"/>
              </a:tabLst>
            </a:pPr>
            <a:r>
              <a:rPr sz="2400" spc="-10" dirty="0">
                <a:latin typeface="Times New Roman"/>
                <a:cs typeface="Times New Roman"/>
              </a:rPr>
              <a:t>достаточной	</a:t>
            </a:r>
            <a:r>
              <a:rPr sz="2400" spc="-5" dirty="0">
                <a:latin typeface="Times New Roman"/>
                <a:cs typeface="Times New Roman"/>
              </a:rPr>
              <a:t>обеспеченности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8827" y="2765590"/>
            <a:ext cx="13436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жи</a:t>
            </a:r>
            <a:r>
              <a:rPr sz="2400" spc="-10" dirty="0">
                <a:latin typeface="Times New Roman"/>
                <a:cs typeface="Times New Roman"/>
              </a:rPr>
              <a:t>в</a:t>
            </a:r>
            <a:r>
              <a:rPr sz="2400" spc="-40" dirty="0">
                <a:latin typeface="Times New Roman"/>
                <a:cs typeface="Times New Roman"/>
              </a:rPr>
              <a:t>о</a:t>
            </a:r>
            <a:r>
              <a:rPr sz="2400" spc="-5" dirty="0">
                <a:latin typeface="Times New Roman"/>
                <a:cs typeface="Times New Roman"/>
              </a:rPr>
              <a:t>т</a:t>
            </a:r>
            <a:r>
              <a:rPr sz="2400" spc="5" dirty="0">
                <a:latin typeface="Times New Roman"/>
                <a:cs typeface="Times New Roman"/>
              </a:rPr>
              <a:t>н</a:t>
            </a:r>
            <a:r>
              <a:rPr sz="2400" spc="-5" dirty="0">
                <a:latin typeface="Times New Roman"/>
                <a:cs typeface="Times New Roman"/>
              </a:rPr>
              <a:t>ых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17586" y="2399830"/>
            <a:ext cx="10274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885" marR="5080" indent="-8382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полей  </a:t>
            </a: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-20" dirty="0">
                <a:latin typeface="Times New Roman"/>
                <a:cs typeface="Times New Roman"/>
              </a:rPr>
              <a:t>в</a:t>
            </a:r>
            <a:r>
              <a:rPr sz="2400" dirty="0">
                <a:latin typeface="Times New Roman"/>
                <a:cs typeface="Times New Roman"/>
              </a:rPr>
              <a:t>е</a:t>
            </a:r>
            <a:r>
              <a:rPr sz="2400" spc="-40" dirty="0">
                <a:latin typeface="Times New Roman"/>
                <a:cs typeface="Times New Roman"/>
              </a:rPr>
              <a:t>ж</a:t>
            </a:r>
            <a:r>
              <a:rPr sz="2400" dirty="0">
                <a:latin typeface="Times New Roman"/>
                <a:cs typeface="Times New Roman"/>
              </a:rPr>
              <a:t>ей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47810" y="2399830"/>
            <a:ext cx="207263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5904" marR="5080" indent="-243840">
              <a:lnSpc>
                <a:spcPct val="100000"/>
              </a:lnSpc>
              <a:spcBef>
                <a:spcPts val="100"/>
              </a:spcBef>
              <a:tabLst>
                <a:tab pos="1524000" algn="l"/>
              </a:tabLst>
            </a:pPr>
            <a:r>
              <a:rPr sz="2400" dirty="0">
                <a:latin typeface="Times New Roman"/>
                <a:cs typeface="Times New Roman"/>
              </a:rPr>
              <a:t>(</a:t>
            </a:r>
            <a:r>
              <a:rPr sz="2400" spc="55" dirty="0">
                <a:latin typeface="Times New Roman"/>
                <a:cs typeface="Times New Roman"/>
              </a:rPr>
              <a:t>о</a:t>
            </a:r>
            <a:r>
              <a:rPr sz="2400" spc="25" dirty="0">
                <a:latin typeface="Times New Roman"/>
                <a:cs typeface="Times New Roman"/>
              </a:rPr>
              <a:t>с</a:t>
            </a:r>
            <a:r>
              <a:rPr sz="2400" dirty="0">
                <a:latin typeface="Times New Roman"/>
                <a:cs typeface="Times New Roman"/>
              </a:rPr>
              <a:t>е</a:t>
            </a:r>
            <a:r>
              <a:rPr sz="2400" spc="-5" dirty="0">
                <a:latin typeface="Times New Roman"/>
                <a:cs typeface="Times New Roman"/>
              </a:rPr>
              <a:t>нью</a:t>
            </a:r>
            <a:r>
              <a:rPr sz="2400" dirty="0">
                <a:latin typeface="Times New Roman"/>
                <a:cs typeface="Times New Roman"/>
              </a:rPr>
              <a:t>).	</a:t>
            </a:r>
            <a:r>
              <a:rPr sz="2400" spc="-10" dirty="0">
                <a:latin typeface="Times New Roman"/>
                <a:cs typeface="Times New Roman"/>
              </a:rPr>
              <a:t>П</a:t>
            </a:r>
            <a:r>
              <a:rPr sz="2400" spc="-5" dirty="0">
                <a:latin typeface="Times New Roman"/>
                <a:cs typeface="Times New Roman"/>
              </a:rPr>
              <a:t>р</a:t>
            </a:r>
            <a:r>
              <a:rPr sz="2400" dirty="0">
                <a:latin typeface="Times New Roman"/>
                <a:cs typeface="Times New Roman"/>
              </a:rPr>
              <a:t>и  </a:t>
            </a:r>
            <a:r>
              <a:rPr sz="2400" spc="-5" dirty="0">
                <a:latin typeface="Times New Roman"/>
                <a:cs typeface="Times New Roman"/>
              </a:rPr>
              <a:t>зелёной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87050" y="2765590"/>
            <a:ext cx="938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Times New Roman"/>
                <a:cs typeface="Times New Roman"/>
              </a:rPr>
              <a:t>м</a:t>
            </a:r>
            <a:r>
              <a:rPr sz="2400" dirty="0">
                <a:latin typeface="Times New Roman"/>
                <a:cs typeface="Times New Roman"/>
              </a:rPr>
              <a:t>ассой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72722" y="2765590"/>
            <a:ext cx="2110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Times New Roman"/>
                <a:cs typeface="Times New Roman"/>
              </a:rPr>
              <a:t>промежуточные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56399" y="3131349"/>
            <a:ext cx="27787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Times New Roman"/>
                <a:cs typeface="Times New Roman"/>
              </a:rPr>
              <a:t>высококачественным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49534" y="3131349"/>
            <a:ext cx="3209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46860" algn="l"/>
                <a:tab pos="2747645" algn="l"/>
              </a:tabLst>
            </a:pPr>
            <a:r>
              <a:rPr sz="2400" spc="-5" dirty="0">
                <a:latin typeface="Times New Roman"/>
                <a:cs typeface="Times New Roman"/>
              </a:rPr>
              <a:t>и</a:t>
            </a:r>
            <a:r>
              <a:rPr sz="2400" spc="-35" dirty="0">
                <a:latin typeface="Times New Roman"/>
                <a:cs typeface="Times New Roman"/>
              </a:rPr>
              <a:t>с</a:t>
            </a:r>
            <a:r>
              <a:rPr sz="2400" spc="-85" dirty="0">
                <a:latin typeface="Times New Roman"/>
                <a:cs typeface="Times New Roman"/>
              </a:rPr>
              <a:t>х</a:t>
            </a:r>
            <a:r>
              <a:rPr sz="2400" spc="-75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д</a:t>
            </a:r>
            <a:r>
              <a:rPr sz="2400" spc="-5" dirty="0">
                <a:latin typeface="Times New Roman"/>
                <a:cs typeface="Times New Roman"/>
              </a:rPr>
              <a:t>н</a:t>
            </a:r>
            <a:r>
              <a:rPr sz="2400" spc="-10" dirty="0">
                <a:latin typeface="Times New Roman"/>
                <a:cs typeface="Times New Roman"/>
              </a:rPr>
              <a:t>ы</a:t>
            </a:r>
            <a:r>
              <a:rPr sz="2400" dirty="0">
                <a:latin typeface="Times New Roman"/>
                <a:cs typeface="Times New Roman"/>
              </a:rPr>
              <a:t>м	с</a:t>
            </a:r>
            <a:r>
              <a:rPr sz="2400" spc="0" dirty="0">
                <a:latin typeface="Times New Roman"/>
                <a:cs typeface="Times New Roman"/>
              </a:rPr>
              <a:t>ы</a:t>
            </a:r>
            <a:r>
              <a:rPr sz="2400" dirty="0">
                <a:latin typeface="Times New Roman"/>
                <a:cs typeface="Times New Roman"/>
              </a:rPr>
              <a:t>р</a:t>
            </a:r>
            <a:r>
              <a:rPr sz="2400" spc="-5" dirty="0">
                <a:latin typeface="Times New Roman"/>
                <a:cs typeface="Times New Roman"/>
              </a:rPr>
              <a:t>ь</a:t>
            </a:r>
            <a:r>
              <a:rPr sz="2400" dirty="0">
                <a:latin typeface="Times New Roman"/>
                <a:cs typeface="Times New Roman"/>
              </a:rPr>
              <a:t>ём	для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672438" y="2765590"/>
            <a:ext cx="12852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785">
              <a:lnSpc>
                <a:spcPct val="100000"/>
              </a:lnSpc>
              <a:spcBef>
                <a:spcPts val="100"/>
              </a:spcBef>
            </a:pPr>
            <a:r>
              <a:rPr sz="2400" spc="-55" dirty="0">
                <a:latin typeface="Times New Roman"/>
                <a:cs typeface="Times New Roman"/>
              </a:rPr>
              <a:t>к</a:t>
            </a:r>
            <a:r>
              <a:rPr sz="2400" spc="-85" dirty="0">
                <a:latin typeface="Times New Roman"/>
                <a:cs typeface="Times New Roman"/>
              </a:rPr>
              <a:t>у</a:t>
            </a:r>
            <a:r>
              <a:rPr sz="2400" dirty="0">
                <a:latin typeface="Times New Roman"/>
                <a:cs typeface="Times New Roman"/>
              </a:rPr>
              <a:t>л</a:t>
            </a:r>
            <a:r>
              <a:rPr sz="2400" spc="-100" dirty="0">
                <a:latin typeface="Times New Roman"/>
                <a:cs typeface="Times New Roman"/>
              </a:rPr>
              <a:t>ь</a:t>
            </a:r>
            <a:r>
              <a:rPr sz="2400" spc="-45" dirty="0">
                <a:latin typeface="Times New Roman"/>
                <a:cs typeface="Times New Roman"/>
              </a:rPr>
              <a:t>т</a:t>
            </a:r>
            <a:r>
              <a:rPr sz="2400" spc="15" dirty="0">
                <a:latin typeface="Times New Roman"/>
                <a:cs typeface="Times New Roman"/>
              </a:rPr>
              <a:t>у</a:t>
            </a:r>
            <a:r>
              <a:rPr sz="2400" spc="-15" dirty="0">
                <a:latin typeface="Times New Roman"/>
                <a:cs typeface="Times New Roman"/>
              </a:rPr>
              <a:t>р</a:t>
            </a:r>
            <a:r>
              <a:rPr sz="2400" dirty="0">
                <a:latin typeface="Times New Roman"/>
                <a:cs typeface="Times New Roman"/>
              </a:rPr>
              <a:t>ы  </a:t>
            </a:r>
            <a:r>
              <a:rPr sz="2400" spc="-5" dirty="0">
                <a:latin typeface="Times New Roman"/>
                <a:cs typeface="Times New Roman"/>
              </a:rPr>
              <a:t>з</a:t>
            </a:r>
            <a:r>
              <a:rPr sz="2400" dirty="0">
                <a:latin typeface="Times New Roman"/>
                <a:cs typeface="Times New Roman"/>
              </a:rPr>
              <a:t>а</a:t>
            </a:r>
            <a:r>
              <a:rPr sz="2400" spc="-65" dirty="0">
                <a:latin typeface="Times New Roman"/>
                <a:cs typeface="Times New Roman"/>
              </a:rPr>
              <a:t>г</a:t>
            </a:r>
            <a:r>
              <a:rPr sz="2400" spc="-40" dirty="0">
                <a:latin typeface="Times New Roman"/>
                <a:cs typeface="Times New Roman"/>
              </a:rPr>
              <a:t>о</a:t>
            </a:r>
            <a:r>
              <a:rPr sz="2400" spc="-45" dirty="0">
                <a:latin typeface="Times New Roman"/>
                <a:cs typeface="Times New Roman"/>
              </a:rPr>
              <a:t>т</a:t>
            </a:r>
            <a:r>
              <a:rPr sz="2400" spc="5" dirty="0">
                <a:latin typeface="Times New Roman"/>
                <a:cs typeface="Times New Roman"/>
              </a:rPr>
              <a:t>о</a:t>
            </a:r>
            <a:r>
              <a:rPr sz="2400" spc="-10" dirty="0">
                <a:latin typeface="Times New Roman"/>
                <a:cs typeface="Times New Roman"/>
              </a:rPr>
              <a:t>в</a:t>
            </a:r>
            <a:r>
              <a:rPr sz="2400" spc="0" dirty="0">
                <a:latin typeface="Times New Roman"/>
                <a:cs typeface="Times New Roman"/>
              </a:rPr>
              <a:t>к</a:t>
            </a:r>
            <a:r>
              <a:rPr sz="2400" dirty="0">
                <a:latin typeface="Times New Roman"/>
                <a:cs typeface="Times New Roman"/>
              </a:rPr>
              <a:t>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8827" y="3131349"/>
            <a:ext cx="14700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58240" algn="l"/>
              </a:tabLst>
            </a:pPr>
            <a:r>
              <a:rPr sz="2400" spc="-25" dirty="0">
                <a:latin typeface="Times New Roman"/>
                <a:cs typeface="Times New Roman"/>
              </a:rPr>
              <a:t>служат  </a:t>
            </a:r>
            <a:r>
              <a:rPr sz="2400" spc="-125" dirty="0">
                <a:latin typeface="Times New Roman"/>
                <a:cs typeface="Times New Roman"/>
              </a:rPr>
              <a:t>к</a:t>
            </a:r>
            <a:r>
              <a:rPr sz="2400" dirty="0">
                <a:latin typeface="Times New Roman"/>
                <a:cs typeface="Times New Roman"/>
              </a:rPr>
              <a:t>о</a:t>
            </a:r>
            <a:r>
              <a:rPr sz="2400" spc="-40" dirty="0">
                <a:latin typeface="Times New Roman"/>
                <a:cs typeface="Times New Roman"/>
              </a:rPr>
              <a:t>р</a:t>
            </a:r>
            <a:r>
              <a:rPr sz="2400" spc="0" dirty="0">
                <a:latin typeface="Times New Roman"/>
                <a:cs typeface="Times New Roman"/>
              </a:rPr>
              <a:t>м</a:t>
            </a:r>
            <a:r>
              <a:rPr sz="2400" dirty="0">
                <a:latin typeface="Times New Roman"/>
                <a:cs typeface="Times New Roman"/>
              </a:rPr>
              <a:t>ов	</a:t>
            </a:r>
            <a:r>
              <a:rPr sz="2400" spc="-5" dirty="0">
                <a:latin typeface="Times New Roman"/>
                <a:cs typeface="Times New Roman"/>
              </a:rPr>
              <a:t>на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777606" y="3497110"/>
            <a:ext cx="5123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33855" algn="l"/>
                <a:tab pos="2770505" algn="l"/>
                <a:tab pos="4116704" algn="l"/>
              </a:tabLst>
            </a:pP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-45" dirty="0">
                <a:latin typeface="Times New Roman"/>
                <a:cs typeface="Times New Roman"/>
              </a:rPr>
              <a:t>т</a:t>
            </a:r>
            <a:r>
              <a:rPr sz="2400" dirty="0">
                <a:latin typeface="Times New Roman"/>
                <a:cs typeface="Times New Roman"/>
              </a:rPr>
              <a:t>ойло</a:t>
            </a:r>
            <a:r>
              <a:rPr sz="2400" spc="0" dirty="0">
                <a:latin typeface="Times New Roman"/>
                <a:cs typeface="Times New Roman"/>
              </a:rPr>
              <a:t>вы</a:t>
            </a:r>
            <a:r>
              <a:rPr sz="2400" dirty="0">
                <a:latin typeface="Times New Roman"/>
                <a:cs typeface="Times New Roman"/>
              </a:rPr>
              <a:t>й	</a:t>
            </a:r>
            <a:r>
              <a:rPr sz="2400" spc="-5" dirty="0">
                <a:latin typeface="Times New Roman"/>
                <a:cs typeface="Times New Roman"/>
              </a:rPr>
              <a:t>п</a:t>
            </a:r>
            <a:r>
              <a:rPr sz="2400" dirty="0">
                <a:latin typeface="Times New Roman"/>
                <a:cs typeface="Times New Roman"/>
              </a:rPr>
              <a:t>ери</a:t>
            </a:r>
            <a:r>
              <a:rPr sz="2400" spc="-75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д	(ра</a:t>
            </a:r>
            <a:r>
              <a:rPr sz="2400" spc="-5" dirty="0">
                <a:latin typeface="Times New Roman"/>
                <a:cs typeface="Times New Roman"/>
              </a:rPr>
              <a:t>нн</a:t>
            </a:r>
            <a:r>
              <a:rPr sz="2400" dirty="0">
                <a:latin typeface="Times New Roman"/>
                <a:cs typeface="Times New Roman"/>
              </a:rPr>
              <a:t>е</a:t>
            </a:r>
            <a:r>
              <a:rPr sz="2400" spc="-65" dirty="0">
                <a:latin typeface="Times New Roman"/>
                <a:cs typeface="Times New Roman"/>
              </a:rPr>
              <a:t>г</a:t>
            </a:r>
            <a:r>
              <a:rPr sz="2400" dirty="0">
                <a:latin typeface="Times New Roman"/>
                <a:cs typeface="Times New Roman"/>
              </a:rPr>
              <a:t>о	</a:t>
            </a:r>
            <a:r>
              <a:rPr sz="2400" spc="5" dirty="0">
                <a:latin typeface="Times New Roman"/>
                <a:cs typeface="Times New Roman"/>
              </a:rPr>
              <a:t>с</a:t>
            </a:r>
            <a:r>
              <a:rPr sz="2400" dirty="0">
                <a:latin typeface="Times New Roman"/>
                <a:cs typeface="Times New Roman"/>
              </a:rPr>
              <a:t>ена</a:t>
            </a:r>
            <a:r>
              <a:rPr sz="2400" spc="-5" dirty="0">
                <a:latin typeface="Times New Roman"/>
                <a:cs typeface="Times New Roman"/>
              </a:rPr>
              <a:t>ж</a:t>
            </a:r>
            <a:r>
              <a:rPr sz="2400" dirty="0">
                <a:latin typeface="Times New Roman"/>
                <a:cs typeface="Times New Roman"/>
              </a:rPr>
              <a:t>а,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099413" y="3497110"/>
            <a:ext cx="18592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96340" algn="l"/>
              </a:tabLst>
            </a:pPr>
            <a:r>
              <a:rPr sz="2400" dirty="0">
                <a:latin typeface="Times New Roman"/>
                <a:cs typeface="Times New Roman"/>
              </a:rPr>
              <a:t>си</a:t>
            </a:r>
            <a:r>
              <a:rPr sz="2400" spc="-10" dirty="0">
                <a:latin typeface="Times New Roman"/>
                <a:cs typeface="Times New Roman"/>
              </a:rPr>
              <a:t>л</a:t>
            </a:r>
            <a:r>
              <a:rPr sz="2400" spc="55" dirty="0">
                <a:latin typeface="Times New Roman"/>
                <a:cs typeface="Times New Roman"/>
              </a:rPr>
              <a:t>о</a:t>
            </a:r>
            <a:r>
              <a:rPr sz="2400" spc="25" dirty="0">
                <a:latin typeface="Times New Roman"/>
                <a:cs typeface="Times New Roman"/>
              </a:rPr>
              <a:t>с</a:t>
            </a:r>
            <a:r>
              <a:rPr sz="2400" dirty="0">
                <a:latin typeface="Times New Roman"/>
                <a:cs typeface="Times New Roman"/>
              </a:rPr>
              <a:t>а,	</a:t>
            </a:r>
            <a:r>
              <a:rPr sz="2400" spc="25" dirty="0">
                <a:latin typeface="Times New Roman"/>
                <a:cs typeface="Times New Roman"/>
              </a:rPr>
              <a:t>с</a:t>
            </a:r>
            <a:r>
              <a:rPr sz="2400" dirty="0">
                <a:latin typeface="Times New Roman"/>
                <a:cs typeface="Times New Roman"/>
              </a:rPr>
              <a:t>ена,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8827" y="3862870"/>
            <a:ext cx="4859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витаминной </a:t>
            </a:r>
            <a:r>
              <a:rPr sz="2400" dirty="0">
                <a:latin typeface="Times New Roman"/>
                <a:cs typeface="Times New Roman"/>
              </a:rPr>
              <a:t>муки, </a:t>
            </a:r>
            <a:r>
              <a:rPr sz="2400" spc="-15" dirty="0">
                <a:latin typeface="Times New Roman"/>
                <a:cs typeface="Times New Roman"/>
              </a:rPr>
              <a:t>гранул, брикетов).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479048" y="4119929"/>
            <a:ext cx="3082329" cy="25533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0" y="0"/>
            <a:ext cx="8873490" cy="308610"/>
          </a:xfrm>
          <a:prstGeom prst="rect">
            <a:avLst/>
          </a:prstGeom>
          <a:solidFill>
            <a:srgbClr val="564B3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05"/>
              </a:lnSpc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ЯГСХА.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Лекции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по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земледелию. Севообороты 2.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С.В.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Щукин.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http://zemledelie.jimdo.com/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916035" cy="311150"/>
          </a:xfrm>
          <a:custGeom>
            <a:avLst/>
            <a:gdLst/>
            <a:ahLst/>
            <a:cxnLst/>
            <a:rect l="l" t="t" r="r" b="b"/>
            <a:pathLst>
              <a:path w="8916035" h="311150">
                <a:moveTo>
                  <a:pt x="0" y="310667"/>
                </a:moveTo>
                <a:lnTo>
                  <a:pt x="8915679" y="310667"/>
                </a:lnTo>
                <a:lnTo>
                  <a:pt x="8915679" y="0"/>
                </a:lnTo>
                <a:lnTo>
                  <a:pt x="0" y="0"/>
                </a:lnTo>
                <a:lnTo>
                  <a:pt x="0" y="310667"/>
                </a:lnTo>
                <a:close/>
              </a:path>
            </a:pathLst>
          </a:custGeom>
          <a:solidFill>
            <a:srgbClr val="564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2590" y="308279"/>
            <a:ext cx="1905" cy="91440"/>
          </a:xfrm>
          <a:custGeom>
            <a:avLst/>
            <a:gdLst/>
            <a:ahLst/>
            <a:cxnLst/>
            <a:rect l="l" t="t" r="r" b="b"/>
            <a:pathLst>
              <a:path w="1904" h="91439">
                <a:moveTo>
                  <a:pt x="0" y="91439"/>
                </a:moveTo>
                <a:lnTo>
                  <a:pt x="1409" y="91439"/>
                </a:lnTo>
                <a:lnTo>
                  <a:pt x="140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71914" y="308279"/>
            <a:ext cx="13335" cy="91440"/>
          </a:xfrm>
          <a:custGeom>
            <a:avLst/>
            <a:gdLst/>
            <a:ahLst/>
            <a:cxnLst/>
            <a:rect l="l" t="t" r="r" b="b"/>
            <a:pathLst>
              <a:path w="13334" h="91439">
                <a:moveTo>
                  <a:pt x="0" y="91439"/>
                </a:moveTo>
                <a:lnTo>
                  <a:pt x="13055" y="91439"/>
                </a:lnTo>
                <a:lnTo>
                  <a:pt x="13055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02852" y="308279"/>
            <a:ext cx="41910" cy="91440"/>
          </a:xfrm>
          <a:custGeom>
            <a:avLst/>
            <a:gdLst/>
            <a:ahLst/>
            <a:cxnLst/>
            <a:rect l="l" t="t" r="r" b="b"/>
            <a:pathLst>
              <a:path w="41909" h="91439">
                <a:moveTo>
                  <a:pt x="0" y="91439"/>
                </a:moveTo>
                <a:lnTo>
                  <a:pt x="41630" y="91439"/>
                </a:lnTo>
                <a:lnTo>
                  <a:pt x="4163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72981" y="308279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131825"/>
                </a:moveTo>
                <a:lnTo>
                  <a:pt x="0" y="0"/>
                </a:lnTo>
                <a:lnTo>
                  <a:pt x="0" y="131825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08279"/>
            <a:ext cx="8916035" cy="91440"/>
          </a:xfrm>
          <a:custGeom>
            <a:avLst/>
            <a:gdLst/>
            <a:ahLst/>
            <a:cxnLst/>
            <a:rect l="l" t="t" r="r" b="b"/>
            <a:pathLst>
              <a:path w="8916035" h="91439">
                <a:moveTo>
                  <a:pt x="0" y="91439"/>
                </a:moveTo>
                <a:lnTo>
                  <a:pt x="8915679" y="91439"/>
                </a:lnTo>
                <a:lnTo>
                  <a:pt x="891567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42590" y="360248"/>
            <a:ext cx="1905" cy="80010"/>
          </a:xfrm>
          <a:custGeom>
            <a:avLst/>
            <a:gdLst/>
            <a:ahLst/>
            <a:cxnLst/>
            <a:rect l="l" t="t" r="r" b="b"/>
            <a:pathLst>
              <a:path w="1904" h="80009">
                <a:moveTo>
                  <a:pt x="0" y="79857"/>
                </a:moveTo>
                <a:lnTo>
                  <a:pt x="1409" y="79857"/>
                </a:lnTo>
                <a:lnTo>
                  <a:pt x="1409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71914" y="360248"/>
            <a:ext cx="13335" cy="80010"/>
          </a:xfrm>
          <a:custGeom>
            <a:avLst/>
            <a:gdLst/>
            <a:ahLst/>
            <a:cxnLst/>
            <a:rect l="l" t="t" r="r" b="b"/>
            <a:pathLst>
              <a:path w="13334" h="80009">
                <a:moveTo>
                  <a:pt x="0" y="79857"/>
                </a:moveTo>
                <a:lnTo>
                  <a:pt x="13055" y="79857"/>
                </a:lnTo>
                <a:lnTo>
                  <a:pt x="13055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02852" y="360248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09">
                <a:moveTo>
                  <a:pt x="0" y="79857"/>
                </a:moveTo>
                <a:lnTo>
                  <a:pt x="41630" y="79857"/>
                </a:lnTo>
                <a:lnTo>
                  <a:pt x="41630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10187" y="360248"/>
            <a:ext cx="3505835" cy="80010"/>
          </a:xfrm>
          <a:custGeom>
            <a:avLst/>
            <a:gdLst/>
            <a:ahLst/>
            <a:cxnLst/>
            <a:rect l="l" t="t" r="r" b="b"/>
            <a:pathLst>
              <a:path w="3505834" h="80009">
                <a:moveTo>
                  <a:pt x="0" y="79857"/>
                </a:moveTo>
                <a:lnTo>
                  <a:pt x="3505492" y="79857"/>
                </a:lnTo>
                <a:lnTo>
                  <a:pt x="3505492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42590" y="440105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80035"/>
                </a:moveTo>
                <a:lnTo>
                  <a:pt x="1409" y="180035"/>
                </a:lnTo>
                <a:lnTo>
                  <a:pt x="1409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71914" y="440105"/>
            <a:ext cx="13335" cy="180340"/>
          </a:xfrm>
          <a:custGeom>
            <a:avLst/>
            <a:gdLst/>
            <a:ahLst/>
            <a:cxnLst/>
            <a:rect l="l" t="t" r="r" b="b"/>
            <a:pathLst>
              <a:path w="13334" h="180340">
                <a:moveTo>
                  <a:pt x="0" y="180035"/>
                </a:moveTo>
                <a:lnTo>
                  <a:pt x="13055" y="180035"/>
                </a:lnTo>
                <a:lnTo>
                  <a:pt x="13055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002852" y="440105"/>
            <a:ext cx="41910" cy="180340"/>
          </a:xfrm>
          <a:custGeom>
            <a:avLst/>
            <a:gdLst/>
            <a:ahLst/>
            <a:cxnLst/>
            <a:rect l="l" t="t" r="r" b="b"/>
            <a:pathLst>
              <a:path w="41909" h="180340">
                <a:moveTo>
                  <a:pt x="0" y="180035"/>
                </a:moveTo>
                <a:lnTo>
                  <a:pt x="41630" y="180035"/>
                </a:lnTo>
                <a:lnTo>
                  <a:pt x="4163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10200" y="440105"/>
            <a:ext cx="3565525" cy="180340"/>
          </a:xfrm>
          <a:custGeom>
            <a:avLst/>
            <a:gdLst/>
            <a:ahLst/>
            <a:cxnLst/>
            <a:rect l="l" t="t" r="r" b="b"/>
            <a:pathLst>
              <a:path w="3565525" h="180340">
                <a:moveTo>
                  <a:pt x="0" y="180035"/>
                </a:moveTo>
                <a:lnTo>
                  <a:pt x="3565220" y="180035"/>
                </a:lnTo>
                <a:lnTo>
                  <a:pt x="356522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07342" y="511225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39" y="0"/>
                </a:lnTo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73645" y="607225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30004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43111" y="38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878049" y="38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97949" y="571030"/>
            <a:ext cx="5962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75005" algn="l"/>
                <a:tab pos="3250565" algn="l"/>
                <a:tab pos="4962525" algn="l"/>
              </a:tabLst>
            </a:pP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4.	</a:t>
            </a:r>
            <a:r>
              <a:rPr sz="2400" spc="-15" dirty="0">
                <a:solidFill>
                  <a:srgbClr val="000000"/>
                </a:solidFill>
                <a:latin typeface="Times New Roman"/>
                <a:cs typeface="Times New Roman"/>
              </a:rPr>
              <a:t>Промежуточные	</a:t>
            </a:r>
            <a:r>
              <a:rPr sz="2400" spc="-35" dirty="0">
                <a:solidFill>
                  <a:srgbClr val="000000"/>
                </a:solidFill>
                <a:latin typeface="Times New Roman"/>
                <a:cs typeface="Times New Roman"/>
              </a:rPr>
              <a:t>культуры,	</a:t>
            </a:r>
            <a:r>
              <a:rPr sz="2400" spc="-10" dirty="0">
                <a:solidFill>
                  <a:srgbClr val="000000"/>
                </a:solidFill>
                <a:latin typeface="Times New Roman"/>
                <a:cs typeface="Times New Roman"/>
              </a:rPr>
              <a:t>являясь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23778" y="936790"/>
            <a:ext cx="2287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9415" algn="l"/>
                <a:tab pos="923925" algn="l"/>
                <a:tab pos="1508760" algn="l"/>
              </a:tabLst>
            </a:pPr>
            <a:r>
              <a:rPr sz="2400" dirty="0">
                <a:latin typeface="Times New Roman"/>
                <a:cs typeface="Times New Roman"/>
              </a:rPr>
              <a:t>в	</a:t>
            </a:r>
            <a:r>
              <a:rPr sz="2400" spc="-30" dirty="0">
                <a:latin typeface="Times New Roman"/>
                <a:cs typeface="Times New Roman"/>
              </a:rPr>
              <a:t>т</a:t>
            </a:r>
            <a:r>
              <a:rPr sz="2400" dirty="0">
                <a:latin typeface="Times New Roman"/>
                <a:cs typeface="Times New Roman"/>
              </a:rPr>
              <a:t>о	</a:t>
            </a:r>
            <a:r>
              <a:rPr sz="2400" spc="-40" dirty="0">
                <a:latin typeface="Times New Roman"/>
                <a:cs typeface="Times New Roman"/>
              </a:rPr>
              <a:t>ж</a:t>
            </a:r>
            <a:r>
              <a:rPr sz="2400" dirty="0">
                <a:latin typeface="Times New Roman"/>
                <a:cs typeface="Times New Roman"/>
              </a:rPr>
              <a:t>е	</a:t>
            </a:r>
            <a:r>
              <a:rPr sz="2400" spc="-10" dirty="0">
                <a:latin typeface="Times New Roman"/>
                <a:cs typeface="Times New Roman"/>
              </a:rPr>
              <a:t>в</a:t>
            </a:r>
            <a:r>
              <a:rPr sz="2400" spc="-5" dirty="0">
                <a:latin typeface="Times New Roman"/>
                <a:cs typeface="Times New Roman"/>
              </a:rPr>
              <a:t>р</a:t>
            </a:r>
            <a:r>
              <a:rPr sz="2400" dirty="0">
                <a:latin typeface="Times New Roman"/>
                <a:cs typeface="Times New Roman"/>
              </a:rPr>
              <a:t>е</a:t>
            </a:r>
            <a:r>
              <a:rPr sz="2400" spc="0" dirty="0">
                <a:latin typeface="Times New Roman"/>
                <a:cs typeface="Times New Roman"/>
              </a:rPr>
              <a:t>м</a:t>
            </a:r>
            <a:r>
              <a:rPr sz="2400" dirty="0">
                <a:latin typeface="Times New Roman"/>
                <a:cs typeface="Times New Roman"/>
              </a:rPr>
              <a:t>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668274" y="571030"/>
            <a:ext cx="12065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755" marR="5080" indent="-5969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р</a:t>
            </a:r>
            <a:r>
              <a:rPr sz="2400" spc="25" dirty="0">
                <a:latin typeface="Times New Roman"/>
                <a:cs typeface="Times New Roman"/>
              </a:rPr>
              <a:t>е</a:t>
            </a:r>
            <a:r>
              <a:rPr sz="2400" spc="-5" dirty="0">
                <a:latin typeface="Times New Roman"/>
                <a:cs typeface="Times New Roman"/>
              </a:rPr>
              <a:t>з</a:t>
            </a:r>
            <a:r>
              <a:rPr sz="2400" dirty="0">
                <a:latin typeface="Times New Roman"/>
                <a:cs typeface="Times New Roman"/>
              </a:rPr>
              <a:t>ер</a:t>
            </a:r>
            <a:r>
              <a:rPr sz="2400" spc="-20" dirty="0">
                <a:latin typeface="Times New Roman"/>
                <a:cs typeface="Times New Roman"/>
              </a:rPr>
              <a:t>в</a:t>
            </a:r>
            <a:r>
              <a:rPr sz="2400" spc="-50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м  б</a:t>
            </a:r>
            <a:r>
              <a:rPr sz="2400" spc="-40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л</a:t>
            </a:r>
            <a:r>
              <a:rPr sz="2400" spc="-5" dirty="0">
                <a:latin typeface="Times New Roman"/>
                <a:cs typeface="Times New Roman"/>
              </a:rPr>
              <a:t>ь</a:t>
            </a:r>
            <a:r>
              <a:rPr sz="2400" spc="5" dirty="0">
                <a:latin typeface="Times New Roman"/>
                <a:cs typeface="Times New Roman"/>
              </a:rPr>
              <a:t>ш</a:t>
            </a:r>
            <a:r>
              <a:rPr sz="2400" spc="15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97949" y="936790"/>
            <a:ext cx="37033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845435" algn="l"/>
              </a:tabLst>
            </a:pPr>
            <a:r>
              <a:rPr sz="2400" spc="-125" dirty="0">
                <a:latin typeface="Times New Roman"/>
                <a:cs typeface="Times New Roman"/>
              </a:rPr>
              <a:t>к</a:t>
            </a:r>
            <a:r>
              <a:rPr sz="2400" dirty="0">
                <a:latin typeface="Times New Roman"/>
                <a:cs typeface="Times New Roman"/>
              </a:rPr>
              <a:t>о</a:t>
            </a:r>
            <a:r>
              <a:rPr sz="2400" spc="-40" dirty="0">
                <a:latin typeface="Times New Roman"/>
                <a:cs typeface="Times New Roman"/>
              </a:rPr>
              <a:t>р</a:t>
            </a:r>
            <a:r>
              <a:rPr sz="2400" spc="0" dirty="0">
                <a:latin typeface="Times New Roman"/>
                <a:cs typeface="Times New Roman"/>
              </a:rPr>
              <a:t>м</a:t>
            </a:r>
            <a:r>
              <a:rPr sz="2400" dirty="0">
                <a:latin typeface="Times New Roman"/>
                <a:cs typeface="Times New Roman"/>
              </a:rPr>
              <a:t>опроиз</a:t>
            </a:r>
            <a:r>
              <a:rPr sz="2400" spc="-20" dirty="0">
                <a:latin typeface="Times New Roman"/>
                <a:cs typeface="Times New Roman"/>
              </a:rPr>
              <a:t>в</a:t>
            </a:r>
            <a:r>
              <a:rPr sz="2400" spc="-75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дс</a:t>
            </a:r>
            <a:r>
              <a:rPr sz="2400" spc="0" dirty="0">
                <a:latin typeface="Times New Roman"/>
                <a:cs typeface="Times New Roman"/>
              </a:rPr>
              <a:t>т</a:t>
            </a:r>
            <a:r>
              <a:rPr sz="2400" spc="-45" dirty="0">
                <a:latin typeface="Times New Roman"/>
                <a:cs typeface="Times New Roman"/>
              </a:rPr>
              <a:t>в</a:t>
            </a:r>
            <a:r>
              <a:rPr sz="2400" dirty="0">
                <a:latin typeface="Times New Roman"/>
                <a:cs typeface="Times New Roman"/>
              </a:rPr>
              <a:t>а,	</a:t>
            </a:r>
            <a:r>
              <a:rPr sz="2400" spc="5" dirty="0">
                <a:latin typeface="Times New Roman"/>
                <a:cs typeface="Times New Roman"/>
              </a:rPr>
              <a:t>и</a:t>
            </a:r>
            <a:r>
              <a:rPr sz="2400" spc="0" dirty="0">
                <a:latin typeface="Times New Roman"/>
                <a:cs typeface="Times New Roman"/>
              </a:rPr>
              <a:t>м</a:t>
            </a:r>
            <a:r>
              <a:rPr sz="2400" dirty="0">
                <a:latin typeface="Times New Roman"/>
                <a:cs typeface="Times New Roman"/>
              </a:rPr>
              <a:t>е</a:t>
            </a:r>
            <a:r>
              <a:rPr sz="2400" spc="-45" dirty="0">
                <a:latin typeface="Times New Roman"/>
                <a:cs typeface="Times New Roman"/>
              </a:rPr>
              <a:t>ют  </a:t>
            </a:r>
            <a:r>
              <a:rPr sz="2400" spc="-10" dirty="0">
                <a:latin typeface="Times New Roman"/>
                <a:cs typeface="Times New Roman"/>
              </a:rPr>
              <a:t>агротехническое,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067062" y="1302549"/>
            <a:ext cx="4112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организационно-хозяйственное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97949" y="1668310"/>
            <a:ext cx="19621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э</a:t>
            </a:r>
            <a:r>
              <a:rPr sz="2400" spc="-125" dirty="0">
                <a:latin typeface="Times New Roman"/>
                <a:cs typeface="Times New Roman"/>
              </a:rPr>
              <a:t>к</a:t>
            </a:r>
            <a:r>
              <a:rPr sz="2400" dirty="0">
                <a:latin typeface="Times New Roman"/>
                <a:cs typeface="Times New Roman"/>
              </a:rPr>
              <a:t>он</a:t>
            </a:r>
            <a:r>
              <a:rPr sz="2400" spc="-50" dirty="0">
                <a:latin typeface="Times New Roman"/>
                <a:cs typeface="Times New Roman"/>
              </a:rPr>
              <a:t>о</a:t>
            </a:r>
            <a:r>
              <a:rPr sz="2400" spc="0" dirty="0">
                <a:latin typeface="Times New Roman"/>
                <a:cs typeface="Times New Roman"/>
              </a:rPr>
              <a:t>м</a:t>
            </a:r>
            <a:r>
              <a:rPr sz="2400" spc="-5" dirty="0">
                <a:latin typeface="Times New Roman"/>
                <a:cs typeface="Times New Roman"/>
              </a:rPr>
              <a:t>и</a:t>
            </a:r>
            <a:r>
              <a:rPr sz="2400" dirty="0">
                <a:latin typeface="Times New Roman"/>
                <a:cs typeface="Times New Roman"/>
              </a:rPr>
              <a:t>ч</a:t>
            </a:r>
            <a:r>
              <a:rPr sz="2400" spc="55" dirty="0">
                <a:latin typeface="Times New Roman"/>
                <a:cs typeface="Times New Roman"/>
              </a:rPr>
              <a:t>е</a:t>
            </a:r>
            <a:r>
              <a:rPr sz="2400" spc="-10" dirty="0">
                <a:latin typeface="Times New Roman"/>
                <a:cs typeface="Times New Roman"/>
              </a:rPr>
              <a:t>с</a:t>
            </a:r>
            <a:r>
              <a:rPr sz="2400" spc="-125" dirty="0">
                <a:latin typeface="Times New Roman"/>
                <a:cs typeface="Times New Roman"/>
              </a:rPr>
              <a:t>к</a:t>
            </a:r>
            <a:r>
              <a:rPr sz="2400" spc="15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е  </a:t>
            </a:r>
            <a:r>
              <a:rPr sz="2400" spc="-10" dirty="0">
                <a:latin typeface="Times New Roman"/>
                <a:cs typeface="Times New Roman"/>
              </a:rPr>
              <a:t>выращивании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446794" y="1668310"/>
            <a:ext cx="16097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194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Times New Roman"/>
                <a:cs typeface="Times New Roman"/>
              </a:rPr>
              <a:t>значение.  </a:t>
            </a:r>
            <a:r>
              <a:rPr sz="2400" spc="-5" dirty="0">
                <a:latin typeface="Times New Roman"/>
                <a:cs typeface="Times New Roman"/>
              </a:rPr>
              <a:t>п</a:t>
            </a:r>
            <a:r>
              <a:rPr sz="2400" spc="5" dirty="0">
                <a:latin typeface="Times New Roman"/>
                <a:cs typeface="Times New Roman"/>
              </a:rPr>
              <a:t>о</a:t>
            </a:r>
            <a:r>
              <a:rPr sz="2400" spc="-10" dirty="0">
                <a:latin typeface="Times New Roman"/>
                <a:cs typeface="Times New Roman"/>
              </a:rPr>
              <a:t>в</a:t>
            </a:r>
            <a:r>
              <a:rPr sz="2400" spc="0" dirty="0">
                <a:latin typeface="Times New Roman"/>
                <a:cs typeface="Times New Roman"/>
              </a:rPr>
              <a:t>ы</a:t>
            </a:r>
            <a:r>
              <a:rPr sz="2400" spc="-5" dirty="0">
                <a:latin typeface="Times New Roman"/>
                <a:cs typeface="Times New Roman"/>
              </a:rPr>
              <a:t>ш</a:t>
            </a:r>
            <a:r>
              <a:rPr sz="2400" dirty="0">
                <a:latin typeface="Times New Roman"/>
                <a:cs typeface="Times New Roman"/>
              </a:rPr>
              <a:t>ае</a:t>
            </a:r>
            <a:r>
              <a:rPr sz="2400" spc="10" dirty="0">
                <a:latin typeface="Times New Roman"/>
                <a:cs typeface="Times New Roman"/>
              </a:rPr>
              <a:t>т</a:t>
            </a:r>
            <a:r>
              <a:rPr sz="2400" dirty="0">
                <a:latin typeface="Times New Roman"/>
                <a:cs typeface="Times New Roman"/>
              </a:rPr>
              <a:t>ся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79226" y="2034070"/>
            <a:ext cx="1157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0" dirty="0">
                <a:latin typeface="Times New Roman"/>
                <a:cs typeface="Times New Roman"/>
              </a:rPr>
              <a:t>культура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860554" y="2034070"/>
            <a:ext cx="1504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з</a:t>
            </a:r>
            <a:r>
              <a:rPr sz="2400" spc="-10" dirty="0">
                <a:latin typeface="Times New Roman"/>
                <a:cs typeface="Times New Roman"/>
              </a:rPr>
              <a:t>е</a:t>
            </a:r>
            <a:r>
              <a:rPr sz="2400" spc="0" dirty="0">
                <a:latin typeface="Times New Roman"/>
                <a:cs typeface="Times New Roman"/>
              </a:rPr>
              <a:t>м</a:t>
            </a:r>
            <a:r>
              <a:rPr sz="2400" dirty="0">
                <a:latin typeface="Times New Roman"/>
                <a:cs typeface="Times New Roman"/>
              </a:rPr>
              <a:t>л</a:t>
            </a:r>
            <a:r>
              <a:rPr sz="2400" spc="-35" dirty="0">
                <a:latin typeface="Times New Roman"/>
                <a:cs typeface="Times New Roman"/>
              </a:rPr>
              <a:t>е</a:t>
            </a:r>
            <a:r>
              <a:rPr sz="2400" dirty="0">
                <a:latin typeface="Times New Roman"/>
                <a:cs typeface="Times New Roman"/>
              </a:rPr>
              <a:t>делия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456950" y="1302549"/>
            <a:ext cx="3421379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228975" algn="r">
              <a:lnSpc>
                <a:spcPct val="100000"/>
              </a:lnSpc>
              <a:spcBef>
                <a:spcPts val="100"/>
              </a:spcBef>
              <a:tabLst>
                <a:tab pos="1040765" algn="l"/>
                <a:tab pos="3089275" algn="l"/>
              </a:tabLst>
            </a:pPr>
            <a:r>
              <a:rPr sz="2400" dirty="0">
                <a:latin typeface="Times New Roman"/>
                <a:cs typeface="Times New Roman"/>
              </a:rPr>
              <a:t>и  </a:t>
            </a:r>
            <a:r>
              <a:rPr sz="2400" spc="-10" dirty="0">
                <a:latin typeface="Times New Roman"/>
                <a:cs typeface="Times New Roman"/>
              </a:rPr>
              <a:t>П</a:t>
            </a:r>
            <a:r>
              <a:rPr sz="2400" spc="-5" dirty="0">
                <a:latin typeface="Times New Roman"/>
                <a:cs typeface="Times New Roman"/>
              </a:rPr>
              <a:t>р</a:t>
            </a:r>
            <a:r>
              <a:rPr sz="2400" dirty="0">
                <a:latin typeface="Times New Roman"/>
                <a:cs typeface="Times New Roman"/>
              </a:rPr>
              <a:t>и	</a:t>
            </a:r>
            <a:r>
              <a:rPr sz="2400" spc="-5" dirty="0">
                <a:latin typeface="Times New Roman"/>
                <a:cs typeface="Times New Roman"/>
              </a:rPr>
              <a:t>пр</a:t>
            </a:r>
            <a:r>
              <a:rPr sz="2400" dirty="0">
                <a:latin typeface="Times New Roman"/>
                <a:cs typeface="Times New Roman"/>
              </a:rPr>
              <a:t>а</a:t>
            </a:r>
            <a:r>
              <a:rPr sz="2400" spc="-10" dirty="0">
                <a:latin typeface="Times New Roman"/>
                <a:cs typeface="Times New Roman"/>
              </a:rPr>
              <a:t>в</a:t>
            </a:r>
            <a:r>
              <a:rPr sz="2400" spc="5" dirty="0">
                <a:latin typeface="Times New Roman"/>
                <a:cs typeface="Times New Roman"/>
              </a:rPr>
              <a:t>и</a:t>
            </a:r>
            <a:r>
              <a:rPr sz="2400" dirty="0">
                <a:latin typeface="Times New Roman"/>
                <a:cs typeface="Times New Roman"/>
              </a:rPr>
              <a:t>л</a:t>
            </a:r>
            <a:r>
              <a:rPr sz="2400" spc="-5" dirty="0">
                <a:latin typeface="Times New Roman"/>
                <a:cs typeface="Times New Roman"/>
              </a:rPr>
              <a:t>ьн</a:t>
            </a:r>
            <a:r>
              <a:rPr sz="2400" spc="-50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м	</a:t>
            </a:r>
            <a:r>
              <a:rPr sz="2400" spc="5" dirty="0">
                <a:latin typeface="Times New Roman"/>
                <a:cs typeface="Times New Roman"/>
              </a:rPr>
              <a:t>их</a:t>
            </a:r>
            <a:endParaRPr sz="2400">
              <a:latin typeface="Times New Roman"/>
              <a:cs typeface="Times New Roman"/>
            </a:endParaRPr>
          </a:p>
          <a:p>
            <a:pPr marR="6350" algn="r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038362" y="2399830"/>
            <a:ext cx="1543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Times New Roman"/>
                <a:cs typeface="Times New Roman"/>
              </a:rPr>
              <a:t>плодородие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81818" y="2399830"/>
            <a:ext cx="16871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26490" algn="l"/>
              </a:tabLst>
            </a:pPr>
            <a:r>
              <a:rPr sz="2400" spc="-5" dirty="0">
                <a:latin typeface="Times New Roman"/>
                <a:cs typeface="Times New Roman"/>
              </a:rPr>
              <a:t>п</a:t>
            </a:r>
            <a:r>
              <a:rPr sz="2400" spc="-60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ч</a:t>
            </a:r>
            <a:r>
              <a:rPr sz="2400" spc="0" dirty="0">
                <a:latin typeface="Times New Roman"/>
                <a:cs typeface="Times New Roman"/>
              </a:rPr>
              <a:t>в</a:t>
            </a:r>
            <a:r>
              <a:rPr sz="2400" spc="-5" dirty="0">
                <a:latin typeface="Times New Roman"/>
                <a:cs typeface="Times New Roman"/>
              </a:rPr>
              <a:t>ы</a:t>
            </a:r>
            <a:r>
              <a:rPr sz="2400" dirty="0">
                <a:latin typeface="Times New Roman"/>
                <a:cs typeface="Times New Roman"/>
              </a:rPr>
              <a:t>.	</a:t>
            </a:r>
            <a:r>
              <a:rPr sz="2400" spc="-10" dirty="0">
                <a:latin typeface="Times New Roman"/>
                <a:cs typeface="Times New Roman"/>
              </a:rPr>
              <a:t>О</a:t>
            </a:r>
            <a:r>
              <a:rPr sz="2400" spc="5" dirty="0">
                <a:latin typeface="Times New Roman"/>
                <a:cs typeface="Times New Roman"/>
              </a:rPr>
              <a:t>н</a:t>
            </a:r>
            <a:r>
              <a:rPr sz="2400" dirty="0">
                <a:latin typeface="Times New Roman"/>
                <a:cs typeface="Times New Roman"/>
              </a:rPr>
              <a:t>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668530" y="2399830"/>
            <a:ext cx="93471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сл</a:t>
            </a:r>
            <a:r>
              <a:rPr sz="2400" spc="-25" dirty="0">
                <a:latin typeface="Times New Roman"/>
                <a:cs typeface="Times New Roman"/>
              </a:rPr>
              <a:t>у</a:t>
            </a:r>
            <a:r>
              <a:rPr sz="2400" spc="-5" dirty="0">
                <a:latin typeface="Times New Roman"/>
                <a:cs typeface="Times New Roman"/>
              </a:rPr>
              <a:t>ж</a:t>
            </a:r>
            <a:r>
              <a:rPr sz="2400" spc="-60" dirty="0">
                <a:latin typeface="Times New Roman"/>
                <a:cs typeface="Times New Roman"/>
              </a:rPr>
              <a:t>а</a:t>
            </a:r>
            <a:r>
              <a:rPr sz="2400" dirty="0">
                <a:latin typeface="Times New Roman"/>
                <a:cs typeface="Times New Roman"/>
              </a:rPr>
              <a:t>т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803911" y="2399830"/>
            <a:ext cx="1073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важным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97949" y="2399830"/>
            <a:ext cx="15487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Times New Roman"/>
                <a:cs typeface="Times New Roman"/>
              </a:rPr>
              <a:t>улучшается  </a:t>
            </a:r>
            <a:r>
              <a:rPr sz="2400" spc="-5" dirty="0">
                <a:latin typeface="Times New Roman"/>
                <a:cs typeface="Times New Roman"/>
              </a:rPr>
              <a:t>и</a:t>
            </a: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-45" dirty="0">
                <a:latin typeface="Times New Roman"/>
                <a:cs typeface="Times New Roman"/>
              </a:rPr>
              <a:t>т</a:t>
            </a:r>
            <a:r>
              <a:rPr sz="2400" spc="-60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ч</a:t>
            </a:r>
            <a:r>
              <a:rPr sz="2400" spc="-5" dirty="0">
                <a:latin typeface="Times New Roman"/>
                <a:cs typeface="Times New Roman"/>
              </a:rPr>
              <a:t>ни</a:t>
            </a:r>
            <a:r>
              <a:rPr sz="2400" spc="-125" dirty="0">
                <a:latin typeface="Times New Roman"/>
                <a:cs typeface="Times New Roman"/>
              </a:rPr>
              <a:t>к</a:t>
            </a:r>
            <a:r>
              <a:rPr sz="2400" spc="-50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м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509278" y="2765590"/>
            <a:ext cx="2802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Times New Roman"/>
                <a:cs typeface="Times New Roman"/>
              </a:rPr>
              <a:t>высококачественного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971806" y="2765590"/>
            <a:ext cx="1903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Times New Roman"/>
                <a:cs typeface="Times New Roman"/>
              </a:rPr>
              <a:t>органического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97949" y="3131349"/>
            <a:ext cx="2863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(зелёного)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удобрения.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063239" y="3282696"/>
            <a:ext cx="6080760" cy="3575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-12700" y="0"/>
            <a:ext cx="6301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ЯГСХА.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Лекции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по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земледелию. Севообороты 2.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С.В.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Щукин.</a:t>
            </a:r>
            <a:r>
              <a:rPr sz="12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http://zemledelie.jimdo.com/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5469"/>
            <a:ext cx="5410200" cy="0"/>
          </a:xfrm>
          <a:custGeom>
            <a:avLst/>
            <a:gdLst/>
            <a:ahLst/>
            <a:cxnLst/>
            <a:rect l="l" t="t" r="r" b="b"/>
            <a:pathLst>
              <a:path w="5410200">
                <a:moveTo>
                  <a:pt x="0" y="0"/>
                </a:moveTo>
                <a:lnTo>
                  <a:pt x="5410187" y="0"/>
                </a:lnTo>
              </a:path>
            </a:pathLst>
          </a:custGeom>
          <a:ln w="51498">
            <a:solidFill>
              <a:srgbClr val="CF54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2590" y="0"/>
            <a:ext cx="1905" cy="311150"/>
          </a:xfrm>
          <a:custGeom>
            <a:avLst/>
            <a:gdLst/>
            <a:ahLst/>
            <a:cxnLst/>
            <a:rect l="l" t="t" r="r" b="b"/>
            <a:pathLst>
              <a:path w="1904" h="311150">
                <a:moveTo>
                  <a:pt x="0" y="310667"/>
                </a:moveTo>
                <a:lnTo>
                  <a:pt x="1409" y="310667"/>
                </a:lnTo>
                <a:lnTo>
                  <a:pt x="1409" y="0"/>
                </a:lnTo>
                <a:lnTo>
                  <a:pt x="0" y="0"/>
                </a:lnTo>
                <a:lnTo>
                  <a:pt x="0" y="310667"/>
                </a:lnTo>
                <a:close/>
              </a:path>
            </a:pathLst>
          </a:custGeom>
          <a:solidFill>
            <a:srgbClr val="564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71914" y="0"/>
            <a:ext cx="13335" cy="311150"/>
          </a:xfrm>
          <a:custGeom>
            <a:avLst/>
            <a:gdLst/>
            <a:ahLst/>
            <a:cxnLst/>
            <a:rect l="l" t="t" r="r" b="b"/>
            <a:pathLst>
              <a:path w="13334" h="311150">
                <a:moveTo>
                  <a:pt x="0" y="310667"/>
                </a:moveTo>
                <a:lnTo>
                  <a:pt x="13055" y="310667"/>
                </a:lnTo>
                <a:lnTo>
                  <a:pt x="13055" y="0"/>
                </a:lnTo>
                <a:lnTo>
                  <a:pt x="0" y="0"/>
                </a:lnTo>
                <a:lnTo>
                  <a:pt x="0" y="310667"/>
                </a:lnTo>
                <a:close/>
              </a:path>
            </a:pathLst>
          </a:custGeom>
          <a:solidFill>
            <a:srgbClr val="564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02852" y="0"/>
            <a:ext cx="41910" cy="311150"/>
          </a:xfrm>
          <a:custGeom>
            <a:avLst/>
            <a:gdLst/>
            <a:ahLst/>
            <a:cxnLst/>
            <a:rect l="l" t="t" r="r" b="b"/>
            <a:pathLst>
              <a:path w="41909" h="311150">
                <a:moveTo>
                  <a:pt x="0" y="310667"/>
                </a:moveTo>
                <a:lnTo>
                  <a:pt x="41630" y="310667"/>
                </a:lnTo>
                <a:lnTo>
                  <a:pt x="41630" y="0"/>
                </a:lnTo>
                <a:lnTo>
                  <a:pt x="0" y="0"/>
                </a:lnTo>
                <a:lnTo>
                  <a:pt x="0" y="310667"/>
                </a:lnTo>
                <a:close/>
              </a:path>
            </a:pathLst>
          </a:custGeom>
          <a:solidFill>
            <a:srgbClr val="564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70543" y="0"/>
            <a:ext cx="5080" cy="311150"/>
          </a:xfrm>
          <a:custGeom>
            <a:avLst/>
            <a:gdLst/>
            <a:ahLst/>
            <a:cxnLst/>
            <a:rect l="l" t="t" r="r" b="b"/>
            <a:pathLst>
              <a:path w="5079" h="311150">
                <a:moveTo>
                  <a:pt x="0" y="310667"/>
                </a:moveTo>
                <a:lnTo>
                  <a:pt x="4876" y="310667"/>
                </a:lnTo>
                <a:lnTo>
                  <a:pt x="4876" y="0"/>
                </a:lnTo>
                <a:lnTo>
                  <a:pt x="0" y="0"/>
                </a:lnTo>
                <a:lnTo>
                  <a:pt x="0" y="310667"/>
                </a:lnTo>
                <a:close/>
              </a:path>
            </a:pathLst>
          </a:custGeom>
          <a:solidFill>
            <a:srgbClr val="564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2590" y="308279"/>
            <a:ext cx="1905" cy="91440"/>
          </a:xfrm>
          <a:custGeom>
            <a:avLst/>
            <a:gdLst/>
            <a:ahLst/>
            <a:cxnLst/>
            <a:rect l="l" t="t" r="r" b="b"/>
            <a:pathLst>
              <a:path w="1904" h="91439">
                <a:moveTo>
                  <a:pt x="0" y="91439"/>
                </a:moveTo>
                <a:lnTo>
                  <a:pt x="1409" y="91439"/>
                </a:lnTo>
                <a:lnTo>
                  <a:pt x="140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71914" y="308279"/>
            <a:ext cx="13335" cy="91440"/>
          </a:xfrm>
          <a:custGeom>
            <a:avLst/>
            <a:gdLst/>
            <a:ahLst/>
            <a:cxnLst/>
            <a:rect l="l" t="t" r="r" b="b"/>
            <a:pathLst>
              <a:path w="13334" h="91439">
                <a:moveTo>
                  <a:pt x="0" y="91439"/>
                </a:moveTo>
                <a:lnTo>
                  <a:pt x="13055" y="91439"/>
                </a:lnTo>
                <a:lnTo>
                  <a:pt x="13055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02852" y="308279"/>
            <a:ext cx="41910" cy="91440"/>
          </a:xfrm>
          <a:custGeom>
            <a:avLst/>
            <a:gdLst/>
            <a:ahLst/>
            <a:cxnLst/>
            <a:rect l="l" t="t" r="r" b="b"/>
            <a:pathLst>
              <a:path w="41909" h="91439">
                <a:moveTo>
                  <a:pt x="0" y="91439"/>
                </a:moveTo>
                <a:lnTo>
                  <a:pt x="41630" y="91439"/>
                </a:lnTo>
                <a:lnTo>
                  <a:pt x="4163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72981" y="308279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131825"/>
                </a:moveTo>
                <a:lnTo>
                  <a:pt x="0" y="0"/>
                </a:lnTo>
                <a:lnTo>
                  <a:pt x="0" y="131825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308279"/>
            <a:ext cx="8916035" cy="91440"/>
          </a:xfrm>
          <a:custGeom>
            <a:avLst/>
            <a:gdLst/>
            <a:ahLst/>
            <a:cxnLst/>
            <a:rect l="l" t="t" r="r" b="b"/>
            <a:pathLst>
              <a:path w="8916035" h="91439">
                <a:moveTo>
                  <a:pt x="0" y="91439"/>
                </a:moveTo>
                <a:lnTo>
                  <a:pt x="8915679" y="91439"/>
                </a:lnTo>
                <a:lnTo>
                  <a:pt x="891567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42590" y="360248"/>
            <a:ext cx="1905" cy="80010"/>
          </a:xfrm>
          <a:custGeom>
            <a:avLst/>
            <a:gdLst/>
            <a:ahLst/>
            <a:cxnLst/>
            <a:rect l="l" t="t" r="r" b="b"/>
            <a:pathLst>
              <a:path w="1904" h="80009">
                <a:moveTo>
                  <a:pt x="0" y="79857"/>
                </a:moveTo>
                <a:lnTo>
                  <a:pt x="1409" y="79857"/>
                </a:lnTo>
                <a:lnTo>
                  <a:pt x="1409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71914" y="360248"/>
            <a:ext cx="13335" cy="80010"/>
          </a:xfrm>
          <a:custGeom>
            <a:avLst/>
            <a:gdLst/>
            <a:ahLst/>
            <a:cxnLst/>
            <a:rect l="l" t="t" r="r" b="b"/>
            <a:pathLst>
              <a:path w="13334" h="80009">
                <a:moveTo>
                  <a:pt x="0" y="79857"/>
                </a:moveTo>
                <a:lnTo>
                  <a:pt x="13055" y="79857"/>
                </a:lnTo>
                <a:lnTo>
                  <a:pt x="13055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002852" y="360248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09">
                <a:moveTo>
                  <a:pt x="0" y="79857"/>
                </a:moveTo>
                <a:lnTo>
                  <a:pt x="41630" y="79857"/>
                </a:lnTo>
                <a:lnTo>
                  <a:pt x="41630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10187" y="360248"/>
            <a:ext cx="3505835" cy="80010"/>
          </a:xfrm>
          <a:custGeom>
            <a:avLst/>
            <a:gdLst/>
            <a:ahLst/>
            <a:cxnLst/>
            <a:rect l="l" t="t" r="r" b="b"/>
            <a:pathLst>
              <a:path w="3505834" h="80009">
                <a:moveTo>
                  <a:pt x="0" y="79857"/>
                </a:moveTo>
                <a:lnTo>
                  <a:pt x="3505492" y="79857"/>
                </a:lnTo>
                <a:lnTo>
                  <a:pt x="3505492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42590" y="440105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80035"/>
                </a:moveTo>
                <a:lnTo>
                  <a:pt x="1409" y="180035"/>
                </a:lnTo>
                <a:lnTo>
                  <a:pt x="1409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71914" y="440105"/>
            <a:ext cx="13335" cy="180340"/>
          </a:xfrm>
          <a:custGeom>
            <a:avLst/>
            <a:gdLst/>
            <a:ahLst/>
            <a:cxnLst/>
            <a:rect l="l" t="t" r="r" b="b"/>
            <a:pathLst>
              <a:path w="13334" h="180340">
                <a:moveTo>
                  <a:pt x="0" y="180035"/>
                </a:moveTo>
                <a:lnTo>
                  <a:pt x="13055" y="180035"/>
                </a:lnTo>
                <a:lnTo>
                  <a:pt x="13055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02852" y="440105"/>
            <a:ext cx="41910" cy="180340"/>
          </a:xfrm>
          <a:custGeom>
            <a:avLst/>
            <a:gdLst/>
            <a:ahLst/>
            <a:cxnLst/>
            <a:rect l="l" t="t" r="r" b="b"/>
            <a:pathLst>
              <a:path w="41909" h="180340">
                <a:moveTo>
                  <a:pt x="0" y="180035"/>
                </a:moveTo>
                <a:lnTo>
                  <a:pt x="41630" y="180035"/>
                </a:lnTo>
                <a:lnTo>
                  <a:pt x="4163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10200" y="440105"/>
            <a:ext cx="3565525" cy="180340"/>
          </a:xfrm>
          <a:custGeom>
            <a:avLst/>
            <a:gdLst/>
            <a:ahLst/>
            <a:cxnLst/>
            <a:rect l="l" t="t" r="r" b="b"/>
            <a:pathLst>
              <a:path w="3565525" h="180340">
                <a:moveTo>
                  <a:pt x="0" y="180035"/>
                </a:moveTo>
                <a:lnTo>
                  <a:pt x="3565220" y="180035"/>
                </a:lnTo>
                <a:lnTo>
                  <a:pt x="356522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07342" y="511225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39" y="0"/>
                </a:lnTo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73645" y="607225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30004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943111" y="38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878049" y="38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28039" y="715048"/>
            <a:ext cx="8479155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06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5. </a:t>
            </a:r>
            <a:r>
              <a:rPr sz="2400" spc="-15" dirty="0">
                <a:latin typeface="Times New Roman"/>
                <a:cs typeface="Times New Roman"/>
              </a:rPr>
              <a:t>Особую </a:t>
            </a:r>
            <a:r>
              <a:rPr sz="2400" spc="-10" dirty="0">
                <a:latin typeface="Times New Roman"/>
                <a:cs typeface="Times New Roman"/>
              </a:rPr>
              <a:t>роль </a:t>
            </a:r>
            <a:r>
              <a:rPr sz="2400" spc="-5" dirty="0">
                <a:latin typeface="Times New Roman"/>
                <a:cs typeface="Times New Roman"/>
              </a:rPr>
              <a:t>приобретают </a:t>
            </a:r>
            <a:r>
              <a:rPr sz="2400" spc="-15" dirty="0">
                <a:latin typeface="Times New Roman"/>
                <a:cs typeface="Times New Roman"/>
              </a:rPr>
              <a:t>промежуточные </a:t>
            </a:r>
            <a:r>
              <a:rPr sz="2400" spc="-35" dirty="0">
                <a:latin typeface="Times New Roman"/>
                <a:cs typeface="Times New Roman"/>
              </a:rPr>
              <a:t>культуры </a:t>
            </a:r>
            <a:r>
              <a:rPr sz="2400" dirty="0">
                <a:latin typeface="Times New Roman"/>
                <a:cs typeface="Times New Roman"/>
              </a:rPr>
              <a:t>в  условиях </a:t>
            </a:r>
            <a:r>
              <a:rPr sz="2400" spc="-10" dirty="0">
                <a:latin typeface="Times New Roman"/>
                <a:cs typeface="Times New Roman"/>
              </a:rPr>
              <a:t>специализированного </a:t>
            </a:r>
            <a:r>
              <a:rPr sz="2400" spc="-5" dirty="0">
                <a:latin typeface="Times New Roman"/>
                <a:cs typeface="Times New Roman"/>
              </a:rPr>
              <a:t>земледелия </a:t>
            </a:r>
            <a:r>
              <a:rPr sz="2400" spc="-15" dirty="0">
                <a:latin typeface="Times New Roman"/>
                <a:cs typeface="Times New Roman"/>
              </a:rPr>
              <a:t>как </a:t>
            </a:r>
            <a:r>
              <a:rPr sz="2400" dirty="0">
                <a:latin typeface="Times New Roman"/>
                <a:cs typeface="Times New Roman"/>
              </a:rPr>
              <a:t>фитосанитары.  </a:t>
            </a:r>
            <a:r>
              <a:rPr sz="2400" spc="-30" dirty="0">
                <a:latin typeface="Times New Roman"/>
                <a:cs typeface="Times New Roman"/>
              </a:rPr>
              <a:t>Резко </a:t>
            </a:r>
            <a:r>
              <a:rPr sz="2400" spc="-15" dirty="0">
                <a:latin typeface="Times New Roman"/>
                <a:cs typeface="Times New Roman"/>
              </a:rPr>
              <a:t>отличаясь </a:t>
            </a:r>
            <a:r>
              <a:rPr sz="2400" spc="-5" dirty="0">
                <a:latin typeface="Times New Roman"/>
                <a:cs typeface="Times New Roman"/>
              </a:rPr>
              <a:t>по </a:t>
            </a:r>
            <a:r>
              <a:rPr sz="2400" spc="-10" dirty="0">
                <a:latin typeface="Times New Roman"/>
                <a:cs typeface="Times New Roman"/>
              </a:rPr>
              <a:t>биологии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15" dirty="0">
                <a:latin typeface="Times New Roman"/>
                <a:cs typeface="Times New Roman"/>
              </a:rPr>
              <a:t>агротехнике </a:t>
            </a:r>
            <a:r>
              <a:rPr sz="2400" spc="-20" dirty="0">
                <a:latin typeface="Times New Roman"/>
                <a:cs typeface="Times New Roman"/>
              </a:rPr>
              <a:t>от </a:t>
            </a:r>
            <a:r>
              <a:rPr sz="2400" dirty="0">
                <a:latin typeface="Times New Roman"/>
                <a:cs typeface="Times New Roman"/>
              </a:rPr>
              <a:t>основных </a:t>
            </a:r>
            <a:r>
              <a:rPr sz="2400" spc="-40" dirty="0">
                <a:latin typeface="Times New Roman"/>
                <a:cs typeface="Times New Roman"/>
              </a:rPr>
              <a:t>культур  </a:t>
            </a:r>
            <a:r>
              <a:rPr sz="2400" spc="-5" dirty="0">
                <a:latin typeface="Times New Roman"/>
                <a:cs typeface="Times New Roman"/>
              </a:rPr>
              <a:t>севооборота, </a:t>
            </a:r>
            <a:r>
              <a:rPr sz="2400" dirty="0">
                <a:latin typeface="Times New Roman"/>
                <a:cs typeface="Times New Roman"/>
              </a:rPr>
              <a:t>они </a:t>
            </a:r>
            <a:r>
              <a:rPr sz="2400" spc="-15" dirty="0">
                <a:latin typeface="Times New Roman"/>
                <a:cs typeface="Times New Roman"/>
              </a:rPr>
              <a:t>выполняют </a:t>
            </a:r>
            <a:r>
              <a:rPr sz="2400" spc="-10" dirty="0">
                <a:latin typeface="Times New Roman"/>
                <a:cs typeface="Times New Roman"/>
              </a:rPr>
              <a:t>роль утраченных </a:t>
            </a:r>
            <a:r>
              <a:rPr sz="2400" spc="-15" dirty="0">
                <a:latin typeface="Times New Roman"/>
                <a:cs typeface="Times New Roman"/>
              </a:rPr>
              <a:t>элементов  </a:t>
            </a:r>
            <a:r>
              <a:rPr sz="2400" spc="-10" dirty="0">
                <a:latin typeface="Times New Roman"/>
                <a:cs typeface="Times New Roman"/>
              </a:rPr>
              <a:t>чередования </a:t>
            </a:r>
            <a:r>
              <a:rPr sz="2400" spc="-40" dirty="0">
                <a:latin typeface="Times New Roman"/>
                <a:cs typeface="Times New Roman"/>
              </a:rPr>
              <a:t>культур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5" dirty="0">
                <a:latin typeface="Times New Roman"/>
                <a:cs typeface="Times New Roman"/>
              </a:rPr>
              <a:t>севооборотах различной специализации.  </a:t>
            </a:r>
            <a:r>
              <a:rPr sz="2400" spc="-10" dirty="0">
                <a:latin typeface="Times New Roman"/>
                <a:cs typeface="Times New Roman"/>
              </a:rPr>
              <a:t>Способствуют поддержанию </a:t>
            </a:r>
            <a:r>
              <a:rPr sz="2400" spc="-5" dirty="0">
                <a:latin typeface="Times New Roman"/>
                <a:cs typeface="Times New Roman"/>
              </a:rPr>
              <a:t>урожайности </a:t>
            </a:r>
            <a:r>
              <a:rPr sz="2400" spc="-35" dirty="0">
                <a:latin typeface="Times New Roman"/>
                <a:cs typeface="Times New Roman"/>
              </a:rPr>
              <a:t>культур, </a:t>
            </a:r>
            <a:r>
              <a:rPr sz="2400" spc="-30" dirty="0">
                <a:latin typeface="Times New Roman"/>
                <a:cs typeface="Times New Roman"/>
              </a:rPr>
              <a:t>которыми  </a:t>
            </a:r>
            <a:r>
              <a:rPr sz="2400" spc="-5" dirty="0">
                <a:latin typeface="Times New Roman"/>
                <a:cs typeface="Times New Roman"/>
              </a:rPr>
              <a:t>насыщен севооборот на </a:t>
            </a:r>
            <a:r>
              <a:rPr sz="2400" spc="-15" dirty="0">
                <a:latin typeface="Times New Roman"/>
                <a:cs typeface="Times New Roman"/>
              </a:rPr>
              <a:t>достаточно </a:t>
            </a:r>
            <a:r>
              <a:rPr sz="2400" spc="-30" dirty="0">
                <a:latin typeface="Times New Roman"/>
                <a:cs typeface="Times New Roman"/>
              </a:rPr>
              <a:t>высоком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уровне.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953393" y="3373189"/>
            <a:ext cx="3371849" cy="3238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0" y="0"/>
            <a:ext cx="8873490" cy="308610"/>
          </a:xfrm>
          <a:prstGeom prst="rect">
            <a:avLst/>
          </a:prstGeom>
          <a:solidFill>
            <a:srgbClr val="564B3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05"/>
              </a:lnSpc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ЯГСХА.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Лекции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по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земледелию. Севообороты 2.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С.В.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Щукин.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http://zemledelie.jimdo.com/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58200" y="6499218"/>
            <a:ext cx="84137" cy="84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9912" y="6499218"/>
            <a:ext cx="84137" cy="841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3038" y="100304"/>
            <a:ext cx="8777605" cy="815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7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00099"/>
                </a:solidFill>
                <a:latin typeface="Times New Roman"/>
                <a:cs typeface="Times New Roman"/>
              </a:rPr>
              <a:t>Содержание </a:t>
            </a:r>
            <a:r>
              <a:rPr sz="2400" b="1" spc="-10" dirty="0">
                <a:solidFill>
                  <a:srgbClr val="000099"/>
                </a:solidFill>
                <a:latin typeface="Times New Roman"/>
                <a:cs typeface="Times New Roman"/>
              </a:rPr>
              <a:t>питательных </a:t>
            </a:r>
            <a:r>
              <a:rPr sz="2400" b="1" dirty="0">
                <a:solidFill>
                  <a:srgbClr val="000099"/>
                </a:solidFill>
                <a:latin typeface="Times New Roman"/>
                <a:cs typeface="Times New Roman"/>
              </a:rPr>
              <a:t>веществ в</a:t>
            </a:r>
            <a:r>
              <a:rPr sz="2400" b="1" spc="5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навозе,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ts val="3350"/>
              </a:lnSpc>
            </a:pPr>
            <a:r>
              <a:rPr sz="2400" b="1" spc="-20" dirty="0">
                <a:solidFill>
                  <a:srgbClr val="000099"/>
                </a:solidFill>
                <a:latin typeface="Times New Roman"/>
                <a:cs typeface="Times New Roman"/>
              </a:rPr>
              <a:t>торфе </a:t>
            </a:r>
            <a:r>
              <a:rPr sz="2400" b="1" dirty="0">
                <a:solidFill>
                  <a:srgbClr val="000099"/>
                </a:solidFill>
                <a:latin typeface="Times New Roman"/>
                <a:cs typeface="Times New Roman"/>
              </a:rPr>
              <a:t>и </a:t>
            </a:r>
            <a:r>
              <a:rPr sz="24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зелёной </a:t>
            </a:r>
            <a:r>
              <a:rPr sz="2400" b="1" dirty="0">
                <a:solidFill>
                  <a:srgbClr val="000099"/>
                </a:solidFill>
                <a:latin typeface="Times New Roman"/>
                <a:cs typeface="Times New Roman"/>
              </a:rPr>
              <a:t>массе </a:t>
            </a:r>
            <a:r>
              <a:rPr sz="24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различных </a:t>
            </a:r>
            <a:r>
              <a:rPr sz="2400" b="1" spc="-20" dirty="0">
                <a:solidFill>
                  <a:srgbClr val="000099"/>
                </a:solidFill>
                <a:latin typeface="Times New Roman"/>
                <a:cs typeface="Times New Roman"/>
              </a:rPr>
              <a:t>сидератов </a:t>
            </a:r>
            <a:r>
              <a:rPr sz="2400" b="1" dirty="0">
                <a:solidFill>
                  <a:srgbClr val="000099"/>
                </a:solidFill>
                <a:latin typeface="Times New Roman"/>
                <a:cs typeface="Times New Roman"/>
              </a:rPr>
              <a:t>(% к </a:t>
            </a:r>
            <a:r>
              <a:rPr sz="24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сырой</a:t>
            </a:r>
            <a:r>
              <a:rPr sz="2400" b="1" spc="10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99"/>
                </a:solidFill>
                <a:latin typeface="Times New Roman"/>
                <a:cs typeface="Times New Roman"/>
              </a:rPr>
              <a:t>массе</a:t>
            </a:r>
            <a:r>
              <a:rPr b="1" dirty="0">
                <a:solidFill>
                  <a:srgbClr val="000099"/>
                </a:solidFill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01600" y="1046162"/>
          <a:ext cx="8947150" cy="5532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15029"/>
                <a:gridCol w="1265554"/>
                <a:gridCol w="1416685"/>
                <a:gridCol w="1416685"/>
                <a:gridCol w="1416684"/>
              </a:tblGrid>
              <a:tr h="626745">
                <a:tc>
                  <a:txBody>
                    <a:bodyPr/>
                    <a:lstStyle/>
                    <a:p>
                      <a:pPr marL="43053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100" b="1" spc="-25" dirty="0">
                          <a:latin typeface="Times New Roman"/>
                          <a:cs typeface="Times New Roman"/>
                        </a:rPr>
                        <a:t>Удобрения,</a:t>
                      </a:r>
                      <a:r>
                        <a:rPr sz="2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10" dirty="0">
                          <a:latin typeface="Times New Roman"/>
                          <a:cs typeface="Times New Roman"/>
                        </a:rPr>
                        <a:t>сидераты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100" b="1" dirty="0">
                          <a:latin typeface="Times New Roman"/>
                          <a:cs typeface="Times New Roman"/>
                        </a:rPr>
                        <a:t>N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3688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100" b="1" spc="-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2100" b="1" spc="-7" baseline="-23809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2100" b="1" spc="-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2100" b="1" spc="-7" baseline="-23809" dirty="0">
                          <a:latin typeface="Times New Roman"/>
                          <a:cs typeface="Times New Roman"/>
                        </a:rPr>
                        <a:t>5</a:t>
                      </a:r>
                      <a:endParaRPr sz="2100" baseline="-23809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67359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100" b="1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2100" b="1" baseline="-23809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2100" b="1" dirty="0">
                          <a:latin typeface="Times New Roman"/>
                          <a:cs typeface="Times New Roman"/>
                        </a:rPr>
                        <a:t>О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5134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100" b="1" spc="-5" dirty="0">
                          <a:latin typeface="Times New Roman"/>
                          <a:cs typeface="Times New Roman"/>
                        </a:rPr>
                        <a:t>СаО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</a:tr>
              <a:tr h="4892040">
                <a:tc>
                  <a:txBody>
                    <a:bodyPr/>
                    <a:lstStyle/>
                    <a:p>
                      <a:pPr marL="548640" marR="922019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100" b="1" spc="-5" dirty="0">
                          <a:latin typeface="Times New Roman"/>
                          <a:cs typeface="Times New Roman"/>
                        </a:rPr>
                        <a:t>Навоз </a:t>
                      </a:r>
                      <a:r>
                        <a:rPr sz="2100" b="1" spc="0" dirty="0">
                          <a:latin typeface="Times New Roman"/>
                          <a:cs typeface="Times New Roman"/>
                        </a:rPr>
                        <a:t>КРС  </a:t>
                      </a:r>
                      <a:r>
                        <a:rPr sz="2100" b="1" spc="-5" dirty="0">
                          <a:latin typeface="Times New Roman"/>
                          <a:cs typeface="Times New Roman"/>
                        </a:rPr>
                        <a:t>Навоз конский  Навоз </a:t>
                      </a:r>
                      <a:r>
                        <a:rPr sz="2100" b="1" spc="-15" dirty="0">
                          <a:latin typeface="Times New Roman"/>
                          <a:cs typeface="Times New Roman"/>
                        </a:rPr>
                        <a:t>овечий  </a:t>
                      </a:r>
                      <a:r>
                        <a:rPr sz="2100" b="1" spc="-5" dirty="0">
                          <a:latin typeface="Times New Roman"/>
                          <a:cs typeface="Times New Roman"/>
                        </a:rPr>
                        <a:t>Навоз </a:t>
                      </a:r>
                      <a:r>
                        <a:rPr sz="2100" b="1" dirty="0">
                          <a:latin typeface="Times New Roman"/>
                          <a:cs typeface="Times New Roman"/>
                        </a:rPr>
                        <a:t>свиной  </a:t>
                      </a:r>
                      <a:r>
                        <a:rPr sz="2100" b="1" spc="-25" dirty="0">
                          <a:latin typeface="Times New Roman"/>
                          <a:cs typeface="Times New Roman"/>
                        </a:rPr>
                        <a:t>Торф</a:t>
                      </a:r>
                      <a:r>
                        <a:rPr sz="21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5" dirty="0">
                          <a:latin typeface="Times New Roman"/>
                          <a:cs typeface="Times New Roman"/>
                        </a:rPr>
                        <a:t>низинный  </a:t>
                      </a:r>
                      <a:r>
                        <a:rPr sz="2100" b="1" spc="-25" dirty="0">
                          <a:latin typeface="Times New Roman"/>
                          <a:cs typeface="Times New Roman"/>
                        </a:rPr>
                        <a:t>Торф</a:t>
                      </a:r>
                      <a:r>
                        <a:rPr sz="21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20" dirty="0">
                          <a:latin typeface="Times New Roman"/>
                          <a:cs typeface="Times New Roman"/>
                        </a:rPr>
                        <a:t>верховой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548640" marR="353060">
                        <a:lnSpc>
                          <a:spcPct val="100000"/>
                        </a:lnSpc>
                      </a:pPr>
                      <a:r>
                        <a:rPr sz="2100" b="1" spc="-5" dirty="0">
                          <a:latin typeface="Times New Roman"/>
                          <a:cs typeface="Times New Roman"/>
                        </a:rPr>
                        <a:t>Люпин </a:t>
                      </a:r>
                      <a:r>
                        <a:rPr sz="2100" b="1" spc="-10" dirty="0">
                          <a:latin typeface="Times New Roman"/>
                          <a:cs typeface="Times New Roman"/>
                        </a:rPr>
                        <a:t>однолетний  </a:t>
                      </a:r>
                      <a:r>
                        <a:rPr sz="2100" b="1" spc="-5" dirty="0">
                          <a:latin typeface="Times New Roman"/>
                          <a:cs typeface="Times New Roman"/>
                        </a:rPr>
                        <a:t>Люпин</a:t>
                      </a:r>
                      <a:r>
                        <a:rPr sz="21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10" dirty="0">
                          <a:latin typeface="Times New Roman"/>
                          <a:cs typeface="Times New Roman"/>
                        </a:rPr>
                        <a:t>многолетний  </a:t>
                      </a:r>
                      <a:r>
                        <a:rPr sz="2100" b="1" spc="-5" dirty="0">
                          <a:latin typeface="Times New Roman"/>
                          <a:cs typeface="Times New Roman"/>
                        </a:rPr>
                        <a:t>Донник белый  Сераделла  </a:t>
                      </a:r>
                      <a:r>
                        <a:rPr sz="2100" b="1" spc="-10" dirty="0">
                          <a:latin typeface="Times New Roman"/>
                          <a:cs typeface="Times New Roman"/>
                        </a:rPr>
                        <a:t>Пелюшка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548640" marR="1100455">
                        <a:lnSpc>
                          <a:spcPct val="100000"/>
                        </a:lnSpc>
                      </a:pPr>
                      <a:r>
                        <a:rPr sz="2100" b="1" spc="-35" dirty="0">
                          <a:latin typeface="Times New Roman"/>
                          <a:cs typeface="Times New Roman"/>
                        </a:rPr>
                        <a:t>Горчица</a:t>
                      </a:r>
                      <a:r>
                        <a:rPr sz="2100" b="1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5" dirty="0">
                          <a:latin typeface="Times New Roman"/>
                          <a:cs typeface="Times New Roman"/>
                        </a:rPr>
                        <a:t>белая  Рапс </a:t>
                      </a:r>
                      <a:r>
                        <a:rPr sz="2100" b="1" spc="-10" dirty="0">
                          <a:latin typeface="Times New Roman"/>
                          <a:cs typeface="Times New Roman"/>
                        </a:rPr>
                        <a:t>яровой  </a:t>
                      </a:r>
                      <a:r>
                        <a:rPr sz="2100" b="1" spc="-5" dirty="0">
                          <a:latin typeface="Times New Roman"/>
                          <a:cs typeface="Times New Roman"/>
                        </a:rPr>
                        <a:t>Рапс озимый  Фацелия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2992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100" b="1" dirty="0">
                          <a:latin typeface="Times New Roman"/>
                          <a:cs typeface="Times New Roman"/>
                        </a:rPr>
                        <a:t>0,45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629920">
                        <a:lnSpc>
                          <a:spcPct val="100000"/>
                        </a:lnSpc>
                      </a:pPr>
                      <a:r>
                        <a:rPr sz="2100" b="1" dirty="0">
                          <a:latin typeface="Times New Roman"/>
                          <a:cs typeface="Times New Roman"/>
                        </a:rPr>
                        <a:t>0,58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629920">
                        <a:lnSpc>
                          <a:spcPct val="100000"/>
                        </a:lnSpc>
                      </a:pPr>
                      <a:r>
                        <a:rPr sz="2100" b="1" dirty="0">
                          <a:latin typeface="Times New Roman"/>
                          <a:cs typeface="Times New Roman"/>
                        </a:rPr>
                        <a:t>0,85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629920">
                        <a:lnSpc>
                          <a:spcPct val="100000"/>
                        </a:lnSpc>
                      </a:pPr>
                      <a:r>
                        <a:rPr sz="2100" b="1" dirty="0">
                          <a:latin typeface="Times New Roman"/>
                          <a:cs typeface="Times New Roman"/>
                        </a:rPr>
                        <a:t>0,45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629920">
                        <a:lnSpc>
                          <a:spcPct val="100000"/>
                        </a:lnSpc>
                      </a:pPr>
                      <a:r>
                        <a:rPr sz="2100" b="1" dirty="0">
                          <a:latin typeface="Times New Roman"/>
                          <a:cs typeface="Times New Roman"/>
                        </a:rPr>
                        <a:t>0,40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629920">
                        <a:lnSpc>
                          <a:spcPct val="100000"/>
                        </a:lnSpc>
                      </a:pPr>
                      <a:r>
                        <a:rPr sz="2100" b="1" dirty="0">
                          <a:latin typeface="Times New Roman"/>
                          <a:cs typeface="Times New Roman"/>
                        </a:rPr>
                        <a:t>0,20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629920">
                        <a:lnSpc>
                          <a:spcPct val="100000"/>
                        </a:lnSpc>
                      </a:pPr>
                      <a:r>
                        <a:rPr sz="2100" b="1" dirty="0">
                          <a:latin typeface="Times New Roman"/>
                          <a:cs typeface="Times New Roman"/>
                        </a:rPr>
                        <a:t>0,45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629920">
                        <a:lnSpc>
                          <a:spcPct val="100000"/>
                        </a:lnSpc>
                      </a:pPr>
                      <a:r>
                        <a:rPr sz="2100" b="1" dirty="0">
                          <a:latin typeface="Times New Roman"/>
                          <a:cs typeface="Times New Roman"/>
                        </a:rPr>
                        <a:t>0,37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629920">
                        <a:lnSpc>
                          <a:spcPct val="100000"/>
                        </a:lnSpc>
                      </a:pPr>
                      <a:r>
                        <a:rPr sz="2100" b="1" dirty="0">
                          <a:latin typeface="Times New Roman"/>
                          <a:cs typeface="Times New Roman"/>
                        </a:rPr>
                        <a:t>0,77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629920">
                        <a:lnSpc>
                          <a:spcPct val="100000"/>
                        </a:lnSpc>
                      </a:pPr>
                      <a:r>
                        <a:rPr sz="2100" b="1" dirty="0">
                          <a:latin typeface="Times New Roman"/>
                          <a:cs typeface="Times New Roman"/>
                        </a:rPr>
                        <a:t>0,49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629920">
                        <a:lnSpc>
                          <a:spcPct val="100000"/>
                        </a:lnSpc>
                      </a:pPr>
                      <a:r>
                        <a:rPr sz="2100" b="1" dirty="0">
                          <a:latin typeface="Times New Roman"/>
                          <a:cs typeface="Times New Roman"/>
                        </a:rPr>
                        <a:t>0,53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629920">
                        <a:lnSpc>
                          <a:spcPct val="100000"/>
                        </a:lnSpc>
                      </a:pPr>
                      <a:r>
                        <a:rPr sz="2100" b="1" dirty="0">
                          <a:latin typeface="Times New Roman"/>
                          <a:cs typeface="Times New Roman"/>
                        </a:rPr>
                        <a:t>0,30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629920">
                        <a:lnSpc>
                          <a:spcPct val="100000"/>
                        </a:lnSpc>
                      </a:pPr>
                      <a:r>
                        <a:rPr sz="2100" b="1" dirty="0">
                          <a:latin typeface="Times New Roman"/>
                          <a:cs typeface="Times New Roman"/>
                        </a:rPr>
                        <a:t>0,45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629920">
                        <a:lnSpc>
                          <a:spcPct val="100000"/>
                        </a:lnSpc>
                      </a:pPr>
                      <a:r>
                        <a:rPr sz="2100" b="1" dirty="0">
                          <a:latin typeface="Times New Roman"/>
                          <a:cs typeface="Times New Roman"/>
                        </a:rPr>
                        <a:t>0,36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629920">
                        <a:lnSpc>
                          <a:spcPct val="100000"/>
                        </a:lnSpc>
                      </a:pPr>
                      <a:r>
                        <a:rPr sz="2100" b="1" dirty="0">
                          <a:latin typeface="Times New Roman"/>
                          <a:cs typeface="Times New Roman"/>
                        </a:rPr>
                        <a:t>0,34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0421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100" b="1" dirty="0">
                          <a:latin typeface="Times New Roman"/>
                          <a:cs typeface="Times New Roman"/>
                        </a:rPr>
                        <a:t>0,25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704215">
                        <a:lnSpc>
                          <a:spcPct val="100000"/>
                        </a:lnSpc>
                      </a:pPr>
                      <a:r>
                        <a:rPr sz="2100" b="1" dirty="0">
                          <a:latin typeface="Times New Roman"/>
                          <a:cs typeface="Times New Roman"/>
                        </a:rPr>
                        <a:t>0,28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704215">
                        <a:lnSpc>
                          <a:spcPct val="100000"/>
                        </a:lnSpc>
                      </a:pPr>
                      <a:r>
                        <a:rPr sz="2100" b="1" dirty="0">
                          <a:latin typeface="Times New Roman"/>
                          <a:cs typeface="Times New Roman"/>
                        </a:rPr>
                        <a:t>0,25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704215">
                        <a:lnSpc>
                          <a:spcPct val="100000"/>
                        </a:lnSpc>
                      </a:pPr>
                      <a:r>
                        <a:rPr sz="2100" b="1" dirty="0">
                          <a:latin typeface="Times New Roman"/>
                          <a:cs typeface="Times New Roman"/>
                        </a:rPr>
                        <a:t>0,19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704215">
                        <a:lnSpc>
                          <a:spcPct val="100000"/>
                        </a:lnSpc>
                      </a:pPr>
                      <a:r>
                        <a:rPr sz="2100" b="1" dirty="0">
                          <a:latin typeface="Times New Roman"/>
                          <a:cs typeface="Times New Roman"/>
                        </a:rPr>
                        <a:t>0,04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704215">
                        <a:lnSpc>
                          <a:spcPct val="100000"/>
                        </a:lnSpc>
                      </a:pPr>
                      <a:r>
                        <a:rPr sz="2100" b="1" dirty="0">
                          <a:latin typeface="Times New Roman"/>
                          <a:cs typeface="Times New Roman"/>
                        </a:rPr>
                        <a:t>0,01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704215">
                        <a:lnSpc>
                          <a:spcPct val="100000"/>
                        </a:lnSpc>
                      </a:pPr>
                      <a:r>
                        <a:rPr sz="2100" b="1" dirty="0">
                          <a:latin typeface="Times New Roman"/>
                          <a:cs typeface="Times New Roman"/>
                        </a:rPr>
                        <a:t>0,10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704215">
                        <a:lnSpc>
                          <a:spcPct val="100000"/>
                        </a:lnSpc>
                      </a:pPr>
                      <a:r>
                        <a:rPr sz="2100" b="1" dirty="0">
                          <a:latin typeface="Times New Roman"/>
                          <a:cs typeface="Times New Roman"/>
                        </a:rPr>
                        <a:t>0,08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704215">
                        <a:lnSpc>
                          <a:spcPct val="100000"/>
                        </a:lnSpc>
                      </a:pPr>
                      <a:r>
                        <a:rPr sz="2100" b="1" dirty="0">
                          <a:latin typeface="Times New Roman"/>
                          <a:cs typeface="Times New Roman"/>
                        </a:rPr>
                        <a:t>0,05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704215">
                        <a:lnSpc>
                          <a:spcPct val="100000"/>
                        </a:lnSpc>
                      </a:pPr>
                      <a:r>
                        <a:rPr sz="2100" b="1" dirty="0">
                          <a:latin typeface="Times New Roman"/>
                          <a:cs typeface="Times New Roman"/>
                        </a:rPr>
                        <a:t>0,18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704215">
                        <a:lnSpc>
                          <a:spcPct val="100000"/>
                        </a:lnSpc>
                      </a:pPr>
                      <a:r>
                        <a:rPr sz="2100" b="1" dirty="0">
                          <a:latin typeface="Times New Roman"/>
                          <a:cs typeface="Times New Roman"/>
                        </a:rPr>
                        <a:t>0,16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704215">
                        <a:lnSpc>
                          <a:spcPct val="100000"/>
                        </a:lnSpc>
                      </a:pPr>
                      <a:r>
                        <a:rPr sz="2100" b="1" dirty="0">
                          <a:latin typeface="Times New Roman"/>
                          <a:cs typeface="Times New Roman"/>
                        </a:rPr>
                        <a:t>0,08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704215">
                        <a:lnSpc>
                          <a:spcPct val="100000"/>
                        </a:lnSpc>
                      </a:pPr>
                      <a:r>
                        <a:rPr sz="2100" b="1" dirty="0">
                          <a:latin typeface="Times New Roman"/>
                          <a:cs typeface="Times New Roman"/>
                        </a:rPr>
                        <a:t>0,16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704215">
                        <a:lnSpc>
                          <a:spcPct val="100000"/>
                        </a:lnSpc>
                      </a:pPr>
                      <a:r>
                        <a:rPr sz="2100" b="1" dirty="0">
                          <a:latin typeface="Times New Roman"/>
                          <a:cs typeface="Times New Roman"/>
                        </a:rPr>
                        <a:t>0,12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704215">
                        <a:lnSpc>
                          <a:spcPct val="100000"/>
                        </a:lnSpc>
                      </a:pPr>
                      <a:r>
                        <a:rPr sz="2100" b="1" dirty="0">
                          <a:latin typeface="Times New Roman"/>
                          <a:cs typeface="Times New Roman"/>
                        </a:rPr>
                        <a:t>0,13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0358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100" b="1" dirty="0">
                          <a:latin typeface="Times New Roman"/>
                          <a:cs typeface="Times New Roman"/>
                        </a:rPr>
                        <a:t>0,55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703580">
                        <a:lnSpc>
                          <a:spcPct val="100000"/>
                        </a:lnSpc>
                      </a:pPr>
                      <a:r>
                        <a:rPr sz="2100" b="1" dirty="0">
                          <a:latin typeface="Times New Roman"/>
                          <a:cs typeface="Times New Roman"/>
                        </a:rPr>
                        <a:t>0,53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703580">
                        <a:lnSpc>
                          <a:spcPct val="100000"/>
                        </a:lnSpc>
                      </a:pPr>
                      <a:r>
                        <a:rPr sz="2100" b="1" dirty="0">
                          <a:latin typeface="Times New Roman"/>
                          <a:cs typeface="Times New Roman"/>
                        </a:rPr>
                        <a:t>0,67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703580">
                        <a:lnSpc>
                          <a:spcPct val="100000"/>
                        </a:lnSpc>
                      </a:pPr>
                      <a:r>
                        <a:rPr sz="2100" b="1" dirty="0">
                          <a:latin typeface="Times New Roman"/>
                          <a:cs typeface="Times New Roman"/>
                        </a:rPr>
                        <a:t>0,55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703580">
                        <a:lnSpc>
                          <a:spcPct val="100000"/>
                        </a:lnSpc>
                      </a:pPr>
                      <a:r>
                        <a:rPr sz="2100" b="1" dirty="0">
                          <a:latin typeface="Times New Roman"/>
                          <a:cs typeface="Times New Roman"/>
                        </a:rPr>
                        <a:t>0,01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703580">
                        <a:lnSpc>
                          <a:spcPct val="100000"/>
                        </a:lnSpc>
                      </a:pPr>
                      <a:r>
                        <a:rPr sz="2100" b="1" dirty="0">
                          <a:latin typeface="Times New Roman"/>
                          <a:cs typeface="Times New Roman"/>
                        </a:rPr>
                        <a:t>0,01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703580">
                        <a:lnSpc>
                          <a:spcPct val="100000"/>
                        </a:lnSpc>
                      </a:pPr>
                      <a:r>
                        <a:rPr sz="2100" b="1" dirty="0">
                          <a:latin typeface="Times New Roman"/>
                          <a:cs typeface="Times New Roman"/>
                        </a:rPr>
                        <a:t>0,17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703580">
                        <a:lnSpc>
                          <a:spcPct val="100000"/>
                        </a:lnSpc>
                      </a:pPr>
                      <a:r>
                        <a:rPr sz="2100" b="1" dirty="0">
                          <a:latin typeface="Times New Roman"/>
                          <a:cs typeface="Times New Roman"/>
                        </a:rPr>
                        <a:t>0,21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703580">
                        <a:lnSpc>
                          <a:spcPct val="100000"/>
                        </a:lnSpc>
                      </a:pPr>
                      <a:r>
                        <a:rPr sz="2100" b="1" dirty="0">
                          <a:latin typeface="Times New Roman"/>
                          <a:cs typeface="Times New Roman"/>
                        </a:rPr>
                        <a:t>0,19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703580">
                        <a:lnSpc>
                          <a:spcPct val="100000"/>
                        </a:lnSpc>
                      </a:pPr>
                      <a:r>
                        <a:rPr sz="2100" b="1" dirty="0">
                          <a:latin typeface="Times New Roman"/>
                          <a:cs typeface="Times New Roman"/>
                        </a:rPr>
                        <a:t>0,44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703580">
                        <a:lnSpc>
                          <a:spcPct val="100000"/>
                        </a:lnSpc>
                      </a:pPr>
                      <a:r>
                        <a:rPr sz="2100" b="1" dirty="0">
                          <a:latin typeface="Times New Roman"/>
                          <a:cs typeface="Times New Roman"/>
                        </a:rPr>
                        <a:t>0,48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703580">
                        <a:lnSpc>
                          <a:spcPct val="100000"/>
                        </a:lnSpc>
                      </a:pPr>
                      <a:r>
                        <a:rPr sz="2100" b="1" dirty="0">
                          <a:latin typeface="Times New Roman"/>
                          <a:cs typeface="Times New Roman"/>
                        </a:rPr>
                        <a:t>0,26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703580">
                        <a:lnSpc>
                          <a:spcPct val="100000"/>
                        </a:lnSpc>
                      </a:pPr>
                      <a:r>
                        <a:rPr sz="2100" b="1" dirty="0">
                          <a:latin typeface="Times New Roman"/>
                          <a:cs typeface="Times New Roman"/>
                        </a:rPr>
                        <a:t>0,54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703580">
                        <a:lnSpc>
                          <a:spcPct val="100000"/>
                        </a:lnSpc>
                      </a:pPr>
                      <a:r>
                        <a:rPr sz="2100" b="1" dirty="0">
                          <a:latin typeface="Times New Roman"/>
                          <a:cs typeface="Times New Roman"/>
                        </a:rPr>
                        <a:t>0,56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703580">
                        <a:lnSpc>
                          <a:spcPct val="100000"/>
                        </a:lnSpc>
                      </a:pPr>
                      <a:r>
                        <a:rPr sz="2100" b="1" dirty="0">
                          <a:latin typeface="Times New Roman"/>
                          <a:cs typeface="Times New Roman"/>
                        </a:rPr>
                        <a:t>0,45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0294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100" b="1" dirty="0">
                          <a:latin typeface="Times New Roman"/>
                          <a:cs typeface="Times New Roman"/>
                        </a:rPr>
                        <a:t>0,10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702945">
                        <a:lnSpc>
                          <a:spcPct val="100000"/>
                        </a:lnSpc>
                      </a:pPr>
                      <a:r>
                        <a:rPr sz="2100" b="1" dirty="0">
                          <a:latin typeface="Times New Roman"/>
                          <a:cs typeface="Times New Roman"/>
                        </a:rPr>
                        <a:t>0,30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702945">
                        <a:lnSpc>
                          <a:spcPct val="100000"/>
                        </a:lnSpc>
                      </a:pPr>
                      <a:r>
                        <a:rPr sz="2100" b="1" dirty="0">
                          <a:latin typeface="Times New Roman"/>
                          <a:cs typeface="Times New Roman"/>
                        </a:rPr>
                        <a:t>0,30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702945">
                        <a:lnSpc>
                          <a:spcPct val="100000"/>
                        </a:lnSpc>
                      </a:pPr>
                      <a:r>
                        <a:rPr sz="2100" b="1" dirty="0">
                          <a:latin typeface="Times New Roman"/>
                          <a:cs typeface="Times New Roman"/>
                        </a:rPr>
                        <a:t>0,05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702945">
                        <a:lnSpc>
                          <a:spcPct val="100000"/>
                        </a:lnSpc>
                      </a:pPr>
                      <a:r>
                        <a:rPr sz="2100" b="1" dirty="0">
                          <a:latin typeface="Times New Roman"/>
                          <a:cs typeface="Times New Roman"/>
                        </a:rPr>
                        <a:t>0,60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702945">
                        <a:lnSpc>
                          <a:spcPct val="100000"/>
                        </a:lnSpc>
                      </a:pPr>
                      <a:r>
                        <a:rPr sz="2100" b="1" dirty="0">
                          <a:latin typeface="Times New Roman"/>
                          <a:cs typeface="Times New Roman"/>
                        </a:rPr>
                        <a:t>0,05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702945">
                        <a:lnSpc>
                          <a:spcPct val="100000"/>
                        </a:lnSpc>
                      </a:pPr>
                      <a:r>
                        <a:rPr sz="2100" b="1" dirty="0">
                          <a:latin typeface="Times New Roman"/>
                          <a:cs typeface="Times New Roman"/>
                        </a:rPr>
                        <a:t>0,47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702945">
                        <a:lnSpc>
                          <a:spcPct val="100000"/>
                        </a:lnSpc>
                      </a:pPr>
                      <a:r>
                        <a:rPr sz="2100" b="1" dirty="0">
                          <a:latin typeface="Times New Roman"/>
                          <a:cs typeface="Times New Roman"/>
                        </a:rPr>
                        <a:t>0,32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702945">
                        <a:lnSpc>
                          <a:spcPct val="100000"/>
                        </a:lnSpc>
                      </a:pPr>
                      <a:r>
                        <a:rPr sz="2100" b="1" dirty="0">
                          <a:latin typeface="Times New Roman"/>
                          <a:cs typeface="Times New Roman"/>
                        </a:rPr>
                        <a:t>0,97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702945">
                        <a:lnSpc>
                          <a:spcPct val="100000"/>
                        </a:lnSpc>
                      </a:pPr>
                      <a:r>
                        <a:rPr sz="2100" b="1" dirty="0">
                          <a:latin typeface="Times New Roman"/>
                          <a:cs typeface="Times New Roman"/>
                        </a:rPr>
                        <a:t>0,32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702945">
                        <a:lnSpc>
                          <a:spcPct val="100000"/>
                        </a:lnSpc>
                      </a:pPr>
                      <a:r>
                        <a:rPr sz="2100" b="1" dirty="0">
                          <a:latin typeface="Times New Roman"/>
                          <a:cs typeface="Times New Roman"/>
                        </a:rPr>
                        <a:t>0,30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702945">
                        <a:lnSpc>
                          <a:spcPct val="100000"/>
                        </a:lnSpc>
                      </a:pPr>
                      <a:r>
                        <a:rPr sz="2100" b="1" dirty="0">
                          <a:latin typeface="Times New Roman"/>
                          <a:cs typeface="Times New Roman"/>
                        </a:rPr>
                        <a:t>0,46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702945">
                        <a:lnSpc>
                          <a:spcPct val="100000"/>
                        </a:lnSpc>
                      </a:pPr>
                      <a:r>
                        <a:rPr sz="2100" b="1" dirty="0">
                          <a:latin typeface="Times New Roman"/>
                          <a:cs typeface="Times New Roman"/>
                        </a:rPr>
                        <a:t>0,40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702945">
                        <a:lnSpc>
                          <a:spcPct val="100000"/>
                        </a:lnSpc>
                      </a:pPr>
                      <a:r>
                        <a:rPr sz="2100" b="1" dirty="0">
                          <a:latin typeface="Times New Roman"/>
                          <a:cs typeface="Times New Roman"/>
                        </a:rPr>
                        <a:t>0,32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702945">
                        <a:lnSpc>
                          <a:spcPct val="100000"/>
                        </a:lnSpc>
                      </a:pPr>
                      <a:r>
                        <a:rPr sz="2100" b="1" dirty="0">
                          <a:latin typeface="Times New Roman"/>
                          <a:cs typeface="Times New Roman"/>
                        </a:rPr>
                        <a:t>0,39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-12700" y="0"/>
            <a:ext cx="6301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ЯГСХА.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Лекции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по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земледелию. Севообороты 2.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С.В.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Щукин.</a:t>
            </a:r>
            <a:r>
              <a:rPr sz="12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http://zemledelie.jimdo.com/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2590" y="308279"/>
            <a:ext cx="1905" cy="91440"/>
          </a:xfrm>
          <a:custGeom>
            <a:avLst/>
            <a:gdLst/>
            <a:ahLst/>
            <a:cxnLst/>
            <a:rect l="l" t="t" r="r" b="b"/>
            <a:pathLst>
              <a:path w="1904" h="91439">
                <a:moveTo>
                  <a:pt x="0" y="91439"/>
                </a:moveTo>
                <a:lnTo>
                  <a:pt x="1409" y="91439"/>
                </a:lnTo>
                <a:lnTo>
                  <a:pt x="140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71914" y="308279"/>
            <a:ext cx="13335" cy="91440"/>
          </a:xfrm>
          <a:custGeom>
            <a:avLst/>
            <a:gdLst/>
            <a:ahLst/>
            <a:cxnLst/>
            <a:rect l="l" t="t" r="r" b="b"/>
            <a:pathLst>
              <a:path w="13334" h="91439">
                <a:moveTo>
                  <a:pt x="0" y="91439"/>
                </a:moveTo>
                <a:lnTo>
                  <a:pt x="13055" y="91439"/>
                </a:lnTo>
                <a:lnTo>
                  <a:pt x="13055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2852" y="308279"/>
            <a:ext cx="41910" cy="91440"/>
          </a:xfrm>
          <a:custGeom>
            <a:avLst/>
            <a:gdLst/>
            <a:ahLst/>
            <a:cxnLst/>
            <a:rect l="l" t="t" r="r" b="b"/>
            <a:pathLst>
              <a:path w="41909" h="91439">
                <a:moveTo>
                  <a:pt x="0" y="91439"/>
                </a:moveTo>
                <a:lnTo>
                  <a:pt x="41630" y="91439"/>
                </a:lnTo>
                <a:lnTo>
                  <a:pt x="4163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72981" y="308279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131825"/>
                </a:moveTo>
                <a:lnTo>
                  <a:pt x="0" y="0"/>
                </a:lnTo>
                <a:lnTo>
                  <a:pt x="0" y="131825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08279"/>
            <a:ext cx="8916035" cy="91440"/>
          </a:xfrm>
          <a:custGeom>
            <a:avLst/>
            <a:gdLst/>
            <a:ahLst/>
            <a:cxnLst/>
            <a:rect l="l" t="t" r="r" b="b"/>
            <a:pathLst>
              <a:path w="8916035" h="91439">
                <a:moveTo>
                  <a:pt x="0" y="91439"/>
                </a:moveTo>
                <a:lnTo>
                  <a:pt x="8915679" y="91439"/>
                </a:lnTo>
                <a:lnTo>
                  <a:pt x="891567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2590" y="360248"/>
            <a:ext cx="1905" cy="80010"/>
          </a:xfrm>
          <a:custGeom>
            <a:avLst/>
            <a:gdLst/>
            <a:ahLst/>
            <a:cxnLst/>
            <a:rect l="l" t="t" r="r" b="b"/>
            <a:pathLst>
              <a:path w="1904" h="80009">
                <a:moveTo>
                  <a:pt x="0" y="79857"/>
                </a:moveTo>
                <a:lnTo>
                  <a:pt x="1409" y="79857"/>
                </a:lnTo>
                <a:lnTo>
                  <a:pt x="1409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71914" y="360248"/>
            <a:ext cx="13335" cy="80010"/>
          </a:xfrm>
          <a:custGeom>
            <a:avLst/>
            <a:gdLst/>
            <a:ahLst/>
            <a:cxnLst/>
            <a:rect l="l" t="t" r="r" b="b"/>
            <a:pathLst>
              <a:path w="13334" h="80009">
                <a:moveTo>
                  <a:pt x="0" y="79857"/>
                </a:moveTo>
                <a:lnTo>
                  <a:pt x="13055" y="79857"/>
                </a:lnTo>
                <a:lnTo>
                  <a:pt x="13055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02852" y="360248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09">
                <a:moveTo>
                  <a:pt x="0" y="79857"/>
                </a:moveTo>
                <a:lnTo>
                  <a:pt x="41630" y="79857"/>
                </a:lnTo>
                <a:lnTo>
                  <a:pt x="41630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10187" y="360248"/>
            <a:ext cx="3505835" cy="80010"/>
          </a:xfrm>
          <a:custGeom>
            <a:avLst/>
            <a:gdLst/>
            <a:ahLst/>
            <a:cxnLst/>
            <a:rect l="l" t="t" r="r" b="b"/>
            <a:pathLst>
              <a:path w="3505834" h="80009">
                <a:moveTo>
                  <a:pt x="0" y="79857"/>
                </a:moveTo>
                <a:lnTo>
                  <a:pt x="3505492" y="79857"/>
                </a:lnTo>
                <a:lnTo>
                  <a:pt x="3505492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42590" y="440105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80035"/>
                </a:moveTo>
                <a:lnTo>
                  <a:pt x="1409" y="180035"/>
                </a:lnTo>
                <a:lnTo>
                  <a:pt x="1409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71914" y="440105"/>
            <a:ext cx="13335" cy="180340"/>
          </a:xfrm>
          <a:custGeom>
            <a:avLst/>
            <a:gdLst/>
            <a:ahLst/>
            <a:cxnLst/>
            <a:rect l="l" t="t" r="r" b="b"/>
            <a:pathLst>
              <a:path w="13334" h="180340">
                <a:moveTo>
                  <a:pt x="0" y="180035"/>
                </a:moveTo>
                <a:lnTo>
                  <a:pt x="13055" y="180035"/>
                </a:lnTo>
                <a:lnTo>
                  <a:pt x="13055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02852" y="440105"/>
            <a:ext cx="41910" cy="180340"/>
          </a:xfrm>
          <a:custGeom>
            <a:avLst/>
            <a:gdLst/>
            <a:ahLst/>
            <a:cxnLst/>
            <a:rect l="l" t="t" r="r" b="b"/>
            <a:pathLst>
              <a:path w="41909" h="180340">
                <a:moveTo>
                  <a:pt x="0" y="180035"/>
                </a:moveTo>
                <a:lnTo>
                  <a:pt x="41630" y="180035"/>
                </a:lnTo>
                <a:lnTo>
                  <a:pt x="4163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10200" y="440105"/>
            <a:ext cx="3565525" cy="180340"/>
          </a:xfrm>
          <a:custGeom>
            <a:avLst/>
            <a:gdLst/>
            <a:ahLst/>
            <a:cxnLst/>
            <a:rect l="l" t="t" r="r" b="b"/>
            <a:pathLst>
              <a:path w="3565525" h="180340">
                <a:moveTo>
                  <a:pt x="0" y="180035"/>
                </a:moveTo>
                <a:lnTo>
                  <a:pt x="3565220" y="180035"/>
                </a:lnTo>
                <a:lnTo>
                  <a:pt x="356522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07342" y="511225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39" y="0"/>
                </a:lnTo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73645" y="607225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30004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43111" y="38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878049" y="38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507365" y="695807"/>
            <a:ext cx="81267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>
              <a:lnSpc>
                <a:spcPct val="100000"/>
              </a:lnSpc>
              <a:spcBef>
                <a:spcPts val="100"/>
              </a:spcBef>
              <a:tabLst>
                <a:tab pos="3573779" algn="l"/>
                <a:tab pos="4139565" algn="l"/>
                <a:tab pos="4989830" algn="l"/>
                <a:tab pos="6610984" algn="l"/>
                <a:tab pos="7524115" algn="l"/>
              </a:tabLst>
            </a:pPr>
            <a:r>
              <a:rPr sz="2400" b="1" i="1" dirty="0">
                <a:solidFill>
                  <a:srgbClr val="990033"/>
                </a:solidFill>
                <a:latin typeface="Arial"/>
                <a:cs typeface="Arial"/>
              </a:rPr>
              <a:t>П</a:t>
            </a:r>
            <a:r>
              <a:rPr sz="2400" b="1" i="1" spc="-5" dirty="0">
                <a:solidFill>
                  <a:srgbClr val="990033"/>
                </a:solidFill>
                <a:latin typeface="Arial"/>
                <a:cs typeface="Arial"/>
              </a:rPr>
              <a:t>р</a:t>
            </a:r>
            <a:r>
              <a:rPr sz="2400" b="1" i="1" spc="15" dirty="0">
                <a:solidFill>
                  <a:srgbClr val="990033"/>
                </a:solidFill>
                <a:latin typeface="Arial"/>
                <a:cs typeface="Arial"/>
              </a:rPr>
              <a:t>е</a:t>
            </a:r>
            <a:r>
              <a:rPr sz="2400" b="1" i="1" dirty="0">
                <a:solidFill>
                  <a:srgbClr val="990033"/>
                </a:solidFill>
                <a:latin typeface="Arial"/>
                <a:cs typeface="Arial"/>
              </a:rPr>
              <a:t>д</a:t>
            </a:r>
            <a:r>
              <a:rPr sz="2400" b="1" i="1" spc="5" dirty="0">
                <a:solidFill>
                  <a:srgbClr val="990033"/>
                </a:solidFill>
                <a:latin typeface="Arial"/>
                <a:cs typeface="Arial"/>
              </a:rPr>
              <a:t>ш</a:t>
            </a:r>
            <a:r>
              <a:rPr sz="2400" b="1" i="1" spc="15" dirty="0">
                <a:solidFill>
                  <a:srgbClr val="990033"/>
                </a:solidFill>
                <a:latin typeface="Arial"/>
                <a:cs typeface="Arial"/>
              </a:rPr>
              <a:t>е</a:t>
            </a:r>
            <a:r>
              <a:rPr sz="2400" b="1" i="1" spc="0" dirty="0">
                <a:solidFill>
                  <a:srgbClr val="990033"/>
                </a:solidFill>
                <a:latin typeface="Arial"/>
                <a:cs typeface="Arial"/>
              </a:rPr>
              <a:t>с</a:t>
            </a:r>
            <a:r>
              <a:rPr sz="2400" b="1" i="1" dirty="0">
                <a:solidFill>
                  <a:srgbClr val="990033"/>
                </a:solidFill>
                <a:latin typeface="Arial"/>
                <a:cs typeface="Arial"/>
              </a:rPr>
              <a:t>т</a:t>
            </a:r>
            <a:r>
              <a:rPr sz="2400" b="1" i="1" spc="-60" dirty="0">
                <a:solidFill>
                  <a:srgbClr val="990033"/>
                </a:solidFill>
                <a:latin typeface="Arial"/>
                <a:cs typeface="Arial"/>
              </a:rPr>
              <a:t>в</a:t>
            </a:r>
            <a:r>
              <a:rPr sz="2400" b="1" i="1" spc="-5" dirty="0">
                <a:solidFill>
                  <a:srgbClr val="990033"/>
                </a:solidFill>
                <a:latin typeface="Arial"/>
                <a:cs typeface="Arial"/>
              </a:rPr>
              <a:t>е</a:t>
            </a:r>
            <a:r>
              <a:rPr sz="2400" b="1" i="1" dirty="0">
                <a:solidFill>
                  <a:srgbClr val="990033"/>
                </a:solidFill>
                <a:latin typeface="Arial"/>
                <a:cs typeface="Arial"/>
              </a:rPr>
              <a:t>нн</a:t>
            </a:r>
            <a:r>
              <a:rPr sz="2400" b="1" i="1" spc="-5" dirty="0">
                <a:solidFill>
                  <a:srgbClr val="990033"/>
                </a:solidFill>
                <a:latin typeface="Arial"/>
                <a:cs typeface="Arial"/>
              </a:rPr>
              <a:t>и</a:t>
            </a:r>
            <a:r>
              <a:rPr sz="2400" b="1" i="1" dirty="0">
                <a:solidFill>
                  <a:srgbClr val="990033"/>
                </a:solidFill>
                <a:latin typeface="Arial"/>
                <a:cs typeface="Arial"/>
              </a:rPr>
              <a:t>к	</a:t>
            </a:r>
            <a:r>
              <a:rPr sz="2400" spc="-5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sz="2400" spc="-50" dirty="0">
                <a:solidFill>
                  <a:srgbClr val="002060"/>
                </a:solidFill>
                <a:latin typeface="Arial"/>
                <a:cs typeface="Arial"/>
              </a:rPr>
              <a:t>э</a:t>
            </a:r>
            <a:r>
              <a:rPr sz="2400" spc="-20" dirty="0">
                <a:solidFill>
                  <a:srgbClr val="002060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002060"/>
                </a:solidFill>
                <a:latin typeface="Arial"/>
                <a:cs typeface="Arial"/>
              </a:rPr>
              <a:t>о	</a:t>
            </a:r>
            <a:r>
              <a:rPr sz="2400" spc="25" dirty="0">
                <a:solidFill>
                  <a:srgbClr val="002060"/>
                </a:solidFill>
                <a:latin typeface="Arial"/>
                <a:cs typeface="Arial"/>
              </a:rPr>
              <a:t>к</a:t>
            </a:r>
            <a:r>
              <a:rPr sz="2400" spc="-50" dirty="0">
                <a:solidFill>
                  <a:srgbClr val="002060"/>
                </a:solidFill>
                <a:latin typeface="Arial"/>
                <a:cs typeface="Arial"/>
              </a:rPr>
              <a:t>у</a:t>
            </a:r>
            <a:r>
              <a:rPr sz="2400" dirty="0">
                <a:solidFill>
                  <a:srgbClr val="002060"/>
                </a:solidFill>
                <a:latin typeface="Arial"/>
                <a:cs typeface="Arial"/>
              </a:rPr>
              <a:t>л</a:t>
            </a:r>
            <a:r>
              <a:rPr sz="2400" spc="-195" dirty="0">
                <a:solidFill>
                  <a:srgbClr val="002060"/>
                </a:solidFill>
                <a:latin typeface="Arial"/>
                <a:cs typeface="Arial"/>
              </a:rPr>
              <a:t>ь</a:t>
            </a:r>
            <a:r>
              <a:rPr sz="2400" spc="25" dirty="0">
                <a:solidFill>
                  <a:srgbClr val="002060"/>
                </a:solidFill>
                <a:latin typeface="Arial"/>
                <a:cs typeface="Arial"/>
              </a:rPr>
              <a:t>т</a:t>
            </a:r>
            <a:r>
              <a:rPr sz="2400" spc="-25" dirty="0">
                <a:solidFill>
                  <a:srgbClr val="002060"/>
                </a:solidFill>
                <a:latin typeface="Arial"/>
                <a:cs typeface="Arial"/>
              </a:rPr>
              <a:t>у</a:t>
            </a:r>
            <a:r>
              <a:rPr sz="2400" spc="-15" dirty="0">
                <a:solidFill>
                  <a:srgbClr val="002060"/>
                </a:solidFill>
                <a:latin typeface="Arial"/>
                <a:cs typeface="Arial"/>
              </a:rPr>
              <a:t>р</a:t>
            </a:r>
            <a:r>
              <a:rPr sz="2400" dirty="0">
                <a:solidFill>
                  <a:srgbClr val="002060"/>
                </a:solidFill>
                <a:latin typeface="Arial"/>
                <a:cs typeface="Arial"/>
              </a:rPr>
              <a:t>а	и</a:t>
            </a:r>
            <a:r>
              <a:rPr sz="2400" spc="0" dirty="0">
                <a:solidFill>
                  <a:srgbClr val="002060"/>
                </a:solidFill>
                <a:latin typeface="Arial"/>
                <a:cs typeface="Arial"/>
              </a:rPr>
              <a:t>л</a:t>
            </a:r>
            <a:r>
              <a:rPr sz="2400" dirty="0">
                <a:solidFill>
                  <a:srgbClr val="002060"/>
                </a:solidFill>
                <a:latin typeface="Arial"/>
                <a:cs typeface="Arial"/>
              </a:rPr>
              <a:t>и	</a:t>
            </a:r>
            <a:r>
              <a:rPr sz="2400" spc="-5" dirty="0">
                <a:solidFill>
                  <a:srgbClr val="002060"/>
                </a:solidFill>
                <a:latin typeface="Arial"/>
                <a:cs typeface="Arial"/>
              </a:rPr>
              <a:t>па</a:t>
            </a:r>
            <a:r>
              <a:rPr sz="2400" spc="0" dirty="0">
                <a:solidFill>
                  <a:srgbClr val="002060"/>
                </a:solidFill>
                <a:latin typeface="Arial"/>
                <a:cs typeface="Arial"/>
              </a:rPr>
              <a:t>р</a:t>
            </a:r>
            <a:r>
              <a:rPr sz="2400" dirty="0">
                <a:solidFill>
                  <a:srgbClr val="002060"/>
                </a:solidFill>
                <a:latin typeface="Arial"/>
                <a:cs typeface="Arial"/>
              </a:rPr>
              <a:t>,  </a:t>
            </a:r>
            <a:r>
              <a:rPr sz="2400" spc="-5" dirty="0">
                <a:solidFill>
                  <a:srgbClr val="002060"/>
                </a:solidFill>
                <a:latin typeface="Arial"/>
                <a:cs typeface="Arial"/>
              </a:rPr>
              <a:t>занимавшие </a:t>
            </a:r>
            <a:r>
              <a:rPr sz="2400" spc="-15" dirty="0">
                <a:solidFill>
                  <a:srgbClr val="002060"/>
                </a:solidFill>
                <a:latin typeface="Arial"/>
                <a:cs typeface="Arial"/>
              </a:rPr>
              <a:t>поле </a:t>
            </a:r>
            <a:r>
              <a:rPr sz="2400" dirty="0">
                <a:solidFill>
                  <a:srgbClr val="002060"/>
                </a:solidFill>
                <a:latin typeface="Arial"/>
                <a:cs typeface="Arial"/>
              </a:rPr>
              <a:t>в </a:t>
            </a:r>
            <a:r>
              <a:rPr sz="2400" spc="-10" dirty="0">
                <a:solidFill>
                  <a:srgbClr val="002060"/>
                </a:solidFill>
                <a:latin typeface="Arial"/>
                <a:cs typeface="Arial"/>
              </a:rPr>
              <a:t>предыдущем</a:t>
            </a:r>
            <a:r>
              <a:rPr sz="2400" spc="-1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002060"/>
                </a:solidFill>
                <a:latin typeface="Arial"/>
                <a:cs typeface="Arial"/>
              </a:rPr>
              <a:t>году.</a:t>
            </a:r>
            <a:endParaRPr sz="240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18177" y="1671167"/>
            <a:ext cx="39160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7920" algn="l"/>
                <a:tab pos="2924810" algn="l"/>
              </a:tabLst>
            </a:pPr>
            <a:r>
              <a:rPr sz="2400" spc="-5" dirty="0">
                <a:latin typeface="Arial"/>
                <a:cs typeface="Arial"/>
              </a:rPr>
              <a:t>о</a:t>
            </a:r>
            <a:r>
              <a:rPr sz="2400" spc="-80" dirty="0">
                <a:latin typeface="Arial"/>
                <a:cs typeface="Arial"/>
              </a:rPr>
              <a:t>б</a:t>
            </a:r>
            <a:r>
              <a:rPr sz="2400" dirty="0">
                <a:latin typeface="Arial"/>
                <a:cs typeface="Arial"/>
              </a:rPr>
              <a:t>ъ</a:t>
            </a:r>
            <a:r>
              <a:rPr sz="2400" spc="-55" dirty="0">
                <a:latin typeface="Arial"/>
                <a:cs typeface="Arial"/>
              </a:rPr>
              <a:t>е</a:t>
            </a:r>
            <a:r>
              <a:rPr sz="2400" spc="-10" dirty="0">
                <a:latin typeface="Arial"/>
                <a:cs typeface="Arial"/>
              </a:rPr>
              <a:t>д</a:t>
            </a:r>
            <a:r>
              <a:rPr sz="2400" dirty="0">
                <a:latin typeface="Arial"/>
                <a:cs typeface="Arial"/>
              </a:rPr>
              <a:t>и</a:t>
            </a:r>
            <a:r>
              <a:rPr sz="2400" spc="-10" dirty="0">
                <a:latin typeface="Arial"/>
                <a:cs typeface="Arial"/>
              </a:rPr>
              <a:t>н</a:t>
            </a:r>
            <a:r>
              <a:rPr sz="2400" spc="-5" dirty="0">
                <a:latin typeface="Arial"/>
                <a:cs typeface="Arial"/>
              </a:rPr>
              <a:t>я</a:t>
            </a:r>
            <a:r>
              <a:rPr sz="2400" spc="-50" dirty="0">
                <a:latin typeface="Arial"/>
                <a:cs typeface="Arial"/>
              </a:rPr>
              <a:t>ю</a:t>
            </a:r>
            <a:r>
              <a:rPr sz="2400" spc="-20" dirty="0">
                <a:latin typeface="Arial"/>
                <a:cs typeface="Arial"/>
              </a:rPr>
              <a:t>т</a:t>
            </a:r>
            <a:r>
              <a:rPr sz="2400" dirty="0">
                <a:latin typeface="Arial"/>
                <a:cs typeface="Arial"/>
              </a:rPr>
              <a:t>ся	в	г</a:t>
            </a:r>
            <a:r>
              <a:rPr sz="2400" spc="-30" dirty="0">
                <a:latin typeface="Arial"/>
                <a:cs typeface="Arial"/>
              </a:rPr>
              <a:t>р</a:t>
            </a:r>
            <a:r>
              <a:rPr sz="2400" dirty="0">
                <a:latin typeface="Arial"/>
                <a:cs typeface="Arial"/>
              </a:rPr>
              <a:t>у</a:t>
            </a:r>
            <a:r>
              <a:rPr sz="2400" spc="-5" dirty="0">
                <a:latin typeface="Arial"/>
                <a:cs typeface="Arial"/>
              </a:rPr>
              <a:t>пп</a:t>
            </a:r>
            <a:r>
              <a:rPr sz="2400" dirty="0">
                <a:latin typeface="Arial"/>
                <a:cs typeface="Arial"/>
              </a:rPr>
              <a:t>ы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7365" y="1671167"/>
            <a:ext cx="38823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>
              <a:lnSpc>
                <a:spcPct val="100000"/>
              </a:lnSpc>
              <a:spcBef>
                <a:spcPts val="100"/>
              </a:spcBef>
              <a:tabLst>
                <a:tab pos="1348740" algn="l"/>
                <a:tab pos="1558925" algn="l"/>
              </a:tabLst>
            </a:pPr>
            <a:r>
              <a:rPr sz="2400" spc="-5" dirty="0">
                <a:latin typeface="Arial"/>
                <a:cs typeface="Arial"/>
              </a:rPr>
              <a:t>В</a:t>
            </a:r>
            <a:r>
              <a:rPr sz="2400" dirty="0">
                <a:latin typeface="Arial"/>
                <a:cs typeface="Arial"/>
              </a:rPr>
              <a:t>се	</a:t>
            </a:r>
            <a:r>
              <a:rPr sz="2400" spc="-5" dirty="0">
                <a:latin typeface="Arial"/>
                <a:cs typeface="Arial"/>
              </a:rPr>
              <a:t>пр</a:t>
            </a:r>
            <a:r>
              <a:rPr sz="2400" spc="-55" dirty="0">
                <a:latin typeface="Arial"/>
                <a:cs typeface="Arial"/>
              </a:rPr>
              <a:t>е</a:t>
            </a:r>
            <a:r>
              <a:rPr sz="2400" dirty="0">
                <a:latin typeface="Arial"/>
                <a:cs typeface="Arial"/>
              </a:rPr>
              <a:t>д</a:t>
            </a:r>
            <a:r>
              <a:rPr sz="2400" spc="-10" dirty="0">
                <a:latin typeface="Arial"/>
                <a:cs typeface="Arial"/>
              </a:rPr>
              <a:t>ш</a:t>
            </a:r>
            <a:r>
              <a:rPr sz="2400" spc="-5" dirty="0">
                <a:latin typeface="Arial"/>
                <a:cs typeface="Arial"/>
              </a:rPr>
              <a:t>ес</a:t>
            </a:r>
            <a:r>
              <a:rPr sz="2400" dirty="0">
                <a:latin typeface="Arial"/>
                <a:cs typeface="Arial"/>
              </a:rPr>
              <a:t>т</a:t>
            </a:r>
            <a:r>
              <a:rPr sz="2400" spc="-30" dirty="0">
                <a:latin typeface="Arial"/>
                <a:cs typeface="Arial"/>
              </a:rPr>
              <a:t>в</a:t>
            </a:r>
            <a:r>
              <a:rPr sz="2400" spc="-5" dirty="0">
                <a:latin typeface="Arial"/>
                <a:cs typeface="Arial"/>
              </a:rPr>
              <a:t>е</a:t>
            </a:r>
            <a:r>
              <a:rPr sz="2400" spc="0" dirty="0">
                <a:latin typeface="Arial"/>
                <a:cs typeface="Arial"/>
              </a:rPr>
              <a:t>н</a:t>
            </a:r>
            <a:r>
              <a:rPr sz="2400" spc="-10" dirty="0">
                <a:latin typeface="Arial"/>
                <a:cs typeface="Arial"/>
              </a:rPr>
              <a:t>н</a:t>
            </a:r>
            <a:r>
              <a:rPr sz="2400" dirty="0">
                <a:latin typeface="Arial"/>
                <a:cs typeface="Arial"/>
              </a:rPr>
              <a:t>и</a:t>
            </a:r>
            <a:r>
              <a:rPr sz="2400" spc="0" dirty="0">
                <a:latin typeface="Arial"/>
                <a:cs typeface="Arial"/>
              </a:rPr>
              <a:t>к</a:t>
            </a:r>
            <a:r>
              <a:rPr sz="2400" dirty="0">
                <a:latin typeface="Arial"/>
                <a:cs typeface="Arial"/>
              </a:rPr>
              <a:t>и  </a:t>
            </a:r>
            <a:r>
              <a:rPr sz="2400" spc="-35" dirty="0">
                <a:latin typeface="Arial"/>
                <a:cs typeface="Arial"/>
              </a:rPr>
              <a:t>культур		</a:t>
            </a:r>
            <a:r>
              <a:rPr sz="2400" spc="-15" dirty="0">
                <a:latin typeface="Arial"/>
                <a:cs typeface="Arial"/>
              </a:rPr>
              <a:t>сходные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7365" y="2402687"/>
            <a:ext cx="2712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27275" algn="l"/>
              </a:tabLst>
            </a:pPr>
            <a:r>
              <a:rPr sz="2400" spc="-5" dirty="0">
                <a:latin typeface="Arial"/>
                <a:cs typeface="Arial"/>
              </a:rPr>
              <a:t>в</a:t>
            </a:r>
            <a:r>
              <a:rPr sz="2400" dirty="0">
                <a:latin typeface="Arial"/>
                <a:cs typeface="Arial"/>
              </a:rPr>
              <a:t>ы</a:t>
            </a:r>
            <a:r>
              <a:rPr sz="2400" spc="-5" dirty="0">
                <a:latin typeface="Arial"/>
                <a:cs typeface="Arial"/>
              </a:rPr>
              <a:t>ра</a:t>
            </a:r>
            <a:r>
              <a:rPr sz="2400" dirty="0">
                <a:latin typeface="Arial"/>
                <a:cs typeface="Arial"/>
              </a:rPr>
              <a:t>щи</a:t>
            </a:r>
            <a:r>
              <a:rPr sz="2400" spc="-30" dirty="0">
                <a:latin typeface="Arial"/>
                <a:cs typeface="Arial"/>
              </a:rPr>
              <a:t>в</a:t>
            </a:r>
            <a:r>
              <a:rPr sz="2400" spc="-5" dirty="0">
                <a:latin typeface="Arial"/>
                <a:cs typeface="Arial"/>
              </a:rPr>
              <a:t>а</a:t>
            </a:r>
            <a:r>
              <a:rPr sz="2400" spc="-10" dirty="0">
                <a:latin typeface="Arial"/>
                <a:cs typeface="Arial"/>
              </a:rPr>
              <a:t>н</a:t>
            </a:r>
            <a:r>
              <a:rPr sz="2400" dirty="0">
                <a:latin typeface="Arial"/>
                <a:cs typeface="Arial"/>
              </a:rPr>
              <a:t>и</a:t>
            </a:r>
            <a:r>
              <a:rPr sz="2400" spc="-5" dirty="0">
                <a:latin typeface="Arial"/>
                <a:cs typeface="Arial"/>
              </a:rPr>
              <a:t>я</a:t>
            </a:r>
            <a:r>
              <a:rPr sz="2400" dirty="0">
                <a:latin typeface="Arial"/>
                <a:cs typeface="Arial"/>
              </a:rPr>
              <a:t>.	Их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50209" y="2036927"/>
            <a:ext cx="28162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94005">
              <a:lnSpc>
                <a:spcPct val="100000"/>
              </a:lnSpc>
              <a:spcBef>
                <a:spcPts val="100"/>
              </a:spcBef>
              <a:tabLst>
                <a:tab pos="1129665" algn="l"/>
                <a:tab pos="1187450" algn="l"/>
              </a:tabLst>
            </a:pPr>
            <a:r>
              <a:rPr sz="2400" spc="-5" dirty="0">
                <a:latin typeface="Arial"/>
                <a:cs typeface="Arial"/>
              </a:rPr>
              <a:t>по	биологии  </a:t>
            </a:r>
            <a:r>
              <a:rPr sz="2400" spc="0" dirty="0">
                <a:latin typeface="Arial"/>
                <a:cs typeface="Arial"/>
              </a:rPr>
              <a:t>м</a:t>
            </a:r>
            <a:r>
              <a:rPr sz="2400" spc="-30" dirty="0">
                <a:latin typeface="Arial"/>
                <a:cs typeface="Arial"/>
              </a:rPr>
              <a:t>о</a:t>
            </a:r>
            <a:r>
              <a:rPr sz="2400" dirty="0">
                <a:latin typeface="Arial"/>
                <a:cs typeface="Arial"/>
              </a:rPr>
              <a:t>ж</a:t>
            </a:r>
            <a:r>
              <a:rPr sz="2400" spc="-10" dirty="0">
                <a:latin typeface="Arial"/>
                <a:cs typeface="Arial"/>
              </a:rPr>
              <a:t>н</a:t>
            </a:r>
            <a:r>
              <a:rPr sz="2400" dirty="0">
                <a:latin typeface="Arial"/>
                <a:cs typeface="Arial"/>
              </a:rPr>
              <a:t>о		</a:t>
            </a:r>
            <a:r>
              <a:rPr sz="2400" spc="-5" dirty="0">
                <a:latin typeface="Arial"/>
                <a:cs typeface="Arial"/>
              </a:rPr>
              <a:t>р</a:t>
            </a:r>
            <a:r>
              <a:rPr sz="2400" spc="-30" dirty="0">
                <a:latin typeface="Arial"/>
                <a:cs typeface="Arial"/>
              </a:rPr>
              <a:t>а</a:t>
            </a:r>
            <a:r>
              <a:rPr sz="2400" dirty="0">
                <a:latin typeface="Arial"/>
                <a:cs typeface="Arial"/>
              </a:rPr>
              <a:t>зм</a:t>
            </a:r>
            <a:r>
              <a:rPr sz="2400" spc="-5" dirty="0">
                <a:latin typeface="Arial"/>
                <a:cs typeface="Arial"/>
              </a:rPr>
              <a:t>е</a:t>
            </a:r>
            <a:r>
              <a:rPr sz="2400" dirty="0">
                <a:latin typeface="Arial"/>
                <a:cs typeface="Arial"/>
              </a:rPr>
              <a:t>ст</a:t>
            </a:r>
            <a:r>
              <a:rPr sz="2400" spc="-10" dirty="0">
                <a:latin typeface="Arial"/>
                <a:cs typeface="Arial"/>
              </a:rPr>
              <a:t>и</a:t>
            </a:r>
            <a:r>
              <a:rPr sz="2400" dirty="0">
                <a:latin typeface="Arial"/>
                <a:cs typeface="Arial"/>
              </a:rPr>
              <a:t>ть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365621" y="2036927"/>
            <a:ext cx="22701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3510" marR="5080" indent="-131445">
              <a:lnSpc>
                <a:spcPct val="100000"/>
              </a:lnSpc>
              <a:spcBef>
                <a:spcPts val="100"/>
              </a:spcBef>
              <a:tabLst>
                <a:tab pos="562610" algn="l"/>
                <a:tab pos="672465" algn="l"/>
              </a:tabLst>
            </a:pPr>
            <a:r>
              <a:rPr sz="2400" dirty="0">
                <a:latin typeface="Arial"/>
                <a:cs typeface="Arial"/>
              </a:rPr>
              <a:t>и		</a:t>
            </a:r>
            <a:r>
              <a:rPr sz="2400" spc="-20" dirty="0">
                <a:latin typeface="Arial"/>
                <a:cs typeface="Arial"/>
              </a:rPr>
              <a:t>т</a:t>
            </a:r>
            <a:r>
              <a:rPr sz="2400" spc="-65" dirty="0">
                <a:latin typeface="Arial"/>
                <a:cs typeface="Arial"/>
              </a:rPr>
              <a:t>е</a:t>
            </a:r>
            <a:r>
              <a:rPr sz="2400" spc="-15" dirty="0">
                <a:latin typeface="Arial"/>
                <a:cs typeface="Arial"/>
              </a:rPr>
              <a:t>х</a:t>
            </a:r>
            <a:r>
              <a:rPr sz="2400" spc="-10" dirty="0">
                <a:latin typeface="Arial"/>
                <a:cs typeface="Arial"/>
              </a:rPr>
              <a:t>н</a:t>
            </a:r>
            <a:r>
              <a:rPr sz="2400" spc="-55" dirty="0">
                <a:latin typeface="Arial"/>
                <a:cs typeface="Arial"/>
              </a:rPr>
              <a:t>о</a:t>
            </a:r>
            <a:r>
              <a:rPr sz="2400" spc="30" dirty="0">
                <a:latin typeface="Arial"/>
                <a:cs typeface="Arial"/>
              </a:rPr>
              <a:t>л</a:t>
            </a:r>
            <a:r>
              <a:rPr sz="2400" spc="-5" dirty="0">
                <a:latin typeface="Arial"/>
                <a:cs typeface="Arial"/>
              </a:rPr>
              <a:t>о</a:t>
            </a:r>
            <a:r>
              <a:rPr sz="2400" dirty="0">
                <a:latin typeface="Arial"/>
                <a:cs typeface="Arial"/>
              </a:rPr>
              <a:t>гии  в	</a:t>
            </a:r>
            <a:r>
              <a:rPr sz="2400" spc="15" dirty="0">
                <a:latin typeface="Arial"/>
                <a:cs typeface="Arial"/>
              </a:rPr>
              <a:t>у</a:t>
            </a:r>
            <a:r>
              <a:rPr sz="2400" spc="0" dirty="0">
                <a:latin typeface="Arial"/>
                <a:cs typeface="Arial"/>
              </a:rPr>
              <a:t>б</a:t>
            </a:r>
            <a:r>
              <a:rPr sz="2400" dirty="0">
                <a:latin typeface="Arial"/>
                <a:cs typeface="Arial"/>
              </a:rPr>
              <a:t>ы</a:t>
            </a:r>
            <a:r>
              <a:rPr sz="2400" spc="-30" dirty="0">
                <a:latin typeface="Arial"/>
                <a:cs typeface="Arial"/>
              </a:rPr>
              <a:t>в</a:t>
            </a:r>
            <a:r>
              <a:rPr sz="2400" spc="-5" dirty="0">
                <a:latin typeface="Arial"/>
                <a:cs typeface="Arial"/>
              </a:rPr>
              <a:t>аю</a:t>
            </a:r>
            <a:r>
              <a:rPr sz="2400" spc="-20" dirty="0">
                <a:latin typeface="Arial"/>
                <a:cs typeface="Arial"/>
              </a:rPr>
              <a:t>щ</a:t>
            </a:r>
            <a:r>
              <a:rPr sz="2400" spc="-5" dirty="0">
                <a:latin typeface="Arial"/>
                <a:cs typeface="Arial"/>
              </a:rPr>
              <a:t>ей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93965" y="5572601"/>
            <a:ext cx="103949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группа,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07365" y="2768447"/>
            <a:ext cx="6944359" cy="35610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степени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значимости:</a:t>
            </a:r>
            <a:endParaRPr sz="2400">
              <a:latin typeface="Arial"/>
              <a:cs typeface="Arial"/>
            </a:endParaRPr>
          </a:p>
          <a:p>
            <a:pPr marL="12700" indent="457200">
              <a:lnSpc>
                <a:spcPct val="100000"/>
              </a:lnSpc>
              <a:spcBef>
                <a:spcPts val="1920"/>
              </a:spcBef>
              <a:buAutoNum type="arabicPeriod"/>
              <a:tabLst>
                <a:tab pos="808355" algn="l"/>
              </a:tabLst>
            </a:pPr>
            <a:r>
              <a:rPr sz="2400" spc="-5" dirty="0">
                <a:latin typeface="Arial"/>
                <a:cs typeface="Arial"/>
              </a:rPr>
              <a:t>Пары – чистые </a:t>
            </a:r>
            <a:r>
              <a:rPr sz="2400" dirty="0">
                <a:latin typeface="Arial"/>
                <a:cs typeface="Arial"/>
              </a:rPr>
              <a:t>и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занятые;</a:t>
            </a:r>
            <a:endParaRPr sz="2400">
              <a:latin typeface="Arial"/>
              <a:cs typeface="Arial"/>
            </a:endParaRPr>
          </a:p>
          <a:p>
            <a:pPr marL="12700" indent="457200">
              <a:lnSpc>
                <a:spcPct val="100000"/>
              </a:lnSpc>
              <a:buAutoNum type="arabicPeriod"/>
              <a:tabLst>
                <a:tab pos="808355" algn="l"/>
              </a:tabLst>
            </a:pPr>
            <a:r>
              <a:rPr sz="2400" spc="-20" dirty="0">
                <a:latin typeface="Arial"/>
                <a:cs typeface="Arial"/>
              </a:rPr>
              <a:t>Многолетние </a:t>
            </a:r>
            <a:r>
              <a:rPr sz="2400" dirty="0">
                <a:latin typeface="Arial"/>
                <a:cs typeface="Arial"/>
              </a:rPr>
              <a:t>и </a:t>
            </a:r>
            <a:r>
              <a:rPr sz="2400" spc="-25" dirty="0">
                <a:latin typeface="Arial"/>
                <a:cs typeface="Arial"/>
              </a:rPr>
              <a:t>однолетние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травы;</a:t>
            </a:r>
            <a:endParaRPr sz="2400">
              <a:latin typeface="Arial"/>
              <a:cs typeface="Arial"/>
            </a:endParaRPr>
          </a:p>
          <a:p>
            <a:pPr marL="12700" indent="457200">
              <a:lnSpc>
                <a:spcPct val="100000"/>
              </a:lnSpc>
              <a:buAutoNum type="arabicPeriod"/>
              <a:tabLst>
                <a:tab pos="808355" algn="l"/>
              </a:tabLst>
            </a:pPr>
            <a:r>
              <a:rPr sz="2400" spc="-5" dirty="0">
                <a:latin typeface="Arial"/>
                <a:cs typeface="Arial"/>
              </a:rPr>
              <a:t>Зернобобовые;</a:t>
            </a:r>
            <a:endParaRPr sz="2400">
              <a:latin typeface="Arial"/>
              <a:cs typeface="Arial"/>
            </a:endParaRPr>
          </a:p>
          <a:p>
            <a:pPr marL="12700" indent="457200">
              <a:lnSpc>
                <a:spcPct val="100000"/>
              </a:lnSpc>
              <a:buAutoNum type="arabicPeriod"/>
              <a:tabLst>
                <a:tab pos="808355" algn="l"/>
              </a:tabLst>
            </a:pPr>
            <a:r>
              <a:rPr sz="2400" spc="-5" dirty="0">
                <a:latin typeface="Arial"/>
                <a:cs typeface="Arial"/>
              </a:rPr>
              <a:t>Пропашные;</a:t>
            </a:r>
            <a:endParaRPr sz="2400">
              <a:latin typeface="Arial"/>
              <a:cs typeface="Arial"/>
            </a:endParaRPr>
          </a:p>
          <a:p>
            <a:pPr marL="12700" indent="457200">
              <a:lnSpc>
                <a:spcPct val="100000"/>
              </a:lnSpc>
              <a:buAutoNum type="arabicPeriod"/>
              <a:tabLst>
                <a:tab pos="808355" algn="l"/>
              </a:tabLst>
            </a:pPr>
            <a:r>
              <a:rPr sz="2400" spc="-25" dirty="0">
                <a:latin typeface="Arial"/>
                <a:cs typeface="Arial"/>
              </a:rPr>
              <a:t>Технические </a:t>
            </a:r>
            <a:r>
              <a:rPr sz="2400" spc="-5" dirty="0">
                <a:latin typeface="Arial"/>
                <a:cs typeface="Arial"/>
              </a:rPr>
              <a:t>не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пропашные;</a:t>
            </a:r>
            <a:endParaRPr sz="2400">
              <a:latin typeface="Arial"/>
              <a:cs typeface="Arial"/>
            </a:endParaRPr>
          </a:p>
          <a:p>
            <a:pPr marL="12700" indent="457200">
              <a:lnSpc>
                <a:spcPct val="100000"/>
              </a:lnSpc>
              <a:buAutoNum type="arabicPeriod"/>
              <a:tabLst>
                <a:tab pos="808355" algn="l"/>
              </a:tabLst>
            </a:pPr>
            <a:r>
              <a:rPr sz="2400" spc="-5" dirty="0">
                <a:latin typeface="Arial"/>
                <a:cs typeface="Arial"/>
              </a:rPr>
              <a:t>Зерновые</a:t>
            </a:r>
            <a:r>
              <a:rPr sz="2400" spc="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(стерневые);</a:t>
            </a:r>
            <a:endParaRPr sz="2400">
              <a:latin typeface="Arial"/>
              <a:cs typeface="Arial"/>
            </a:endParaRPr>
          </a:p>
          <a:p>
            <a:pPr marL="12700" marR="5080" indent="457200">
              <a:lnSpc>
                <a:spcPct val="100000"/>
              </a:lnSpc>
              <a:buAutoNum type="arabicPeriod"/>
              <a:tabLst>
                <a:tab pos="1147445" algn="l"/>
                <a:tab pos="1148080" algn="l"/>
                <a:tab pos="3878579" algn="l"/>
                <a:tab pos="5577840" algn="l"/>
              </a:tabLst>
            </a:pPr>
            <a:r>
              <a:rPr sz="2400" spc="-10" dirty="0">
                <a:latin typeface="Arial"/>
                <a:cs typeface="Arial"/>
              </a:rPr>
              <a:t>Промежуточные	</a:t>
            </a:r>
            <a:r>
              <a:rPr sz="2400" spc="-30" dirty="0">
                <a:latin typeface="Arial"/>
                <a:cs typeface="Arial"/>
              </a:rPr>
              <a:t>культуры	</a:t>
            </a:r>
            <a:r>
              <a:rPr sz="2400" spc="-10" dirty="0">
                <a:latin typeface="Arial"/>
                <a:cs typeface="Arial"/>
              </a:rPr>
              <a:t>(особая  </a:t>
            </a:r>
            <a:r>
              <a:rPr sz="2400" spc="-15" dirty="0">
                <a:latin typeface="Arial"/>
                <a:cs typeface="Arial"/>
              </a:rPr>
              <a:t>позволяющая </a:t>
            </a:r>
            <a:r>
              <a:rPr sz="2400" spc="-20" dirty="0">
                <a:latin typeface="Arial"/>
                <a:cs typeface="Arial"/>
              </a:rPr>
              <a:t>разорвать </a:t>
            </a:r>
            <a:r>
              <a:rPr sz="2400" spc="-5" dirty="0">
                <a:latin typeface="Arial"/>
                <a:cs typeface="Arial"/>
              </a:rPr>
              <a:t>биологический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барьер).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dissolv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58200" y="6499218"/>
            <a:ext cx="84137" cy="84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9912" y="6499218"/>
            <a:ext cx="84137" cy="841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1600" y="641350"/>
          <a:ext cx="8947150" cy="6113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89729"/>
                <a:gridCol w="1148079"/>
                <a:gridCol w="1146810"/>
                <a:gridCol w="1148714"/>
                <a:gridCol w="1297940"/>
              </a:tblGrid>
              <a:tr h="54800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900" b="1" spc="-25" dirty="0">
                          <a:latin typeface="Times New Roman"/>
                          <a:cs typeface="Times New Roman"/>
                        </a:rPr>
                        <a:t>Культура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25220" marR="657860" indent="-44958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500" b="1" spc="-20" dirty="0">
                          <a:latin typeface="Times New Roman"/>
                          <a:cs typeface="Times New Roman"/>
                        </a:rPr>
                        <a:t>Урожайность </a:t>
                      </a: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абс. </a:t>
                      </a:r>
                      <a:r>
                        <a:rPr sz="1500" b="1" spc="-20" dirty="0">
                          <a:latin typeface="Times New Roman"/>
                          <a:cs typeface="Times New Roman"/>
                        </a:rPr>
                        <a:t>сухого  </a:t>
                      </a: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вещества</a:t>
                      </a:r>
                      <a:r>
                        <a:rPr sz="15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ц/га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54940" marR="1403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Отн</a:t>
                      </a:r>
                      <a:r>
                        <a:rPr sz="1500" b="1" spc="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500" b="1" spc="-10" dirty="0">
                          <a:latin typeface="Times New Roman"/>
                          <a:cs typeface="Times New Roman"/>
                        </a:rPr>
                        <a:t>ше</a:t>
                      </a: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500" b="1" dirty="0"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надземной  </a:t>
                      </a:r>
                      <a:r>
                        <a:rPr sz="1500" b="1" spc="-10" dirty="0">
                          <a:latin typeface="Times New Roman"/>
                          <a:cs typeface="Times New Roman"/>
                        </a:rPr>
                        <a:t>массы </a:t>
                      </a:r>
                      <a:r>
                        <a:rPr sz="1500" b="1" dirty="0">
                          <a:latin typeface="Times New Roman"/>
                          <a:cs typeface="Times New Roman"/>
                        </a:rPr>
                        <a:t>к  </a:t>
                      </a:r>
                      <a:r>
                        <a:rPr sz="1500" b="1" spc="-10" dirty="0">
                          <a:latin typeface="Times New Roman"/>
                          <a:cs typeface="Times New Roman"/>
                        </a:rPr>
                        <a:t>подземной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5480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общая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07975" marR="105410" indent="-18478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500" b="1" spc="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500" b="1" spc="15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500" b="1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мн</a:t>
                      </a:r>
                      <a:r>
                        <a:rPr sz="1500" b="1" spc="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500" b="1" dirty="0">
                          <a:latin typeface="Times New Roman"/>
                          <a:cs typeface="Times New Roman"/>
                        </a:rPr>
                        <a:t>й  </a:t>
                      </a:r>
                      <a:r>
                        <a:rPr sz="1500" b="1" spc="-10" dirty="0">
                          <a:latin typeface="Times New Roman"/>
                          <a:cs typeface="Times New Roman"/>
                        </a:rPr>
                        <a:t>массы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08610" marR="109220" indent="-18161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500" b="1" spc="-4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500" b="1" spc="15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500" b="1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мн</a:t>
                      </a:r>
                      <a:r>
                        <a:rPr sz="1500" b="1" spc="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500" b="1" dirty="0">
                          <a:latin typeface="Times New Roman"/>
                          <a:cs typeface="Times New Roman"/>
                        </a:rPr>
                        <a:t>й  </a:t>
                      </a:r>
                      <a:r>
                        <a:rPr sz="1500" b="1" spc="-10" dirty="0">
                          <a:latin typeface="Times New Roman"/>
                          <a:cs typeface="Times New Roman"/>
                        </a:rPr>
                        <a:t>массы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319405">
                <a:tc gridSpan="5"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Озимые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0035">
                <a:tc>
                  <a:txBody>
                    <a:bodyPr/>
                    <a:lstStyle/>
                    <a:p>
                      <a:pPr marL="97790">
                        <a:lnSpc>
                          <a:spcPts val="1795"/>
                        </a:lnSpc>
                        <a:spcBef>
                          <a:spcPts val="310"/>
                        </a:spcBef>
                      </a:pP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Озимая </a:t>
                      </a:r>
                      <a:r>
                        <a:rPr sz="1500" b="1" spc="-15" dirty="0">
                          <a:latin typeface="Times New Roman"/>
                          <a:cs typeface="Times New Roman"/>
                        </a:rPr>
                        <a:t>рожь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795"/>
                        </a:lnSpc>
                        <a:spcBef>
                          <a:spcPts val="310"/>
                        </a:spcBef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55-55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795"/>
                        </a:lnSpc>
                        <a:spcBef>
                          <a:spcPts val="310"/>
                        </a:spcBef>
                      </a:pP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40,0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795"/>
                        </a:lnSpc>
                        <a:spcBef>
                          <a:spcPts val="310"/>
                        </a:spcBef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13-15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795"/>
                        </a:lnSpc>
                        <a:spcBef>
                          <a:spcPts val="310"/>
                        </a:spcBef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1:</a:t>
                      </a:r>
                      <a:r>
                        <a:rPr sz="15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0,3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97790">
                        <a:lnSpc>
                          <a:spcPts val="1700"/>
                        </a:lnSpc>
                      </a:pP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Озимая </a:t>
                      </a:r>
                      <a:r>
                        <a:rPr sz="1500" b="1" spc="-15" dirty="0">
                          <a:latin typeface="Times New Roman"/>
                          <a:cs typeface="Times New Roman"/>
                        </a:rPr>
                        <a:t>рожь </a:t>
                      </a:r>
                      <a:r>
                        <a:rPr sz="1500" b="1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1500" b="1" spc="-10" dirty="0">
                          <a:latin typeface="Times New Roman"/>
                          <a:cs typeface="Times New Roman"/>
                        </a:rPr>
                        <a:t>викой</a:t>
                      </a: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20" dirty="0">
                          <a:latin typeface="Times New Roman"/>
                          <a:cs typeface="Times New Roman"/>
                        </a:rPr>
                        <a:t>мохнатой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700"/>
                        </a:lnSpc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72-75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700"/>
                        </a:lnSpc>
                      </a:pP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55,1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700"/>
                        </a:lnSpc>
                      </a:pP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16,5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700"/>
                        </a:lnSpc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1:</a:t>
                      </a:r>
                      <a:r>
                        <a:rPr sz="15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0,3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97790">
                        <a:lnSpc>
                          <a:spcPts val="1700"/>
                        </a:lnSpc>
                      </a:pPr>
                      <a:r>
                        <a:rPr sz="1500" b="1" spc="-10" dirty="0">
                          <a:latin typeface="Times New Roman"/>
                          <a:cs typeface="Times New Roman"/>
                        </a:rPr>
                        <a:t>Рапс</a:t>
                      </a:r>
                      <a:r>
                        <a:rPr sz="15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озимый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700"/>
                        </a:lnSpc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28-30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700"/>
                        </a:lnSpc>
                      </a:pP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20,0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700"/>
                        </a:lnSpc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8-10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700"/>
                        </a:lnSpc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1:</a:t>
                      </a:r>
                      <a:r>
                        <a:rPr sz="15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0,57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</a:tr>
              <a:tr h="267970">
                <a:tc>
                  <a:txBody>
                    <a:bodyPr/>
                    <a:lstStyle/>
                    <a:p>
                      <a:pPr marL="97790">
                        <a:lnSpc>
                          <a:spcPts val="1705"/>
                        </a:lnSpc>
                      </a:pPr>
                      <a:r>
                        <a:rPr sz="1500" b="1" spc="-10" dirty="0">
                          <a:latin typeface="Times New Roman"/>
                          <a:cs typeface="Times New Roman"/>
                        </a:rPr>
                        <a:t>Сурепица</a:t>
                      </a:r>
                      <a:r>
                        <a:rPr sz="15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озимая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705"/>
                        </a:lnSpc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23-25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705"/>
                        </a:lnSpc>
                      </a:pP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15,0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705"/>
                        </a:lnSpc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8-10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705"/>
                        </a:lnSpc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1:</a:t>
                      </a:r>
                      <a:r>
                        <a:rPr sz="15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0,58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19405">
                <a:tc gridSpan="5"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500" b="1" spc="-10" dirty="0">
                          <a:latin typeface="Times New Roman"/>
                          <a:cs typeface="Times New Roman"/>
                        </a:rPr>
                        <a:t>Пожнивные </a:t>
                      </a:r>
                      <a:r>
                        <a:rPr sz="1500" b="1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500" b="1" spc="-15" dirty="0">
                          <a:latin typeface="Times New Roman"/>
                          <a:cs typeface="Times New Roman"/>
                        </a:rPr>
                        <a:t>поукосные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0035">
                <a:tc>
                  <a:txBody>
                    <a:bodyPr/>
                    <a:lstStyle/>
                    <a:p>
                      <a:pPr marL="97790">
                        <a:lnSpc>
                          <a:spcPts val="1795"/>
                        </a:lnSpc>
                        <a:spcBef>
                          <a:spcPts val="310"/>
                        </a:spcBef>
                      </a:pP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Люпин</a:t>
                      </a:r>
                      <a:r>
                        <a:rPr sz="15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15" dirty="0">
                          <a:latin typeface="Times New Roman"/>
                          <a:cs typeface="Times New Roman"/>
                        </a:rPr>
                        <a:t>однолетний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795"/>
                        </a:lnSpc>
                        <a:spcBef>
                          <a:spcPts val="310"/>
                        </a:spcBef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33-40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795"/>
                        </a:lnSpc>
                        <a:spcBef>
                          <a:spcPts val="310"/>
                        </a:spcBef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25-30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795"/>
                        </a:lnSpc>
                        <a:spcBef>
                          <a:spcPts val="310"/>
                        </a:spcBef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8-10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795"/>
                        </a:lnSpc>
                        <a:spcBef>
                          <a:spcPts val="310"/>
                        </a:spcBef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1:</a:t>
                      </a:r>
                      <a:r>
                        <a:rPr sz="15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0,25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97790">
                        <a:lnSpc>
                          <a:spcPts val="1700"/>
                        </a:lnSpc>
                      </a:pPr>
                      <a:r>
                        <a:rPr sz="1500" b="1" spc="-35" dirty="0">
                          <a:latin typeface="Times New Roman"/>
                          <a:cs typeface="Times New Roman"/>
                        </a:rPr>
                        <a:t>Горох </a:t>
                      </a: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15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10" dirty="0">
                          <a:latin typeface="Times New Roman"/>
                          <a:cs typeface="Times New Roman"/>
                        </a:rPr>
                        <a:t>пелюшка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700"/>
                        </a:lnSpc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38-50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700"/>
                        </a:lnSpc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30-40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700"/>
                        </a:lnSpc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8-10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700"/>
                        </a:lnSpc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1:</a:t>
                      </a:r>
                      <a:r>
                        <a:rPr sz="15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0,27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97790">
                        <a:lnSpc>
                          <a:spcPts val="1700"/>
                        </a:lnSpc>
                      </a:pPr>
                      <a:r>
                        <a:rPr sz="1500" b="1" spc="-15" dirty="0">
                          <a:latin typeface="Times New Roman"/>
                          <a:cs typeface="Times New Roman"/>
                        </a:rPr>
                        <a:t>Подсолнечник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700"/>
                        </a:lnSpc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35-42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700"/>
                        </a:lnSpc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25-30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700"/>
                        </a:lnSpc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10-12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700"/>
                        </a:lnSpc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1:</a:t>
                      </a:r>
                      <a:r>
                        <a:rPr sz="15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0,40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97790">
                        <a:lnSpc>
                          <a:spcPts val="1700"/>
                        </a:lnSpc>
                      </a:pPr>
                      <a:r>
                        <a:rPr sz="1500" b="1" spc="-15" dirty="0">
                          <a:latin typeface="Times New Roman"/>
                          <a:cs typeface="Times New Roman"/>
                        </a:rPr>
                        <a:t>Капуста кормовая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700"/>
                        </a:lnSpc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35-46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700"/>
                        </a:lnSpc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30-40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700"/>
                        </a:lnSpc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5-6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700"/>
                        </a:lnSpc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1:</a:t>
                      </a:r>
                      <a:r>
                        <a:rPr sz="15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0,15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97790">
                        <a:lnSpc>
                          <a:spcPts val="1700"/>
                        </a:lnSpc>
                      </a:pPr>
                      <a:r>
                        <a:rPr sz="1500" b="1" spc="-15" dirty="0">
                          <a:latin typeface="Times New Roman"/>
                          <a:cs typeface="Times New Roman"/>
                        </a:rPr>
                        <a:t>Редька</a:t>
                      </a: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 масличная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700"/>
                        </a:lnSpc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53-60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700"/>
                        </a:lnSpc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45-50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700"/>
                        </a:lnSpc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8-10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700"/>
                        </a:lnSpc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1:</a:t>
                      </a:r>
                      <a:r>
                        <a:rPr sz="15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0,20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97790">
                        <a:lnSpc>
                          <a:spcPts val="1700"/>
                        </a:lnSpc>
                      </a:pPr>
                      <a:r>
                        <a:rPr sz="1500" b="1" spc="-30" dirty="0">
                          <a:latin typeface="Times New Roman"/>
                          <a:cs typeface="Times New Roman"/>
                        </a:rPr>
                        <a:t>Горчица</a:t>
                      </a:r>
                      <a:r>
                        <a:rPr sz="15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10" dirty="0">
                          <a:latin typeface="Times New Roman"/>
                          <a:cs typeface="Times New Roman"/>
                        </a:rPr>
                        <a:t>белая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700"/>
                        </a:lnSpc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26-33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700"/>
                        </a:lnSpc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20-25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700"/>
                        </a:lnSpc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6-8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700"/>
                        </a:lnSpc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1:</a:t>
                      </a:r>
                      <a:r>
                        <a:rPr sz="15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0,30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97790">
                        <a:lnSpc>
                          <a:spcPts val="1700"/>
                        </a:lnSpc>
                      </a:pP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Фацелия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700"/>
                        </a:lnSpc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33-40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700"/>
                        </a:lnSpc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20-30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700"/>
                        </a:lnSpc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8-10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700"/>
                        </a:lnSpc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1:</a:t>
                      </a:r>
                      <a:r>
                        <a:rPr sz="15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0,32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97790">
                        <a:lnSpc>
                          <a:spcPts val="1700"/>
                        </a:lnSpc>
                      </a:pPr>
                      <a:r>
                        <a:rPr sz="1500" b="1" spc="-10" dirty="0">
                          <a:latin typeface="Times New Roman"/>
                          <a:cs typeface="Times New Roman"/>
                        </a:rPr>
                        <a:t>Рапс</a:t>
                      </a:r>
                      <a:r>
                        <a:rPr sz="15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озимый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700"/>
                        </a:lnSpc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35-42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700"/>
                        </a:lnSpc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25-30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700"/>
                        </a:lnSpc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10-12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700"/>
                        </a:lnSpc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1:</a:t>
                      </a:r>
                      <a:r>
                        <a:rPr sz="15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0,40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</a:tr>
              <a:tr h="267970">
                <a:tc>
                  <a:txBody>
                    <a:bodyPr/>
                    <a:lstStyle/>
                    <a:p>
                      <a:pPr marL="97790">
                        <a:lnSpc>
                          <a:spcPts val="1705"/>
                        </a:lnSpc>
                      </a:pPr>
                      <a:r>
                        <a:rPr sz="1500" b="1" spc="-10" dirty="0">
                          <a:latin typeface="Times New Roman"/>
                          <a:cs typeface="Times New Roman"/>
                        </a:rPr>
                        <a:t>Рапс</a:t>
                      </a:r>
                      <a:r>
                        <a:rPr sz="15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10" dirty="0">
                          <a:latin typeface="Times New Roman"/>
                          <a:cs typeface="Times New Roman"/>
                        </a:rPr>
                        <a:t>яровой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705"/>
                        </a:lnSpc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33-40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705"/>
                        </a:lnSpc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25-30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705"/>
                        </a:lnSpc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8-10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705"/>
                        </a:lnSpc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1:</a:t>
                      </a:r>
                      <a:r>
                        <a:rPr sz="15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0,30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19405">
                <a:tc gridSpan="5"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500" b="1" spc="-10" dirty="0">
                          <a:latin typeface="Times New Roman"/>
                          <a:cs typeface="Times New Roman"/>
                        </a:rPr>
                        <a:t>Подсевные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0035">
                <a:tc>
                  <a:txBody>
                    <a:bodyPr/>
                    <a:lstStyle/>
                    <a:p>
                      <a:pPr marL="97790">
                        <a:lnSpc>
                          <a:spcPts val="1795"/>
                        </a:lnSpc>
                        <a:spcBef>
                          <a:spcPts val="310"/>
                        </a:spcBef>
                      </a:pP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Сераделла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795"/>
                        </a:lnSpc>
                        <a:spcBef>
                          <a:spcPts val="310"/>
                        </a:spcBef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23-30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795"/>
                        </a:lnSpc>
                        <a:spcBef>
                          <a:spcPts val="310"/>
                        </a:spcBef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15-20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795"/>
                        </a:lnSpc>
                        <a:spcBef>
                          <a:spcPts val="310"/>
                        </a:spcBef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8-10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795"/>
                        </a:lnSpc>
                        <a:spcBef>
                          <a:spcPts val="310"/>
                        </a:spcBef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1:</a:t>
                      </a:r>
                      <a:r>
                        <a:rPr sz="15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0,5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97790">
                        <a:lnSpc>
                          <a:spcPts val="1700"/>
                        </a:lnSpc>
                      </a:pP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Райграс</a:t>
                      </a:r>
                      <a:r>
                        <a:rPr sz="15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15" dirty="0">
                          <a:latin typeface="Times New Roman"/>
                          <a:cs typeface="Times New Roman"/>
                        </a:rPr>
                        <a:t>однолетний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700"/>
                        </a:lnSpc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50-60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700"/>
                        </a:lnSpc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30-35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700"/>
                        </a:lnSpc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20-25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700"/>
                        </a:lnSpc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1:</a:t>
                      </a:r>
                      <a:r>
                        <a:rPr sz="15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0,6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</a:tr>
              <a:tr h="379730">
                <a:tc>
                  <a:txBody>
                    <a:bodyPr/>
                    <a:lstStyle/>
                    <a:p>
                      <a:pPr marL="97790">
                        <a:lnSpc>
                          <a:spcPts val="1705"/>
                        </a:lnSpc>
                      </a:pP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Райграс </a:t>
                      </a:r>
                      <a:r>
                        <a:rPr sz="1500" b="1" spc="-15" dirty="0">
                          <a:latin typeface="Times New Roman"/>
                          <a:cs typeface="Times New Roman"/>
                        </a:rPr>
                        <a:t>однолетний </a:t>
                      </a:r>
                      <a:r>
                        <a:rPr sz="1500" b="1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смеси </a:t>
                      </a:r>
                      <a:r>
                        <a:rPr sz="1500" b="1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1500" b="1" spc="-10" dirty="0">
                          <a:latin typeface="Times New Roman"/>
                          <a:cs typeface="Times New Roman"/>
                        </a:rPr>
                        <a:t>викой</a:t>
                      </a:r>
                      <a:r>
                        <a:rPr sz="15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20" dirty="0">
                          <a:latin typeface="Times New Roman"/>
                          <a:cs typeface="Times New Roman"/>
                        </a:rPr>
                        <a:t>мохнатой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705"/>
                        </a:lnSpc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60-65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705"/>
                        </a:lnSpc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35-40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705"/>
                        </a:lnSpc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20-25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705"/>
                        </a:lnSpc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1:</a:t>
                      </a:r>
                      <a:r>
                        <a:rPr sz="15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0,6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-12700" y="0"/>
            <a:ext cx="7407275" cy="9474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5945" marR="5080" indent="-1833880">
              <a:lnSpc>
                <a:spcPct val="151200"/>
              </a:lnSpc>
              <a:spcBef>
                <a:spcPts val="95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ЯГСХА.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Лекции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по </a:t>
            </a:r>
            <a:r>
              <a:rPr sz="1200" spc="-320" dirty="0">
                <a:solidFill>
                  <a:srgbClr val="FFFFFF"/>
                </a:solidFill>
                <a:latin typeface="Arial"/>
                <a:cs typeface="Arial"/>
              </a:rPr>
              <a:t>земледели</a:t>
            </a:r>
            <a:r>
              <a:rPr sz="3000" b="1" spc="-480" baseline="-34722" dirty="0">
                <a:solidFill>
                  <a:srgbClr val="000099"/>
                </a:solidFill>
                <a:latin typeface="Times New Roman"/>
                <a:cs typeface="Times New Roman"/>
              </a:rPr>
              <a:t>С</a:t>
            </a:r>
            <a:r>
              <a:rPr sz="1200" spc="-320" dirty="0">
                <a:solidFill>
                  <a:srgbClr val="FFFFFF"/>
                </a:solidFill>
                <a:latin typeface="Arial"/>
                <a:cs typeface="Arial"/>
              </a:rPr>
              <a:t>ю.</a:t>
            </a:r>
            <a:r>
              <a:rPr sz="3000" b="1" spc="-480" baseline="-34722" dirty="0">
                <a:solidFill>
                  <a:srgbClr val="000099"/>
                </a:solidFill>
                <a:latin typeface="Times New Roman"/>
                <a:cs typeface="Times New Roman"/>
              </a:rPr>
              <a:t>р</a:t>
            </a:r>
            <a:r>
              <a:rPr sz="1200" spc="-32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3000" b="1" spc="-480" baseline="-34722" dirty="0">
                <a:solidFill>
                  <a:srgbClr val="000099"/>
                </a:solidFill>
                <a:latin typeface="Times New Roman"/>
                <a:cs typeface="Times New Roman"/>
              </a:rPr>
              <a:t>е</a:t>
            </a:r>
            <a:r>
              <a:rPr sz="1200" spc="-32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3000" b="1" spc="-480" baseline="-34722" dirty="0">
                <a:solidFill>
                  <a:srgbClr val="000099"/>
                </a:solidFill>
                <a:latin typeface="Times New Roman"/>
                <a:cs typeface="Times New Roman"/>
              </a:rPr>
              <a:t>д</a:t>
            </a:r>
            <a:r>
              <a:rPr sz="1200" spc="-320" dirty="0">
                <a:solidFill>
                  <a:srgbClr val="FFFFFF"/>
                </a:solidFill>
                <a:latin typeface="Arial"/>
                <a:cs typeface="Arial"/>
              </a:rPr>
              <a:t>во</a:t>
            </a:r>
            <a:r>
              <a:rPr sz="3000" b="1" spc="-480" baseline="-34722" dirty="0">
                <a:solidFill>
                  <a:srgbClr val="000099"/>
                </a:solidFill>
                <a:latin typeface="Times New Roman"/>
                <a:cs typeface="Times New Roman"/>
              </a:rPr>
              <a:t>н</a:t>
            </a:r>
            <a:r>
              <a:rPr sz="1200" spc="-3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3000" b="1" spc="-480" baseline="-34722" dirty="0">
                <a:solidFill>
                  <a:srgbClr val="000099"/>
                </a:solidFill>
                <a:latin typeface="Times New Roman"/>
                <a:cs typeface="Times New Roman"/>
              </a:rPr>
              <a:t>я</a:t>
            </a:r>
            <a:r>
              <a:rPr sz="1200" spc="-320" dirty="0">
                <a:solidFill>
                  <a:srgbClr val="FFFFFF"/>
                </a:solidFill>
                <a:latin typeface="Arial"/>
                <a:cs typeface="Arial"/>
              </a:rPr>
              <a:t>бо</a:t>
            </a:r>
            <a:r>
              <a:rPr sz="3000" b="1" spc="-480" baseline="-34722" dirty="0">
                <a:solidFill>
                  <a:srgbClr val="000099"/>
                </a:solidFill>
                <a:latin typeface="Times New Roman"/>
                <a:cs typeface="Times New Roman"/>
              </a:rPr>
              <a:t>я</a:t>
            </a:r>
            <a:r>
              <a:rPr sz="1200" spc="-320" dirty="0">
                <a:solidFill>
                  <a:srgbClr val="FFFFFF"/>
                </a:solidFill>
                <a:latin typeface="Arial"/>
                <a:cs typeface="Arial"/>
              </a:rPr>
              <a:t>ро</a:t>
            </a:r>
            <a:r>
              <a:rPr sz="3000" b="1" spc="-480" baseline="-34722" dirty="0">
                <a:solidFill>
                  <a:srgbClr val="000099"/>
                </a:solidFill>
                <a:latin typeface="Times New Roman"/>
                <a:cs typeface="Times New Roman"/>
              </a:rPr>
              <a:t>у</a:t>
            </a:r>
            <a:r>
              <a:rPr sz="1200" spc="-320" dirty="0">
                <a:solidFill>
                  <a:srgbClr val="FFFFFF"/>
                </a:solidFill>
                <a:latin typeface="Arial"/>
                <a:cs typeface="Arial"/>
              </a:rPr>
              <a:t>ты</a:t>
            </a:r>
            <a:r>
              <a:rPr sz="3000" b="1" spc="-480" baseline="-34722" dirty="0">
                <a:solidFill>
                  <a:srgbClr val="000099"/>
                </a:solidFill>
                <a:latin typeface="Times New Roman"/>
                <a:cs typeface="Times New Roman"/>
              </a:rPr>
              <a:t>р</a:t>
            </a:r>
            <a:r>
              <a:rPr sz="1200" spc="-32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3000" b="1" spc="-480" baseline="-34722" dirty="0">
                <a:solidFill>
                  <a:srgbClr val="000099"/>
                </a:solidFill>
                <a:latin typeface="Times New Roman"/>
                <a:cs typeface="Times New Roman"/>
              </a:rPr>
              <a:t>о</a:t>
            </a:r>
            <a:r>
              <a:rPr sz="1200" spc="-32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3000" b="1" spc="-480" baseline="-34722" dirty="0">
                <a:solidFill>
                  <a:srgbClr val="000099"/>
                </a:solidFill>
                <a:latin typeface="Times New Roman"/>
                <a:cs typeface="Times New Roman"/>
              </a:rPr>
              <a:t>ж</a:t>
            </a:r>
            <a:r>
              <a:rPr sz="1200" spc="-320" dirty="0">
                <a:solidFill>
                  <a:srgbClr val="FFFFFF"/>
                </a:solidFill>
                <a:latin typeface="Arial"/>
                <a:cs typeface="Arial"/>
              </a:rPr>
              <a:t>С.В</a:t>
            </a:r>
            <a:r>
              <a:rPr sz="3000" b="1" spc="-480" baseline="-34722" dirty="0">
                <a:solidFill>
                  <a:srgbClr val="000099"/>
                </a:solidFill>
                <a:latin typeface="Times New Roman"/>
                <a:cs typeface="Times New Roman"/>
              </a:rPr>
              <a:t>а</a:t>
            </a:r>
            <a:r>
              <a:rPr sz="1200" spc="-32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3000" b="1" spc="-480" baseline="-34722" dirty="0">
                <a:solidFill>
                  <a:srgbClr val="000099"/>
                </a:solidFill>
                <a:latin typeface="Times New Roman"/>
                <a:cs typeface="Times New Roman"/>
              </a:rPr>
              <a:t>й</a:t>
            </a:r>
            <a:r>
              <a:rPr sz="1200" spc="-320" dirty="0">
                <a:solidFill>
                  <a:srgbClr val="FFFFFF"/>
                </a:solidFill>
                <a:latin typeface="Arial"/>
                <a:cs typeface="Arial"/>
              </a:rPr>
              <a:t>Щ</a:t>
            </a:r>
            <a:r>
              <a:rPr sz="3000" b="1" spc="-480" baseline="-34722" dirty="0">
                <a:solidFill>
                  <a:srgbClr val="000099"/>
                </a:solidFill>
                <a:latin typeface="Times New Roman"/>
                <a:cs typeface="Times New Roman"/>
              </a:rPr>
              <a:t>н</a:t>
            </a:r>
            <a:r>
              <a:rPr sz="1200" spc="-320" dirty="0">
                <a:solidFill>
                  <a:srgbClr val="FFFFFF"/>
                </a:solidFill>
                <a:latin typeface="Arial"/>
                <a:cs typeface="Arial"/>
              </a:rPr>
              <a:t>ук</a:t>
            </a:r>
            <a:r>
              <a:rPr sz="3000" b="1" spc="-480" baseline="-34722" dirty="0">
                <a:solidFill>
                  <a:srgbClr val="000099"/>
                </a:solidFill>
                <a:latin typeface="Times New Roman"/>
                <a:cs typeface="Times New Roman"/>
              </a:rPr>
              <a:t>о</a:t>
            </a:r>
            <a:r>
              <a:rPr sz="1200" spc="-320" dirty="0">
                <a:solidFill>
                  <a:srgbClr val="FFFFFF"/>
                </a:solidFill>
                <a:latin typeface="Arial"/>
                <a:cs typeface="Arial"/>
              </a:rPr>
              <a:t>ин</a:t>
            </a:r>
            <a:r>
              <a:rPr sz="3000" b="1" spc="-480" baseline="-34722" dirty="0">
                <a:solidFill>
                  <a:srgbClr val="000099"/>
                </a:solidFill>
                <a:latin typeface="Times New Roman"/>
                <a:cs typeface="Times New Roman"/>
              </a:rPr>
              <a:t>с</a:t>
            </a:r>
            <a:r>
              <a:rPr sz="1200" spc="-32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3000" b="1" spc="-480" baseline="-34722" dirty="0">
                <a:solidFill>
                  <a:srgbClr val="000099"/>
                </a:solidFill>
                <a:latin typeface="Times New Roman"/>
                <a:cs typeface="Times New Roman"/>
              </a:rPr>
              <a:t>т</a:t>
            </a:r>
            <a:r>
              <a:rPr sz="1200" spc="-320" dirty="0">
                <a:solidFill>
                  <a:srgbClr val="FFFFFF"/>
                </a:solidFill>
                <a:latin typeface="Arial"/>
                <a:cs typeface="Arial"/>
              </a:rPr>
              <a:t>ht</a:t>
            </a:r>
            <a:r>
              <a:rPr sz="3000" b="1" spc="-480" baseline="-34722" dirty="0">
                <a:solidFill>
                  <a:srgbClr val="000099"/>
                </a:solidFill>
                <a:latin typeface="Times New Roman"/>
                <a:cs typeface="Times New Roman"/>
              </a:rPr>
              <a:t>ь</a:t>
            </a:r>
            <a:r>
              <a:rPr sz="1200" spc="-320" dirty="0">
                <a:solidFill>
                  <a:srgbClr val="FFFFFF"/>
                </a:solidFill>
                <a:latin typeface="Arial"/>
                <a:cs typeface="Arial"/>
              </a:rPr>
              <a:t>tp:</a:t>
            </a:r>
            <a:r>
              <a:rPr sz="3000" b="1" spc="-480" baseline="-34722" dirty="0">
                <a:solidFill>
                  <a:srgbClr val="000099"/>
                </a:solidFill>
                <a:latin typeface="Times New Roman"/>
                <a:cs typeface="Times New Roman"/>
              </a:rPr>
              <a:t>н</a:t>
            </a:r>
            <a:r>
              <a:rPr sz="1200" spc="-320" dirty="0">
                <a:solidFill>
                  <a:srgbClr val="FFFFFF"/>
                </a:solidFill>
                <a:latin typeface="Arial"/>
                <a:cs typeface="Arial"/>
              </a:rPr>
              <a:t>//z</a:t>
            </a:r>
            <a:r>
              <a:rPr sz="3000" b="1" spc="-480" baseline="-34722" dirty="0">
                <a:solidFill>
                  <a:srgbClr val="000099"/>
                </a:solidFill>
                <a:latin typeface="Times New Roman"/>
                <a:cs typeface="Times New Roman"/>
              </a:rPr>
              <a:t>а</a:t>
            </a:r>
            <a:r>
              <a:rPr sz="1200" spc="-320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3000" b="1" spc="-480" baseline="-34722" dirty="0">
                <a:solidFill>
                  <a:srgbClr val="000099"/>
                </a:solidFill>
                <a:latin typeface="Times New Roman"/>
                <a:cs typeface="Times New Roman"/>
              </a:rPr>
              <a:t>д</a:t>
            </a:r>
            <a:r>
              <a:rPr sz="1200" spc="-3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b="1" spc="-480" baseline="-34722" dirty="0">
                <a:solidFill>
                  <a:srgbClr val="000099"/>
                </a:solidFill>
                <a:latin typeface="Times New Roman"/>
                <a:cs typeface="Times New Roman"/>
              </a:rPr>
              <a:t>з</a:t>
            </a:r>
            <a:r>
              <a:rPr sz="1200" spc="-320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3000" b="1" spc="-480" baseline="-34722" dirty="0">
                <a:solidFill>
                  <a:srgbClr val="000099"/>
                </a:solidFill>
                <a:latin typeface="Times New Roman"/>
                <a:cs typeface="Times New Roman"/>
              </a:rPr>
              <a:t>е</a:t>
            </a:r>
            <a:r>
              <a:rPr sz="1200" spc="-3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b="1" spc="-480" baseline="-34722" dirty="0">
                <a:solidFill>
                  <a:srgbClr val="000099"/>
                </a:solidFill>
                <a:latin typeface="Times New Roman"/>
                <a:cs typeface="Times New Roman"/>
              </a:rPr>
              <a:t>м</a:t>
            </a:r>
            <a:r>
              <a:rPr sz="1200" spc="-320" dirty="0">
                <a:solidFill>
                  <a:srgbClr val="FFFFFF"/>
                </a:solidFill>
                <a:latin typeface="Arial"/>
                <a:cs typeface="Arial"/>
              </a:rPr>
              <a:t>lie</a:t>
            </a:r>
            <a:r>
              <a:rPr sz="3000" b="1" spc="-480" baseline="-34722" dirty="0">
                <a:solidFill>
                  <a:srgbClr val="000099"/>
                </a:solidFill>
                <a:latin typeface="Times New Roman"/>
                <a:cs typeface="Times New Roman"/>
              </a:rPr>
              <a:t>н</a:t>
            </a:r>
            <a:r>
              <a:rPr sz="1200" spc="-320" dirty="0">
                <a:solidFill>
                  <a:srgbClr val="FFFFFF"/>
                </a:solidFill>
                <a:latin typeface="Arial"/>
                <a:cs typeface="Arial"/>
              </a:rPr>
              <a:t>.jim</a:t>
            </a:r>
            <a:r>
              <a:rPr sz="3000" b="1" spc="-480" baseline="-34722" dirty="0">
                <a:solidFill>
                  <a:srgbClr val="000099"/>
                </a:solidFill>
                <a:latin typeface="Times New Roman"/>
                <a:cs typeface="Times New Roman"/>
              </a:rPr>
              <a:t>о</a:t>
            </a:r>
            <a:r>
              <a:rPr sz="1200" spc="-3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000" b="1" spc="-480" baseline="-34722" dirty="0">
                <a:solidFill>
                  <a:srgbClr val="000099"/>
                </a:solidFill>
                <a:latin typeface="Times New Roman"/>
                <a:cs typeface="Times New Roman"/>
              </a:rPr>
              <a:t>й</a:t>
            </a:r>
            <a:r>
              <a:rPr sz="1200" spc="-320" dirty="0">
                <a:solidFill>
                  <a:srgbClr val="FFFFFF"/>
                </a:solidFill>
                <a:latin typeface="Arial"/>
                <a:cs typeface="Arial"/>
              </a:rPr>
              <a:t>o.</a:t>
            </a:r>
            <a:r>
              <a:rPr sz="3000" b="1" spc="-480" baseline="-34722" dirty="0">
                <a:solidFill>
                  <a:srgbClr val="000099"/>
                </a:solidFill>
                <a:latin typeface="Times New Roman"/>
                <a:cs typeface="Times New Roman"/>
              </a:rPr>
              <a:t>п</a:t>
            </a:r>
            <a:r>
              <a:rPr sz="1200" spc="-320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3000" b="1" spc="-480" baseline="-34722" dirty="0">
                <a:solidFill>
                  <a:srgbClr val="000099"/>
                </a:solidFill>
                <a:latin typeface="Times New Roman"/>
                <a:cs typeface="Times New Roman"/>
              </a:rPr>
              <a:t>о</a:t>
            </a:r>
            <a:r>
              <a:rPr sz="1200" spc="-3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000" b="1" spc="-480" baseline="-34722" dirty="0">
                <a:solidFill>
                  <a:srgbClr val="000099"/>
                </a:solidFill>
                <a:latin typeface="Times New Roman"/>
                <a:cs typeface="Times New Roman"/>
              </a:rPr>
              <a:t>д</a:t>
            </a:r>
            <a:r>
              <a:rPr sz="1200" spc="-32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3000" b="1" spc="-480" baseline="-34722" dirty="0">
                <a:solidFill>
                  <a:srgbClr val="000099"/>
                </a:solidFill>
                <a:latin typeface="Times New Roman"/>
                <a:cs typeface="Times New Roman"/>
              </a:rPr>
              <a:t>земной  </a:t>
            </a:r>
            <a:r>
              <a:rPr sz="2000" b="1" spc="-5" dirty="0">
                <a:solidFill>
                  <a:srgbClr val="000099"/>
                </a:solidFill>
                <a:latin typeface="Times New Roman"/>
                <a:cs typeface="Times New Roman"/>
              </a:rPr>
              <a:t>массы </a:t>
            </a:r>
            <a:r>
              <a:rPr sz="2000" b="1" spc="-10" dirty="0">
                <a:solidFill>
                  <a:srgbClr val="000099"/>
                </a:solidFill>
                <a:latin typeface="Times New Roman"/>
                <a:cs typeface="Times New Roman"/>
              </a:rPr>
              <a:t>основных </a:t>
            </a:r>
            <a:r>
              <a:rPr sz="2000" b="1" spc="-15" dirty="0">
                <a:solidFill>
                  <a:srgbClr val="000099"/>
                </a:solidFill>
                <a:latin typeface="Times New Roman"/>
                <a:cs typeface="Times New Roman"/>
              </a:rPr>
              <a:t>видов </a:t>
            </a:r>
            <a:r>
              <a:rPr sz="2000" b="1" spc="-10" dirty="0">
                <a:solidFill>
                  <a:srgbClr val="000099"/>
                </a:solidFill>
                <a:latin typeface="Times New Roman"/>
                <a:cs typeface="Times New Roman"/>
              </a:rPr>
              <a:t>промежуточных</a:t>
            </a:r>
            <a:r>
              <a:rPr sz="2000" b="1" spc="-7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000099"/>
                </a:solidFill>
                <a:latin typeface="Times New Roman"/>
                <a:cs typeface="Times New Roman"/>
              </a:rPr>
              <a:t>культур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5469"/>
            <a:ext cx="5410200" cy="0"/>
          </a:xfrm>
          <a:custGeom>
            <a:avLst/>
            <a:gdLst/>
            <a:ahLst/>
            <a:cxnLst/>
            <a:rect l="l" t="t" r="r" b="b"/>
            <a:pathLst>
              <a:path w="5410200">
                <a:moveTo>
                  <a:pt x="0" y="0"/>
                </a:moveTo>
                <a:lnTo>
                  <a:pt x="5410187" y="0"/>
                </a:lnTo>
              </a:path>
            </a:pathLst>
          </a:custGeom>
          <a:ln w="51498">
            <a:solidFill>
              <a:srgbClr val="CF54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2590" y="0"/>
            <a:ext cx="1905" cy="311150"/>
          </a:xfrm>
          <a:custGeom>
            <a:avLst/>
            <a:gdLst/>
            <a:ahLst/>
            <a:cxnLst/>
            <a:rect l="l" t="t" r="r" b="b"/>
            <a:pathLst>
              <a:path w="1904" h="311150">
                <a:moveTo>
                  <a:pt x="0" y="310667"/>
                </a:moveTo>
                <a:lnTo>
                  <a:pt x="1409" y="310667"/>
                </a:lnTo>
                <a:lnTo>
                  <a:pt x="1409" y="0"/>
                </a:lnTo>
                <a:lnTo>
                  <a:pt x="0" y="0"/>
                </a:lnTo>
                <a:lnTo>
                  <a:pt x="0" y="310667"/>
                </a:lnTo>
                <a:close/>
              </a:path>
            </a:pathLst>
          </a:custGeom>
          <a:solidFill>
            <a:srgbClr val="564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71914" y="0"/>
            <a:ext cx="13335" cy="311150"/>
          </a:xfrm>
          <a:custGeom>
            <a:avLst/>
            <a:gdLst/>
            <a:ahLst/>
            <a:cxnLst/>
            <a:rect l="l" t="t" r="r" b="b"/>
            <a:pathLst>
              <a:path w="13334" h="311150">
                <a:moveTo>
                  <a:pt x="0" y="310667"/>
                </a:moveTo>
                <a:lnTo>
                  <a:pt x="13055" y="310667"/>
                </a:lnTo>
                <a:lnTo>
                  <a:pt x="13055" y="0"/>
                </a:lnTo>
                <a:lnTo>
                  <a:pt x="0" y="0"/>
                </a:lnTo>
                <a:lnTo>
                  <a:pt x="0" y="310667"/>
                </a:lnTo>
                <a:close/>
              </a:path>
            </a:pathLst>
          </a:custGeom>
          <a:solidFill>
            <a:srgbClr val="564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02852" y="0"/>
            <a:ext cx="41910" cy="311150"/>
          </a:xfrm>
          <a:custGeom>
            <a:avLst/>
            <a:gdLst/>
            <a:ahLst/>
            <a:cxnLst/>
            <a:rect l="l" t="t" r="r" b="b"/>
            <a:pathLst>
              <a:path w="41909" h="311150">
                <a:moveTo>
                  <a:pt x="0" y="310667"/>
                </a:moveTo>
                <a:lnTo>
                  <a:pt x="41630" y="310667"/>
                </a:lnTo>
                <a:lnTo>
                  <a:pt x="41630" y="0"/>
                </a:lnTo>
                <a:lnTo>
                  <a:pt x="0" y="0"/>
                </a:lnTo>
                <a:lnTo>
                  <a:pt x="0" y="310667"/>
                </a:lnTo>
                <a:close/>
              </a:path>
            </a:pathLst>
          </a:custGeom>
          <a:solidFill>
            <a:srgbClr val="564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70543" y="0"/>
            <a:ext cx="5080" cy="311150"/>
          </a:xfrm>
          <a:custGeom>
            <a:avLst/>
            <a:gdLst/>
            <a:ahLst/>
            <a:cxnLst/>
            <a:rect l="l" t="t" r="r" b="b"/>
            <a:pathLst>
              <a:path w="5079" h="311150">
                <a:moveTo>
                  <a:pt x="0" y="310667"/>
                </a:moveTo>
                <a:lnTo>
                  <a:pt x="4876" y="310667"/>
                </a:lnTo>
                <a:lnTo>
                  <a:pt x="4876" y="0"/>
                </a:lnTo>
                <a:lnTo>
                  <a:pt x="0" y="0"/>
                </a:lnTo>
                <a:lnTo>
                  <a:pt x="0" y="310667"/>
                </a:lnTo>
                <a:close/>
              </a:path>
            </a:pathLst>
          </a:custGeom>
          <a:solidFill>
            <a:srgbClr val="564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8916035" cy="311150"/>
          </a:xfrm>
          <a:custGeom>
            <a:avLst/>
            <a:gdLst/>
            <a:ahLst/>
            <a:cxnLst/>
            <a:rect l="l" t="t" r="r" b="b"/>
            <a:pathLst>
              <a:path w="8916035" h="311150">
                <a:moveTo>
                  <a:pt x="0" y="310667"/>
                </a:moveTo>
                <a:lnTo>
                  <a:pt x="8915679" y="310667"/>
                </a:lnTo>
                <a:lnTo>
                  <a:pt x="8915679" y="0"/>
                </a:lnTo>
                <a:lnTo>
                  <a:pt x="0" y="0"/>
                </a:lnTo>
                <a:lnTo>
                  <a:pt x="0" y="310667"/>
                </a:lnTo>
                <a:close/>
              </a:path>
            </a:pathLst>
          </a:custGeom>
          <a:solidFill>
            <a:srgbClr val="564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42590" y="308279"/>
            <a:ext cx="1905" cy="91440"/>
          </a:xfrm>
          <a:custGeom>
            <a:avLst/>
            <a:gdLst/>
            <a:ahLst/>
            <a:cxnLst/>
            <a:rect l="l" t="t" r="r" b="b"/>
            <a:pathLst>
              <a:path w="1904" h="91439">
                <a:moveTo>
                  <a:pt x="0" y="91439"/>
                </a:moveTo>
                <a:lnTo>
                  <a:pt x="1409" y="91439"/>
                </a:lnTo>
                <a:lnTo>
                  <a:pt x="140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71914" y="308279"/>
            <a:ext cx="13335" cy="91440"/>
          </a:xfrm>
          <a:custGeom>
            <a:avLst/>
            <a:gdLst/>
            <a:ahLst/>
            <a:cxnLst/>
            <a:rect l="l" t="t" r="r" b="b"/>
            <a:pathLst>
              <a:path w="13334" h="91439">
                <a:moveTo>
                  <a:pt x="0" y="91439"/>
                </a:moveTo>
                <a:lnTo>
                  <a:pt x="13055" y="91439"/>
                </a:lnTo>
                <a:lnTo>
                  <a:pt x="13055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02852" y="308279"/>
            <a:ext cx="41910" cy="91440"/>
          </a:xfrm>
          <a:custGeom>
            <a:avLst/>
            <a:gdLst/>
            <a:ahLst/>
            <a:cxnLst/>
            <a:rect l="l" t="t" r="r" b="b"/>
            <a:pathLst>
              <a:path w="41909" h="91439">
                <a:moveTo>
                  <a:pt x="0" y="91439"/>
                </a:moveTo>
                <a:lnTo>
                  <a:pt x="41630" y="91439"/>
                </a:lnTo>
                <a:lnTo>
                  <a:pt x="4163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72981" y="308279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131825"/>
                </a:moveTo>
                <a:lnTo>
                  <a:pt x="0" y="0"/>
                </a:lnTo>
                <a:lnTo>
                  <a:pt x="0" y="131825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308279"/>
            <a:ext cx="8916035" cy="91440"/>
          </a:xfrm>
          <a:custGeom>
            <a:avLst/>
            <a:gdLst/>
            <a:ahLst/>
            <a:cxnLst/>
            <a:rect l="l" t="t" r="r" b="b"/>
            <a:pathLst>
              <a:path w="8916035" h="91439">
                <a:moveTo>
                  <a:pt x="0" y="91439"/>
                </a:moveTo>
                <a:lnTo>
                  <a:pt x="8915679" y="91439"/>
                </a:lnTo>
                <a:lnTo>
                  <a:pt x="891567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42590" y="360248"/>
            <a:ext cx="1905" cy="80010"/>
          </a:xfrm>
          <a:custGeom>
            <a:avLst/>
            <a:gdLst/>
            <a:ahLst/>
            <a:cxnLst/>
            <a:rect l="l" t="t" r="r" b="b"/>
            <a:pathLst>
              <a:path w="1904" h="80009">
                <a:moveTo>
                  <a:pt x="0" y="79857"/>
                </a:moveTo>
                <a:lnTo>
                  <a:pt x="1409" y="79857"/>
                </a:lnTo>
                <a:lnTo>
                  <a:pt x="1409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071914" y="360248"/>
            <a:ext cx="13335" cy="80010"/>
          </a:xfrm>
          <a:custGeom>
            <a:avLst/>
            <a:gdLst/>
            <a:ahLst/>
            <a:cxnLst/>
            <a:rect l="l" t="t" r="r" b="b"/>
            <a:pathLst>
              <a:path w="13334" h="80009">
                <a:moveTo>
                  <a:pt x="0" y="79857"/>
                </a:moveTo>
                <a:lnTo>
                  <a:pt x="13055" y="79857"/>
                </a:lnTo>
                <a:lnTo>
                  <a:pt x="13055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02852" y="360248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09">
                <a:moveTo>
                  <a:pt x="0" y="79857"/>
                </a:moveTo>
                <a:lnTo>
                  <a:pt x="41630" y="79857"/>
                </a:lnTo>
                <a:lnTo>
                  <a:pt x="41630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10187" y="360248"/>
            <a:ext cx="3505835" cy="80010"/>
          </a:xfrm>
          <a:custGeom>
            <a:avLst/>
            <a:gdLst/>
            <a:ahLst/>
            <a:cxnLst/>
            <a:rect l="l" t="t" r="r" b="b"/>
            <a:pathLst>
              <a:path w="3505834" h="80009">
                <a:moveTo>
                  <a:pt x="0" y="79857"/>
                </a:moveTo>
                <a:lnTo>
                  <a:pt x="3505492" y="79857"/>
                </a:lnTo>
                <a:lnTo>
                  <a:pt x="3505492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2590" y="440105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80035"/>
                </a:moveTo>
                <a:lnTo>
                  <a:pt x="1409" y="180035"/>
                </a:lnTo>
                <a:lnTo>
                  <a:pt x="1409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71914" y="440105"/>
            <a:ext cx="13335" cy="180340"/>
          </a:xfrm>
          <a:custGeom>
            <a:avLst/>
            <a:gdLst/>
            <a:ahLst/>
            <a:cxnLst/>
            <a:rect l="l" t="t" r="r" b="b"/>
            <a:pathLst>
              <a:path w="13334" h="180340">
                <a:moveTo>
                  <a:pt x="0" y="180035"/>
                </a:moveTo>
                <a:lnTo>
                  <a:pt x="13055" y="180035"/>
                </a:lnTo>
                <a:lnTo>
                  <a:pt x="13055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02852" y="440105"/>
            <a:ext cx="41910" cy="180340"/>
          </a:xfrm>
          <a:custGeom>
            <a:avLst/>
            <a:gdLst/>
            <a:ahLst/>
            <a:cxnLst/>
            <a:rect l="l" t="t" r="r" b="b"/>
            <a:pathLst>
              <a:path w="41909" h="180340">
                <a:moveTo>
                  <a:pt x="0" y="180035"/>
                </a:moveTo>
                <a:lnTo>
                  <a:pt x="41630" y="180035"/>
                </a:lnTo>
                <a:lnTo>
                  <a:pt x="4163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10200" y="440105"/>
            <a:ext cx="3565525" cy="180340"/>
          </a:xfrm>
          <a:custGeom>
            <a:avLst/>
            <a:gdLst/>
            <a:ahLst/>
            <a:cxnLst/>
            <a:rect l="l" t="t" r="r" b="b"/>
            <a:pathLst>
              <a:path w="3565525" h="180340">
                <a:moveTo>
                  <a:pt x="0" y="180035"/>
                </a:moveTo>
                <a:lnTo>
                  <a:pt x="3565220" y="180035"/>
                </a:lnTo>
                <a:lnTo>
                  <a:pt x="356522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07342" y="511225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39" y="0"/>
                </a:lnTo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73645" y="607225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30004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943111" y="38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878049" y="38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8293"/>
            <a:ext cx="9144000" cy="68497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4968" y="647700"/>
            <a:ext cx="8973312" cy="4212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1519" y="771905"/>
            <a:ext cx="8713470" cy="3962400"/>
          </a:xfrm>
          <a:custGeom>
            <a:avLst/>
            <a:gdLst/>
            <a:ahLst/>
            <a:cxnLst/>
            <a:rect l="l" t="t" r="r" b="b"/>
            <a:pathLst>
              <a:path w="8713470" h="3962400">
                <a:moveTo>
                  <a:pt x="8564457" y="952500"/>
                </a:moveTo>
                <a:lnTo>
                  <a:pt x="148517" y="952500"/>
                </a:lnTo>
                <a:lnTo>
                  <a:pt x="0" y="990600"/>
                </a:lnTo>
                <a:lnTo>
                  <a:pt x="1089126" y="2260600"/>
                </a:lnTo>
                <a:lnTo>
                  <a:pt x="0" y="3962400"/>
                </a:lnTo>
                <a:lnTo>
                  <a:pt x="50267" y="3962400"/>
                </a:lnTo>
                <a:lnTo>
                  <a:pt x="351871" y="3886200"/>
                </a:lnTo>
                <a:lnTo>
                  <a:pt x="402138" y="3886200"/>
                </a:lnTo>
                <a:lnTo>
                  <a:pt x="603207" y="3835400"/>
                </a:lnTo>
                <a:lnTo>
                  <a:pt x="653474" y="3835400"/>
                </a:lnTo>
                <a:lnTo>
                  <a:pt x="804276" y="3797300"/>
                </a:lnTo>
                <a:lnTo>
                  <a:pt x="854543" y="3797300"/>
                </a:lnTo>
                <a:lnTo>
                  <a:pt x="955077" y="3771900"/>
                </a:lnTo>
                <a:lnTo>
                  <a:pt x="1005344" y="3771900"/>
                </a:lnTo>
                <a:lnTo>
                  <a:pt x="1105879" y="3746500"/>
                </a:lnTo>
                <a:lnTo>
                  <a:pt x="1156146" y="3746500"/>
                </a:lnTo>
                <a:lnTo>
                  <a:pt x="1256680" y="3721100"/>
                </a:lnTo>
                <a:lnTo>
                  <a:pt x="1306947" y="3721100"/>
                </a:lnTo>
                <a:lnTo>
                  <a:pt x="1407481" y="3695700"/>
                </a:lnTo>
                <a:lnTo>
                  <a:pt x="1457748" y="3695700"/>
                </a:lnTo>
                <a:lnTo>
                  <a:pt x="1508015" y="3683000"/>
                </a:lnTo>
                <a:lnTo>
                  <a:pt x="1558282" y="3683000"/>
                </a:lnTo>
                <a:lnTo>
                  <a:pt x="1658817" y="3657600"/>
                </a:lnTo>
                <a:lnTo>
                  <a:pt x="1709084" y="3657600"/>
                </a:lnTo>
                <a:lnTo>
                  <a:pt x="1759351" y="3644900"/>
                </a:lnTo>
                <a:lnTo>
                  <a:pt x="1809618" y="3644900"/>
                </a:lnTo>
                <a:lnTo>
                  <a:pt x="1859885" y="3632200"/>
                </a:lnTo>
                <a:lnTo>
                  <a:pt x="1910152" y="3632200"/>
                </a:lnTo>
                <a:lnTo>
                  <a:pt x="1960419" y="3619500"/>
                </a:lnTo>
                <a:lnTo>
                  <a:pt x="2010686" y="3619500"/>
                </a:lnTo>
                <a:lnTo>
                  <a:pt x="2060953" y="3606800"/>
                </a:lnTo>
                <a:lnTo>
                  <a:pt x="2111220" y="3606800"/>
                </a:lnTo>
                <a:lnTo>
                  <a:pt x="2161488" y="3594100"/>
                </a:lnTo>
                <a:lnTo>
                  <a:pt x="2211755" y="3594100"/>
                </a:lnTo>
                <a:lnTo>
                  <a:pt x="2262022" y="3581400"/>
                </a:lnTo>
                <a:lnTo>
                  <a:pt x="2362556" y="3581400"/>
                </a:lnTo>
                <a:lnTo>
                  <a:pt x="2412823" y="3568700"/>
                </a:lnTo>
                <a:lnTo>
                  <a:pt x="2463090" y="3568700"/>
                </a:lnTo>
                <a:lnTo>
                  <a:pt x="2513358" y="3556000"/>
                </a:lnTo>
                <a:lnTo>
                  <a:pt x="2613892" y="3556000"/>
                </a:lnTo>
                <a:lnTo>
                  <a:pt x="2664159" y="3543300"/>
                </a:lnTo>
                <a:lnTo>
                  <a:pt x="2764694" y="3543300"/>
                </a:lnTo>
                <a:lnTo>
                  <a:pt x="2814961" y="3530600"/>
                </a:lnTo>
                <a:lnTo>
                  <a:pt x="2915495" y="3530600"/>
                </a:lnTo>
                <a:lnTo>
                  <a:pt x="2965763" y="3517900"/>
                </a:lnTo>
                <a:lnTo>
                  <a:pt x="3116565" y="3517900"/>
                </a:lnTo>
                <a:lnTo>
                  <a:pt x="3166832" y="3505200"/>
                </a:lnTo>
                <a:lnTo>
                  <a:pt x="3267367" y="3505200"/>
                </a:lnTo>
                <a:lnTo>
                  <a:pt x="2178240" y="3098800"/>
                </a:lnTo>
                <a:lnTo>
                  <a:pt x="2228897" y="3098800"/>
                </a:lnTo>
                <a:lnTo>
                  <a:pt x="2279554" y="3086100"/>
                </a:lnTo>
                <a:lnTo>
                  <a:pt x="2330211" y="3086100"/>
                </a:lnTo>
                <a:lnTo>
                  <a:pt x="2380868" y="3073400"/>
                </a:lnTo>
                <a:lnTo>
                  <a:pt x="2482182" y="3073400"/>
                </a:lnTo>
                <a:lnTo>
                  <a:pt x="2532839" y="3060700"/>
                </a:lnTo>
                <a:lnTo>
                  <a:pt x="2583496" y="3060700"/>
                </a:lnTo>
                <a:lnTo>
                  <a:pt x="2634153" y="3048000"/>
                </a:lnTo>
                <a:lnTo>
                  <a:pt x="2735467" y="3048000"/>
                </a:lnTo>
                <a:lnTo>
                  <a:pt x="2786124" y="3035300"/>
                </a:lnTo>
                <a:lnTo>
                  <a:pt x="2887438" y="3035300"/>
                </a:lnTo>
                <a:lnTo>
                  <a:pt x="2938095" y="3022600"/>
                </a:lnTo>
                <a:lnTo>
                  <a:pt x="3090065" y="3022600"/>
                </a:lnTo>
                <a:lnTo>
                  <a:pt x="3140722" y="3009900"/>
                </a:lnTo>
                <a:lnTo>
                  <a:pt x="3292693" y="3009900"/>
                </a:lnTo>
                <a:lnTo>
                  <a:pt x="3343350" y="2997200"/>
                </a:lnTo>
                <a:lnTo>
                  <a:pt x="3596634" y="2997200"/>
                </a:lnTo>
                <a:lnTo>
                  <a:pt x="3647291" y="2984500"/>
                </a:lnTo>
                <a:lnTo>
                  <a:pt x="4052545" y="2984500"/>
                </a:lnTo>
                <a:lnTo>
                  <a:pt x="4103202" y="2971800"/>
                </a:lnTo>
                <a:lnTo>
                  <a:pt x="8079005" y="2971800"/>
                </a:lnTo>
                <a:lnTo>
                  <a:pt x="7623848" y="2260600"/>
                </a:lnTo>
                <a:lnTo>
                  <a:pt x="8712974" y="990600"/>
                </a:lnTo>
                <a:lnTo>
                  <a:pt x="8564457" y="952500"/>
                </a:lnTo>
                <a:close/>
              </a:path>
              <a:path w="8713470" h="3962400">
                <a:moveTo>
                  <a:pt x="8079005" y="2971800"/>
                </a:moveTo>
                <a:lnTo>
                  <a:pt x="4609769" y="2971800"/>
                </a:lnTo>
                <a:lnTo>
                  <a:pt x="4660425" y="2984500"/>
                </a:lnTo>
                <a:lnTo>
                  <a:pt x="5065679" y="2984500"/>
                </a:lnTo>
                <a:lnTo>
                  <a:pt x="5116336" y="2997200"/>
                </a:lnTo>
                <a:lnTo>
                  <a:pt x="5369619" y="2997200"/>
                </a:lnTo>
                <a:lnTo>
                  <a:pt x="5420275" y="3009900"/>
                </a:lnTo>
                <a:lnTo>
                  <a:pt x="5572245" y="3009900"/>
                </a:lnTo>
                <a:lnTo>
                  <a:pt x="5622902" y="3022600"/>
                </a:lnTo>
                <a:lnTo>
                  <a:pt x="5774872" y="3022600"/>
                </a:lnTo>
                <a:lnTo>
                  <a:pt x="5825528" y="3035300"/>
                </a:lnTo>
                <a:lnTo>
                  <a:pt x="5926842" y="3035300"/>
                </a:lnTo>
                <a:lnTo>
                  <a:pt x="5977498" y="3048000"/>
                </a:lnTo>
                <a:lnTo>
                  <a:pt x="6078812" y="3048000"/>
                </a:lnTo>
                <a:lnTo>
                  <a:pt x="6129468" y="3060700"/>
                </a:lnTo>
                <a:lnTo>
                  <a:pt x="6180125" y="3060700"/>
                </a:lnTo>
                <a:lnTo>
                  <a:pt x="6230781" y="3073400"/>
                </a:lnTo>
                <a:lnTo>
                  <a:pt x="6332095" y="3073400"/>
                </a:lnTo>
                <a:lnTo>
                  <a:pt x="6382751" y="3086100"/>
                </a:lnTo>
                <a:lnTo>
                  <a:pt x="6433408" y="3086100"/>
                </a:lnTo>
                <a:lnTo>
                  <a:pt x="6484064" y="3098800"/>
                </a:lnTo>
                <a:lnTo>
                  <a:pt x="6534721" y="3098800"/>
                </a:lnTo>
                <a:lnTo>
                  <a:pt x="5445607" y="3505200"/>
                </a:lnTo>
                <a:lnTo>
                  <a:pt x="5546141" y="3505200"/>
                </a:lnTo>
                <a:lnTo>
                  <a:pt x="5596408" y="3517900"/>
                </a:lnTo>
                <a:lnTo>
                  <a:pt x="5747208" y="3517900"/>
                </a:lnTo>
                <a:lnTo>
                  <a:pt x="5797475" y="3530600"/>
                </a:lnTo>
                <a:lnTo>
                  <a:pt x="5898009" y="3530600"/>
                </a:lnTo>
                <a:lnTo>
                  <a:pt x="5948276" y="3543300"/>
                </a:lnTo>
                <a:lnTo>
                  <a:pt x="6048810" y="3543300"/>
                </a:lnTo>
                <a:lnTo>
                  <a:pt x="6099077" y="3556000"/>
                </a:lnTo>
                <a:lnTo>
                  <a:pt x="6199611" y="3556000"/>
                </a:lnTo>
                <a:lnTo>
                  <a:pt x="6249878" y="3568700"/>
                </a:lnTo>
                <a:lnTo>
                  <a:pt x="6300145" y="3568700"/>
                </a:lnTo>
                <a:lnTo>
                  <a:pt x="6350412" y="3581400"/>
                </a:lnTo>
                <a:lnTo>
                  <a:pt x="6450946" y="3581400"/>
                </a:lnTo>
                <a:lnTo>
                  <a:pt x="6501213" y="3594100"/>
                </a:lnTo>
                <a:lnTo>
                  <a:pt x="6551480" y="3594100"/>
                </a:lnTo>
                <a:lnTo>
                  <a:pt x="6601748" y="3606800"/>
                </a:lnTo>
                <a:lnTo>
                  <a:pt x="6652015" y="3606800"/>
                </a:lnTo>
                <a:lnTo>
                  <a:pt x="6702282" y="3619500"/>
                </a:lnTo>
                <a:lnTo>
                  <a:pt x="6752549" y="3619500"/>
                </a:lnTo>
                <a:lnTo>
                  <a:pt x="6802816" y="3632200"/>
                </a:lnTo>
                <a:lnTo>
                  <a:pt x="6853083" y="3632200"/>
                </a:lnTo>
                <a:lnTo>
                  <a:pt x="6903351" y="3644900"/>
                </a:lnTo>
                <a:lnTo>
                  <a:pt x="6953618" y="3644900"/>
                </a:lnTo>
                <a:lnTo>
                  <a:pt x="7003885" y="3657600"/>
                </a:lnTo>
                <a:lnTo>
                  <a:pt x="7054152" y="3657600"/>
                </a:lnTo>
                <a:lnTo>
                  <a:pt x="7154687" y="3683000"/>
                </a:lnTo>
                <a:lnTo>
                  <a:pt x="7204954" y="3683000"/>
                </a:lnTo>
                <a:lnTo>
                  <a:pt x="7255221" y="3695700"/>
                </a:lnTo>
                <a:lnTo>
                  <a:pt x="7305489" y="3695700"/>
                </a:lnTo>
                <a:lnTo>
                  <a:pt x="7406023" y="3721100"/>
                </a:lnTo>
                <a:lnTo>
                  <a:pt x="7456290" y="3721100"/>
                </a:lnTo>
                <a:lnTo>
                  <a:pt x="7556825" y="3746500"/>
                </a:lnTo>
                <a:lnTo>
                  <a:pt x="7607092" y="3746500"/>
                </a:lnTo>
                <a:lnTo>
                  <a:pt x="7707627" y="3771900"/>
                </a:lnTo>
                <a:lnTo>
                  <a:pt x="7757894" y="3771900"/>
                </a:lnTo>
                <a:lnTo>
                  <a:pt x="7858429" y="3797300"/>
                </a:lnTo>
                <a:lnTo>
                  <a:pt x="7908696" y="3797300"/>
                </a:lnTo>
                <a:lnTo>
                  <a:pt x="8059498" y="3835400"/>
                </a:lnTo>
                <a:lnTo>
                  <a:pt x="8109766" y="3835400"/>
                </a:lnTo>
                <a:lnTo>
                  <a:pt x="8310835" y="3886200"/>
                </a:lnTo>
                <a:lnTo>
                  <a:pt x="8361103" y="3886200"/>
                </a:lnTo>
                <a:lnTo>
                  <a:pt x="8662707" y="3962400"/>
                </a:lnTo>
                <a:lnTo>
                  <a:pt x="8712974" y="3962400"/>
                </a:lnTo>
                <a:lnTo>
                  <a:pt x="8079005" y="2971800"/>
                </a:lnTo>
                <a:close/>
              </a:path>
              <a:path w="8713470" h="3962400">
                <a:moveTo>
                  <a:pt x="8267422" y="889000"/>
                </a:moveTo>
                <a:lnTo>
                  <a:pt x="445550" y="889000"/>
                </a:lnTo>
                <a:lnTo>
                  <a:pt x="198022" y="952500"/>
                </a:lnTo>
                <a:lnTo>
                  <a:pt x="8514951" y="952500"/>
                </a:lnTo>
                <a:lnTo>
                  <a:pt x="8267422" y="889000"/>
                </a:lnTo>
                <a:close/>
              </a:path>
              <a:path w="8713470" h="3962400">
                <a:moveTo>
                  <a:pt x="8069399" y="850900"/>
                </a:moveTo>
                <a:lnTo>
                  <a:pt x="643572" y="850900"/>
                </a:lnTo>
                <a:lnTo>
                  <a:pt x="495055" y="889000"/>
                </a:lnTo>
                <a:lnTo>
                  <a:pt x="8217917" y="889000"/>
                </a:lnTo>
                <a:lnTo>
                  <a:pt x="8069399" y="850900"/>
                </a:lnTo>
                <a:close/>
              </a:path>
              <a:path w="8713470" h="3962400">
                <a:moveTo>
                  <a:pt x="7871376" y="812800"/>
                </a:moveTo>
                <a:lnTo>
                  <a:pt x="841593" y="812800"/>
                </a:lnTo>
                <a:lnTo>
                  <a:pt x="693077" y="850900"/>
                </a:lnTo>
                <a:lnTo>
                  <a:pt x="8019894" y="850900"/>
                </a:lnTo>
                <a:lnTo>
                  <a:pt x="7871376" y="812800"/>
                </a:lnTo>
                <a:close/>
              </a:path>
              <a:path w="8713470" h="3962400">
                <a:moveTo>
                  <a:pt x="7722859" y="787400"/>
                </a:moveTo>
                <a:lnTo>
                  <a:pt x="990109" y="787400"/>
                </a:lnTo>
                <a:lnTo>
                  <a:pt x="891098" y="812800"/>
                </a:lnTo>
                <a:lnTo>
                  <a:pt x="7821871" y="812800"/>
                </a:lnTo>
                <a:lnTo>
                  <a:pt x="7722859" y="787400"/>
                </a:lnTo>
                <a:close/>
              </a:path>
              <a:path w="8713470" h="3962400">
                <a:moveTo>
                  <a:pt x="7574342" y="762000"/>
                </a:moveTo>
                <a:lnTo>
                  <a:pt x="1138625" y="762000"/>
                </a:lnTo>
                <a:lnTo>
                  <a:pt x="1039614" y="787400"/>
                </a:lnTo>
                <a:lnTo>
                  <a:pt x="7673353" y="787400"/>
                </a:lnTo>
                <a:lnTo>
                  <a:pt x="7574342" y="762000"/>
                </a:lnTo>
                <a:close/>
              </a:path>
              <a:path w="8713470" h="3962400">
                <a:moveTo>
                  <a:pt x="7425825" y="736600"/>
                </a:moveTo>
                <a:lnTo>
                  <a:pt x="1287141" y="736600"/>
                </a:lnTo>
                <a:lnTo>
                  <a:pt x="1188130" y="762000"/>
                </a:lnTo>
                <a:lnTo>
                  <a:pt x="7524836" y="762000"/>
                </a:lnTo>
                <a:lnTo>
                  <a:pt x="7425825" y="736600"/>
                </a:lnTo>
                <a:close/>
              </a:path>
              <a:path w="8713470" h="3962400">
                <a:moveTo>
                  <a:pt x="7326813" y="723900"/>
                </a:moveTo>
                <a:lnTo>
                  <a:pt x="1386152" y="723900"/>
                </a:lnTo>
                <a:lnTo>
                  <a:pt x="1336646" y="736600"/>
                </a:lnTo>
                <a:lnTo>
                  <a:pt x="7376319" y="736600"/>
                </a:lnTo>
                <a:lnTo>
                  <a:pt x="7326813" y="723900"/>
                </a:lnTo>
                <a:close/>
              </a:path>
              <a:path w="8713470" h="3962400">
                <a:moveTo>
                  <a:pt x="7178296" y="698500"/>
                </a:moveTo>
                <a:lnTo>
                  <a:pt x="1534668" y="698500"/>
                </a:lnTo>
                <a:lnTo>
                  <a:pt x="1435657" y="723900"/>
                </a:lnTo>
                <a:lnTo>
                  <a:pt x="7277307" y="723900"/>
                </a:lnTo>
                <a:lnTo>
                  <a:pt x="7178296" y="698500"/>
                </a:lnTo>
                <a:close/>
              </a:path>
              <a:path w="8713470" h="3962400">
                <a:moveTo>
                  <a:pt x="7079284" y="685800"/>
                </a:moveTo>
                <a:lnTo>
                  <a:pt x="1633679" y="685800"/>
                </a:lnTo>
                <a:lnTo>
                  <a:pt x="1584173" y="698500"/>
                </a:lnTo>
                <a:lnTo>
                  <a:pt x="7128790" y="698500"/>
                </a:lnTo>
                <a:lnTo>
                  <a:pt x="7079284" y="685800"/>
                </a:lnTo>
                <a:close/>
              </a:path>
              <a:path w="8713470" h="3962400">
                <a:moveTo>
                  <a:pt x="6980273" y="673100"/>
                </a:moveTo>
                <a:lnTo>
                  <a:pt x="1732690" y="673100"/>
                </a:lnTo>
                <a:lnTo>
                  <a:pt x="1683184" y="685800"/>
                </a:lnTo>
                <a:lnTo>
                  <a:pt x="7029779" y="685800"/>
                </a:lnTo>
                <a:lnTo>
                  <a:pt x="6980273" y="673100"/>
                </a:lnTo>
                <a:close/>
              </a:path>
              <a:path w="8713470" h="3962400">
                <a:moveTo>
                  <a:pt x="6881261" y="660400"/>
                </a:moveTo>
                <a:lnTo>
                  <a:pt x="1831701" y="660400"/>
                </a:lnTo>
                <a:lnTo>
                  <a:pt x="1782195" y="673100"/>
                </a:lnTo>
                <a:lnTo>
                  <a:pt x="6930767" y="673100"/>
                </a:lnTo>
                <a:lnTo>
                  <a:pt x="6881261" y="660400"/>
                </a:lnTo>
                <a:close/>
              </a:path>
              <a:path w="8713470" h="3962400">
                <a:moveTo>
                  <a:pt x="6782250" y="647700"/>
                </a:moveTo>
                <a:lnTo>
                  <a:pt x="1930712" y="647700"/>
                </a:lnTo>
                <a:lnTo>
                  <a:pt x="1881206" y="660400"/>
                </a:lnTo>
                <a:lnTo>
                  <a:pt x="6831756" y="660400"/>
                </a:lnTo>
                <a:lnTo>
                  <a:pt x="6782250" y="647700"/>
                </a:lnTo>
                <a:close/>
              </a:path>
              <a:path w="8713470" h="3962400">
                <a:moveTo>
                  <a:pt x="6683238" y="635000"/>
                </a:moveTo>
                <a:lnTo>
                  <a:pt x="2029723" y="635000"/>
                </a:lnTo>
                <a:lnTo>
                  <a:pt x="1980217" y="647700"/>
                </a:lnTo>
                <a:lnTo>
                  <a:pt x="6732744" y="647700"/>
                </a:lnTo>
                <a:lnTo>
                  <a:pt x="6683238" y="635000"/>
                </a:lnTo>
                <a:close/>
              </a:path>
              <a:path w="8713470" h="3962400">
                <a:moveTo>
                  <a:pt x="6584227" y="622300"/>
                </a:moveTo>
                <a:lnTo>
                  <a:pt x="2128734" y="622300"/>
                </a:lnTo>
                <a:lnTo>
                  <a:pt x="2079229" y="635000"/>
                </a:lnTo>
                <a:lnTo>
                  <a:pt x="6633733" y="635000"/>
                </a:lnTo>
                <a:lnTo>
                  <a:pt x="6584227" y="622300"/>
                </a:lnTo>
                <a:close/>
              </a:path>
              <a:path w="8713470" h="3962400">
                <a:moveTo>
                  <a:pt x="6484064" y="114300"/>
                </a:moveTo>
                <a:lnTo>
                  <a:pt x="2228897" y="114300"/>
                </a:lnTo>
                <a:lnTo>
                  <a:pt x="2178240" y="127000"/>
                </a:lnTo>
                <a:lnTo>
                  <a:pt x="2178240" y="622300"/>
                </a:lnTo>
                <a:lnTo>
                  <a:pt x="6534721" y="622300"/>
                </a:lnTo>
                <a:lnTo>
                  <a:pt x="6534721" y="127000"/>
                </a:lnTo>
                <a:lnTo>
                  <a:pt x="6484064" y="114300"/>
                </a:lnTo>
                <a:close/>
              </a:path>
              <a:path w="8713470" h="3962400">
                <a:moveTo>
                  <a:pt x="6382751" y="101600"/>
                </a:moveTo>
                <a:lnTo>
                  <a:pt x="2330211" y="101600"/>
                </a:lnTo>
                <a:lnTo>
                  <a:pt x="2279554" y="114300"/>
                </a:lnTo>
                <a:lnTo>
                  <a:pt x="6433408" y="114300"/>
                </a:lnTo>
                <a:lnTo>
                  <a:pt x="6382751" y="101600"/>
                </a:lnTo>
                <a:close/>
              </a:path>
              <a:path w="8713470" h="3962400">
                <a:moveTo>
                  <a:pt x="6230781" y="88900"/>
                </a:moveTo>
                <a:lnTo>
                  <a:pt x="2482182" y="88900"/>
                </a:lnTo>
                <a:lnTo>
                  <a:pt x="2431525" y="101600"/>
                </a:lnTo>
                <a:lnTo>
                  <a:pt x="6281438" y="101600"/>
                </a:lnTo>
                <a:lnTo>
                  <a:pt x="6230781" y="88900"/>
                </a:lnTo>
                <a:close/>
              </a:path>
              <a:path w="8713470" h="3962400">
                <a:moveTo>
                  <a:pt x="6129468" y="76200"/>
                </a:moveTo>
                <a:lnTo>
                  <a:pt x="2583496" y="76200"/>
                </a:lnTo>
                <a:lnTo>
                  <a:pt x="2532839" y="88900"/>
                </a:lnTo>
                <a:lnTo>
                  <a:pt x="6180125" y="88900"/>
                </a:lnTo>
                <a:lnTo>
                  <a:pt x="6129468" y="76200"/>
                </a:lnTo>
                <a:close/>
              </a:path>
              <a:path w="8713470" h="3962400">
                <a:moveTo>
                  <a:pt x="5977498" y="63500"/>
                </a:moveTo>
                <a:lnTo>
                  <a:pt x="2735467" y="63500"/>
                </a:lnTo>
                <a:lnTo>
                  <a:pt x="2684810" y="76200"/>
                </a:lnTo>
                <a:lnTo>
                  <a:pt x="6028155" y="76200"/>
                </a:lnTo>
                <a:lnTo>
                  <a:pt x="5977498" y="63500"/>
                </a:lnTo>
                <a:close/>
              </a:path>
              <a:path w="8713470" h="3962400">
                <a:moveTo>
                  <a:pt x="5825528" y="50800"/>
                </a:moveTo>
                <a:lnTo>
                  <a:pt x="2887438" y="50800"/>
                </a:lnTo>
                <a:lnTo>
                  <a:pt x="2836781" y="63500"/>
                </a:lnTo>
                <a:lnTo>
                  <a:pt x="5876185" y="63500"/>
                </a:lnTo>
                <a:lnTo>
                  <a:pt x="5825528" y="50800"/>
                </a:lnTo>
                <a:close/>
              </a:path>
              <a:path w="8713470" h="3962400">
                <a:moveTo>
                  <a:pt x="5622902" y="38100"/>
                </a:moveTo>
                <a:lnTo>
                  <a:pt x="3090065" y="38100"/>
                </a:lnTo>
                <a:lnTo>
                  <a:pt x="3039408" y="50800"/>
                </a:lnTo>
                <a:lnTo>
                  <a:pt x="5673559" y="50800"/>
                </a:lnTo>
                <a:lnTo>
                  <a:pt x="5622902" y="38100"/>
                </a:lnTo>
                <a:close/>
              </a:path>
              <a:path w="8713470" h="3962400">
                <a:moveTo>
                  <a:pt x="5470932" y="25400"/>
                </a:moveTo>
                <a:lnTo>
                  <a:pt x="3242036" y="25400"/>
                </a:lnTo>
                <a:lnTo>
                  <a:pt x="3191379" y="38100"/>
                </a:lnTo>
                <a:lnTo>
                  <a:pt x="5521589" y="38100"/>
                </a:lnTo>
                <a:lnTo>
                  <a:pt x="5470932" y="25400"/>
                </a:lnTo>
                <a:close/>
              </a:path>
              <a:path w="8713470" h="3962400">
                <a:moveTo>
                  <a:pt x="5217649" y="12700"/>
                </a:moveTo>
                <a:lnTo>
                  <a:pt x="3495320" y="12700"/>
                </a:lnTo>
                <a:lnTo>
                  <a:pt x="3444663" y="25400"/>
                </a:lnTo>
                <a:lnTo>
                  <a:pt x="5268305" y="25400"/>
                </a:lnTo>
                <a:lnTo>
                  <a:pt x="5217649" y="12700"/>
                </a:lnTo>
                <a:close/>
              </a:path>
              <a:path w="8713470" h="3962400">
                <a:moveTo>
                  <a:pt x="4863052" y="0"/>
                </a:moveTo>
                <a:lnTo>
                  <a:pt x="3849918" y="0"/>
                </a:lnTo>
                <a:lnTo>
                  <a:pt x="3799261" y="12700"/>
                </a:lnTo>
                <a:lnTo>
                  <a:pt x="4913709" y="12700"/>
                </a:lnTo>
                <a:lnTo>
                  <a:pt x="4863052" y="0"/>
                </a:lnTo>
                <a:close/>
              </a:path>
            </a:pathLst>
          </a:custGeom>
          <a:solidFill>
            <a:srgbClr val="0070C0">
              <a:alpha val="388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29751" y="3741902"/>
            <a:ext cx="4356735" cy="527685"/>
          </a:xfrm>
          <a:custGeom>
            <a:avLst/>
            <a:gdLst/>
            <a:ahLst/>
            <a:cxnLst/>
            <a:rect l="l" t="t" r="r" b="b"/>
            <a:pathLst>
              <a:path w="4356734" h="527685">
                <a:moveTo>
                  <a:pt x="1089126" y="31030"/>
                </a:moveTo>
                <a:lnTo>
                  <a:pt x="1063796" y="32472"/>
                </a:lnTo>
                <a:lnTo>
                  <a:pt x="709197" y="56424"/>
                </a:lnTo>
                <a:lnTo>
                  <a:pt x="354599" y="86951"/>
                </a:lnTo>
                <a:lnTo>
                  <a:pt x="0" y="124053"/>
                </a:lnTo>
                <a:lnTo>
                  <a:pt x="1089126" y="527215"/>
                </a:lnTo>
                <a:lnTo>
                  <a:pt x="1089126" y="31030"/>
                </a:lnTo>
                <a:close/>
              </a:path>
              <a:path w="4356734" h="527685">
                <a:moveTo>
                  <a:pt x="3267367" y="31030"/>
                </a:moveTo>
                <a:lnTo>
                  <a:pt x="3267367" y="527215"/>
                </a:lnTo>
                <a:lnTo>
                  <a:pt x="4356493" y="124053"/>
                </a:lnTo>
                <a:lnTo>
                  <a:pt x="4001894" y="86951"/>
                </a:lnTo>
                <a:lnTo>
                  <a:pt x="3647295" y="56424"/>
                </a:lnTo>
                <a:lnTo>
                  <a:pt x="3292697" y="32472"/>
                </a:lnTo>
                <a:lnTo>
                  <a:pt x="3267367" y="31030"/>
                </a:lnTo>
                <a:close/>
              </a:path>
              <a:path w="4356734" h="527685">
                <a:moveTo>
                  <a:pt x="1101703" y="30313"/>
                </a:moveTo>
                <a:lnTo>
                  <a:pt x="1089126" y="31013"/>
                </a:lnTo>
                <a:lnTo>
                  <a:pt x="1101703" y="30313"/>
                </a:lnTo>
                <a:close/>
              </a:path>
              <a:path w="4356734" h="527685">
                <a:moveTo>
                  <a:pt x="3254789" y="30313"/>
                </a:moveTo>
                <a:lnTo>
                  <a:pt x="3267367" y="31030"/>
                </a:lnTo>
                <a:lnTo>
                  <a:pt x="3254789" y="30313"/>
                </a:lnTo>
                <a:close/>
              </a:path>
              <a:path w="4356734" h="527685">
                <a:moveTo>
                  <a:pt x="2165582" y="16"/>
                </a:moveTo>
                <a:lnTo>
                  <a:pt x="2152918" y="16"/>
                </a:lnTo>
                <a:lnTo>
                  <a:pt x="2140254" y="50"/>
                </a:lnTo>
                <a:lnTo>
                  <a:pt x="2165582" y="16"/>
                </a:lnTo>
                <a:close/>
              </a:path>
              <a:path w="4356734" h="527685">
                <a:moveTo>
                  <a:pt x="2203575" y="16"/>
                </a:moveTo>
                <a:lnTo>
                  <a:pt x="2190911" y="16"/>
                </a:lnTo>
                <a:lnTo>
                  <a:pt x="2216239" y="50"/>
                </a:lnTo>
                <a:lnTo>
                  <a:pt x="2203575" y="16"/>
                </a:lnTo>
                <a:close/>
              </a:path>
              <a:path w="4356734" h="527685">
                <a:moveTo>
                  <a:pt x="2178246" y="0"/>
                </a:moveTo>
                <a:lnTo>
                  <a:pt x="2165582" y="16"/>
                </a:lnTo>
                <a:lnTo>
                  <a:pt x="2190911" y="16"/>
                </a:lnTo>
                <a:lnTo>
                  <a:pt x="2178246" y="0"/>
                </a:lnTo>
                <a:close/>
              </a:path>
            </a:pathLst>
          </a:custGeom>
          <a:solidFill>
            <a:srgbClr val="005A9A">
              <a:alpha val="388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1519" y="764705"/>
            <a:ext cx="8713470" cy="3970020"/>
          </a:xfrm>
          <a:custGeom>
            <a:avLst/>
            <a:gdLst/>
            <a:ahLst/>
            <a:cxnLst/>
            <a:rect l="l" t="t" r="r" b="b"/>
            <a:pathLst>
              <a:path w="8713470" h="3970020">
                <a:moveTo>
                  <a:pt x="0" y="3969600"/>
                </a:moveTo>
                <a:lnTo>
                  <a:pt x="1089126" y="2263914"/>
                </a:lnTo>
                <a:lnTo>
                  <a:pt x="0" y="992403"/>
                </a:lnTo>
                <a:lnTo>
                  <a:pt x="49505" y="981189"/>
                </a:lnTo>
                <a:lnTo>
                  <a:pt x="99011" y="970104"/>
                </a:lnTo>
                <a:lnTo>
                  <a:pt x="148517" y="959147"/>
                </a:lnTo>
                <a:lnTo>
                  <a:pt x="198022" y="948318"/>
                </a:lnTo>
                <a:lnTo>
                  <a:pt x="247528" y="937617"/>
                </a:lnTo>
                <a:lnTo>
                  <a:pt x="297033" y="927044"/>
                </a:lnTo>
                <a:lnTo>
                  <a:pt x="346539" y="916599"/>
                </a:lnTo>
                <a:lnTo>
                  <a:pt x="396044" y="906283"/>
                </a:lnTo>
                <a:lnTo>
                  <a:pt x="445550" y="896095"/>
                </a:lnTo>
                <a:lnTo>
                  <a:pt x="495055" y="886035"/>
                </a:lnTo>
                <a:lnTo>
                  <a:pt x="544561" y="876103"/>
                </a:lnTo>
                <a:lnTo>
                  <a:pt x="594066" y="866299"/>
                </a:lnTo>
                <a:lnTo>
                  <a:pt x="643572" y="856623"/>
                </a:lnTo>
                <a:lnTo>
                  <a:pt x="693077" y="847076"/>
                </a:lnTo>
                <a:lnTo>
                  <a:pt x="742582" y="837656"/>
                </a:lnTo>
                <a:lnTo>
                  <a:pt x="792088" y="828365"/>
                </a:lnTo>
                <a:lnTo>
                  <a:pt x="841593" y="819202"/>
                </a:lnTo>
                <a:lnTo>
                  <a:pt x="891098" y="810167"/>
                </a:lnTo>
                <a:lnTo>
                  <a:pt x="940604" y="801260"/>
                </a:lnTo>
                <a:lnTo>
                  <a:pt x="990109" y="792482"/>
                </a:lnTo>
                <a:lnTo>
                  <a:pt x="1039614" y="783831"/>
                </a:lnTo>
                <a:lnTo>
                  <a:pt x="1089120" y="775309"/>
                </a:lnTo>
                <a:lnTo>
                  <a:pt x="1138625" y="766915"/>
                </a:lnTo>
                <a:lnTo>
                  <a:pt x="1188130" y="758649"/>
                </a:lnTo>
                <a:lnTo>
                  <a:pt x="1237636" y="750511"/>
                </a:lnTo>
                <a:lnTo>
                  <a:pt x="1287141" y="742502"/>
                </a:lnTo>
                <a:lnTo>
                  <a:pt x="1336646" y="734620"/>
                </a:lnTo>
                <a:lnTo>
                  <a:pt x="1386152" y="726867"/>
                </a:lnTo>
                <a:lnTo>
                  <a:pt x="1435657" y="719241"/>
                </a:lnTo>
                <a:lnTo>
                  <a:pt x="1485162" y="711744"/>
                </a:lnTo>
                <a:lnTo>
                  <a:pt x="1534668" y="704376"/>
                </a:lnTo>
                <a:lnTo>
                  <a:pt x="1584173" y="697135"/>
                </a:lnTo>
                <a:lnTo>
                  <a:pt x="1633679" y="690022"/>
                </a:lnTo>
                <a:lnTo>
                  <a:pt x="1683184" y="683038"/>
                </a:lnTo>
                <a:lnTo>
                  <a:pt x="1732690" y="676182"/>
                </a:lnTo>
                <a:lnTo>
                  <a:pt x="1782195" y="669453"/>
                </a:lnTo>
                <a:lnTo>
                  <a:pt x="1831701" y="662853"/>
                </a:lnTo>
                <a:lnTo>
                  <a:pt x="1881206" y="656382"/>
                </a:lnTo>
                <a:lnTo>
                  <a:pt x="1930712" y="650038"/>
                </a:lnTo>
                <a:lnTo>
                  <a:pt x="1980217" y="643823"/>
                </a:lnTo>
                <a:lnTo>
                  <a:pt x="2029723" y="637735"/>
                </a:lnTo>
                <a:lnTo>
                  <a:pt x="2079229" y="631776"/>
                </a:lnTo>
                <a:lnTo>
                  <a:pt x="2128734" y="625945"/>
                </a:lnTo>
                <a:lnTo>
                  <a:pt x="2178240" y="620242"/>
                </a:lnTo>
                <a:lnTo>
                  <a:pt x="2178240" y="124053"/>
                </a:lnTo>
                <a:lnTo>
                  <a:pt x="2228897" y="118350"/>
                </a:lnTo>
                <a:lnTo>
                  <a:pt x="2279554" y="112782"/>
                </a:lnTo>
                <a:lnTo>
                  <a:pt x="2330211" y="107347"/>
                </a:lnTo>
                <a:lnTo>
                  <a:pt x="2380868" y="102047"/>
                </a:lnTo>
                <a:lnTo>
                  <a:pt x="2431525" y="96881"/>
                </a:lnTo>
                <a:lnTo>
                  <a:pt x="2482182" y="91849"/>
                </a:lnTo>
                <a:lnTo>
                  <a:pt x="2532839" y="86951"/>
                </a:lnTo>
                <a:lnTo>
                  <a:pt x="2583496" y="82188"/>
                </a:lnTo>
                <a:lnTo>
                  <a:pt x="2634153" y="77558"/>
                </a:lnTo>
                <a:lnTo>
                  <a:pt x="2684810" y="73063"/>
                </a:lnTo>
                <a:lnTo>
                  <a:pt x="2735467" y="68702"/>
                </a:lnTo>
                <a:lnTo>
                  <a:pt x="2786124" y="64475"/>
                </a:lnTo>
                <a:lnTo>
                  <a:pt x="2836781" y="60383"/>
                </a:lnTo>
                <a:lnTo>
                  <a:pt x="2887438" y="56424"/>
                </a:lnTo>
                <a:lnTo>
                  <a:pt x="2938095" y="52600"/>
                </a:lnTo>
                <a:lnTo>
                  <a:pt x="2988752" y="48910"/>
                </a:lnTo>
                <a:lnTo>
                  <a:pt x="3039408" y="45354"/>
                </a:lnTo>
                <a:lnTo>
                  <a:pt x="3090065" y="41932"/>
                </a:lnTo>
                <a:lnTo>
                  <a:pt x="3140722" y="38645"/>
                </a:lnTo>
                <a:lnTo>
                  <a:pt x="3191379" y="35491"/>
                </a:lnTo>
                <a:lnTo>
                  <a:pt x="3242036" y="32472"/>
                </a:lnTo>
                <a:lnTo>
                  <a:pt x="3292693" y="29587"/>
                </a:lnTo>
                <a:lnTo>
                  <a:pt x="3343350" y="26836"/>
                </a:lnTo>
                <a:lnTo>
                  <a:pt x="3394007" y="24220"/>
                </a:lnTo>
                <a:lnTo>
                  <a:pt x="3444663" y="21737"/>
                </a:lnTo>
                <a:lnTo>
                  <a:pt x="3495320" y="19389"/>
                </a:lnTo>
                <a:lnTo>
                  <a:pt x="3545977" y="17175"/>
                </a:lnTo>
                <a:lnTo>
                  <a:pt x="3596634" y="15095"/>
                </a:lnTo>
                <a:lnTo>
                  <a:pt x="3647291" y="13150"/>
                </a:lnTo>
                <a:lnTo>
                  <a:pt x="3697947" y="11338"/>
                </a:lnTo>
                <a:lnTo>
                  <a:pt x="3748604" y="9661"/>
                </a:lnTo>
                <a:lnTo>
                  <a:pt x="3799261" y="8118"/>
                </a:lnTo>
                <a:lnTo>
                  <a:pt x="3849918" y="6709"/>
                </a:lnTo>
                <a:lnTo>
                  <a:pt x="3900575" y="5434"/>
                </a:lnTo>
                <a:lnTo>
                  <a:pt x="3951231" y="4293"/>
                </a:lnTo>
                <a:lnTo>
                  <a:pt x="4001888" y="3287"/>
                </a:lnTo>
                <a:lnTo>
                  <a:pt x="4052545" y="2415"/>
                </a:lnTo>
                <a:lnTo>
                  <a:pt x="4103202" y="1677"/>
                </a:lnTo>
                <a:lnTo>
                  <a:pt x="4153858" y="1073"/>
                </a:lnTo>
                <a:lnTo>
                  <a:pt x="4204515" y="603"/>
                </a:lnTo>
                <a:lnTo>
                  <a:pt x="4255172" y="268"/>
                </a:lnTo>
                <a:lnTo>
                  <a:pt x="4305829" y="67"/>
                </a:lnTo>
                <a:lnTo>
                  <a:pt x="4356485" y="0"/>
                </a:lnTo>
                <a:lnTo>
                  <a:pt x="4407142" y="67"/>
                </a:lnTo>
                <a:lnTo>
                  <a:pt x="4457799" y="268"/>
                </a:lnTo>
                <a:lnTo>
                  <a:pt x="4508455" y="603"/>
                </a:lnTo>
                <a:lnTo>
                  <a:pt x="4559112" y="1073"/>
                </a:lnTo>
                <a:lnTo>
                  <a:pt x="4609769" y="1677"/>
                </a:lnTo>
                <a:lnTo>
                  <a:pt x="4660425" y="2415"/>
                </a:lnTo>
                <a:lnTo>
                  <a:pt x="4711082" y="3287"/>
                </a:lnTo>
                <a:lnTo>
                  <a:pt x="4761739" y="4293"/>
                </a:lnTo>
                <a:lnTo>
                  <a:pt x="4812396" y="5434"/>
                </a:lnTo>
                <a:lnTo>
                  <a:pt x="4863052" y="6709"/>
                </a:lnTo>
                <a:lnTo>
                  <a:pt x="4913709" y="8118"/>
                </a:lnTo>
                <a:lnTo>
                  <a:pt x="4964366" y="9661"/>
                </a:lnTo>
                <a:lnTo>
                  <a:pt x="5015022" y="11338"/>
                </a:lnTo>
                <a:lnTo>
                  <a:pt x="5065679" y="13150"/>
                </a:lnTo>
                <a:lnTo>
                  <a:pt x="5116336" y="15095"/>
                </a:lnTo>
                <a:lnTo>
                  <a:pt x="5166992" y="17175"/>
                </a:lnTo>
                <a:lnTo>
                  <a:pt x="5217649" y="19389"/>
                </a:lnTo>
                <a:lnTo>
                  <a:pt x="5268305" y="21737"/>
                </a:lnTo>
                <a:lnTo>
                  <a:pt x="5318962" y="24220"/>
                </a:lnTo>
                <a:lnTo>
                  <a:pt x="5369619" y="26836"/>
                </a:lnTo>
                <a:lnTo>
                  <a:pt x="5420275" y="29587"/>
                </a:lnTo>
                <a:lnTo>
                  <a:pt x="5470932" y="32472"/>
                </a:lnTo>
                <a:lnTo>
                  <a:pt x="5521589" y="35491"/>
                </a:lnTo>
                <a:lnTo>
                  <a:pt x="5572245" y="38645"/>
                </a:lnTo>
                <a:lnTo>
                  <a:pt x="5622902" y="41932"/>
                </a:lnTo>
                <a:lnTo>
                  <a:pt x="5673559" y="45354"/>
                </a:lnTo>
                <a:lnTo>
                  <a:pt x="5724215" y="48910"/>
                </a:lnTo>
                <a:lnTo>
                  <a:pt x="5774872" y="52600"/>
                </a:lnTo>
                <a:lnTo>
                  <a:pt x="5825528" y="56424"/>
                </a:lnTo>
                <a:lnTo>
                  <a:pt x="5876185" y="60383"/>
                </a:lnTo>
                <a:lnTo>
                  <a:pt x="5926842" y="64475"/>
                </a:lnTo>
                <a:lnTo>
                  <a:pt x="5977498" y="68702"/>
                </a:lnTo>
                <a:lnTo>
                  <a:pt x="6028155" y="73063"/>
                </a:lnTo>
                <a:lnTo>
                  <a:pt x="6078812" y="77558"/>
                </a:lnTo>
                <a:lnTo>
                  <a:pt x="6129468" y="82188"/>
                </a:lnTo>
                <a:lnTo>
                  <a:pt x="6180125" y="86951"/>
                </a:lnTo>
                <a:lnTo>
                  <a:pt x="6230781" y="91849"/>
                </a:lnTo>
                <a:lnTo>
                  <a:pt x="6281438" y="96881"/>
                </a:lnTo>
                <a:lnTo>
                  <a:pt x="6332095" y="102047"/>
                </a:lnTo>
                <a:lnTo>
                  <a:pt x="6382751" y="107347"/>
                </a:lnTo>
                <a:lnTo>
                  <a:pt x="6433408" y="112782"/>
                </a:lnTo>
                <a:lnTo>
                  <a:pt x="6484064" y="118350"/>
                </a:lnTo>
                <a:lnTo>
                  <a:pt x="6534721" y="124053"/>
                </a:lnTo>
                <a:lnTo>
                  <a:pt x="6534721" y="620242"/>
                </a:lnTo>
                <a:lnTo>
                  <a:pt x="6584227" y="625945"/>
                </a:lnTo>
                <a:lnTo>
                  <a:pt x="6633733" y="631776"/>
                </a:lnTo>
                <a:lnTo>
                  <a:pt x="6683238" y="637735"/>
                </a:lnTo>
                <a:lnTo>
                  <a:pt x="6732744" y="643823"/>
                </a:lnTo>
                <a:lnTo>
                  <a:pt x="6782250" y="650038"/>
                </a:lnTo>
                <a:lnTo>
                  <a:pt x="6831756" y="656382"/>
                </a:lnTo>
                <a:lnTo>
                  <a:pt x="6881261" y="662853"/>
                </a:lnTo>
                <a:lnTo>
                  <a:pt x="6930767" y="669453"/>
                </a:lnTo>
                <a:lnTo>
                  <a:pt x="6980273" y="676182"/>
                </a:lnTo>
                <a:lnTo>
                  <a:pt x="7029779" y="683038"/>
                </a:lnTo>
                <a:lnTo>
                  <a:pt x="7079284" y="690022"/>
                </a:lnTo>
                <a:lnTo>
                  <a:pt x="7128790" y="697135"/>
                </a:lnTo>
                <a:lnTo>
                  <a:pt x="7178296" y="704376"/>
                </a:lnTo>
                <a:lnTo>
                  <a:pt x="7227802" y="711744"/>
                </a:lnTo>
                <a:lnTo>
                  <a:pt x="7277307" y="719241"/>
                </a:lnTo>
                <a:lnTo>
                  <a:pt x="7326813" y="726867"/>
                </a:lnTo>
                <a:lnTo>
                  <a:pt x="7376319" y="734620"/>
                </a:lnTo>
                <a:lnTo>
                  <a:pt x="7425825" y="742502"/>
                </a:lnTo>
                <a:lnTo>
                  <a:pt x="7475330" y="750511"/>
                </a:lnTo>
                <a:lnTo>
                  <a:pt x="7524836" y="758649"/>
                </a:lnTo>
                <a:lnTo>
                  <a:pt x="7574342" y="766915"/>
                </a:lnTo>
                <a:lnTo>
                  <a:pt x="7623848" y="775309"/>
                </a:lnTo>
                <a:lnTo>
                  <a:pt x="7673353" y="783831"/>
                </a:lnTo>
                <a:lnTo>
                  <a:pt x="7722859" y="792482"/>
                </a:lnTo>
                <a:lnTo>
                  <a:pt x="7772365" y="801260"/>
                </a:lnTo>
                <a:lnTo>
                  <a:pt x="7821871" y="810167"/>
                </a:lnTo>
                <a:lnTo>
                  <a:pt x="7871376" y="819202"/>
                </a:lnTo>
                <a:lnTo>
                  <a:pt x="7920882" y="828365"/>
                </a:lnTo>
                <a:lnTo>
                  <a:pt x="7970388" y="837656"/>
                </a:lnTo>
                <a:lnTo>
                  <a:pt x="8019894" y="847076"/>
                </a:lnTo>
                <a:lnTo>
                  <a:pt x="8069399" y="856623"/>
                </a:lnTo>
                <a:lnTo>
                  <a:pt x="8118905" y="866299"/>
                </a:lnTo>
                <a:lnTo>
                  <a:pt x="8168411" y="876103"/>
                </a:lnTo>
                <a:lnTo>
                  <a:pt x="8217917" y="886035"/>
                </a:lnTo>
                <a:lnTo>
                  <a:pt x="8267422" y="896095"/>
                </a:lnTo>
                <a:lnTo>
                  <a:pt x="8316928" y="906283"/>
                </a:lnTo>
                <a:lnTo>
                  <a:pt x="8366434" y="916599"/>
                </a:lnTo>
                <a:lnTo>
                  <a:pt x="8415940" y="927044"/>
                </a:lnTo>
                <a:lnTo>
                  <a:pt x="8465445" y="937617"/>
                </a:lnTo>
                <a:lnTo>
                  <a:pt x="8514951" y="948318"/>
                </a:lnTo>
                <a:lnTo>
                  <a:pt x="8564457" y="959147"/>
                </a:lnTo>
                <a:lnTo>
                  <a:pt x="8613963" y="970104"/>
                </a:lnTo>
                <a:lnTo>
                  <a:pt x="8663468" y="981189"/>
                </a:lnTo>
                <a:lnTo>
                  <a:pt x="8712974" y="992403"/>
                </a:lnTo>
                <a:lnTo>
                  <a:pt x="7623848" y="2263914"/>
                </a:lnTo>
                <a:lnTo>
                  <a:pt x="8712974" y="3969600"/>
                </a:lnTo>
                <a:lnTo>
                  <a:pt x="8662707" y="3958216"/>
                </a:lnTo>
                <a:lnTo>
                  <a:pt x="8612439" y="3946964"/>
                </a:lnTo>
                <a:lnTo>
                  <a:pt x="8562172" y="3935843"/>
                </a:lnTo>
                <a:lnTo>
                  <a:pt x="8511905" y="3924855"/>
                </a:lnTo>
                <a:lnTo>
                  <a:pt x="8461637" y="3913999"/>
                </a:lnTo>
                <a:lnTo>
                  <a:pt x="8411370" y="3903275"/>
                </a:lnTo>
                <a:lnTo>
                  <a:pt x="8361103" y="3892684"/>
                </a:lnTo>
                <a:lnTo>
                  <a:pt x="8310835" y="3882224"/>
                </a:lnTo>
                <a:lnTo>
                  <a:pt x="8260568" y="3871896"/>
                </a:lnTo>
                <a:lnTo>
                  <a:pt x="8210300" y="3861701"/>
                </a:lnTo>
                <a:lnTo>
                  <a:pt x="8160033" y="3851637"/>
                </a:lnTo>
                <a:lnTo>
                  <a:pt x="8109766" y="3841706"/>
                </a:lnTo>
                <a:lnTo>
                  <a:pt x="8059498" y="3831907"/>
                </a:lnTo>
                <a:lnTo>
                  <a:pt x="8009231" y="3822240"/>
                </a:lnTo>
                <a:lnTo>
                  <a:pt x="7958964" y="3812705"/>
                </a:lnTo>
                <a:lnTo>
                  <a:pt x="7908696" y="3803302"/>
                </a:lnTo>
                <a:lnTo>
                  <a:pt x="7858429" y="3794032"/>
                </a:lnTo>
                <a:lnTo>
                  <a:pt x="7808162" y="3784893"/>
                </a:lnTo>
                <a:lnTo>
                  <a:pt x="7757894" y="3775887"/>
                </a:lnTo>
                <a:lnTo>
                  <a:pt x="7707627" y="3767012"/>
                </a:lnTo>
                <a:lnTo>
                  <a:pt x="7657360" y="3758270"/>
                </a:lnTo>
                <a:lnTo>
                  <a:pt x="7607092" y="3749660"/>
                </a:lnTo>
                <a:lnTo>
                  <a:pt x="7556825" y="3741182"/>
                </a:lnTo>
                <a:lnTo>
                  <a:pt x="7506558" y="3732836"/>
                </a:lnTo>
                <a:lnTo>
                  <a:pt x="7456290" y="3724623"/>
                </a:lnTo>
                <a:lnTo>
                  <a:pt x="7406023" y="3716541"/>
                </a:lnTo>
                <a:lnTo>
                  <a:pt x="7355756" y="3708592"/>
                </a:lnTo>
                <a:lnTo>
                  <a:pt x="7305489" y="3700774"/>
                </a:lnTo>
                <a:lnTo>
                  <a:pt x="7255221" y="3693089"/>
                </a:lnTo>
                <a:lnTo>
                  <a:pt x="7204954" y="3685536"/>
                </a:lnTo>
                <a:lnTo>
                  <a:pt x="7154687" y="3678115"/>
                </a:lnTo>
                <a:lnTo>
                  <a:pt x="7104420" y="3670826"/>
                </a:lnTo>
                <a:lnTo>
                  <a:pt x="7054152" y="3663669"/>
                </a:lnTo>
                <a:lnTo>
                  <a:pt x="7003885" y="3656644"/>
                </a:lnTo>
                <a:lnTo>
                  <a:pt x="6953618" y="3649752"/>
                </a:lnTo>
                <a:lnTo>
                  <a:pt x="6903351" y="3642991"/>
                </a:lnTo>
                <a:lnTo>
                  <a:pt x="6853083" y="3636363"/>
                </a:lnTo>
                <a:lnTo>
                  <a:pt x="6802816" y="3629867"/>
                </a:lnTo>
                <a:lnTo>
                  <a:pt x="6752549" y="3623503"/>
                </a:lnTo>
                <a:lnTo>
                  <a:pt x="6702282" y="3617271"/>
                </a:lnTo>
                <a:lnTo>
                  <a:pt x="6652015" y="3611171"/>
                </a:lnTo>
                <a:lnTo>
                  <a:pt x="6601748" y="3605203"/>
                </a:lnTo>
                <a:lnTo>
                  <a:pt x="6551480" y="3599368"/>
                </a:lnTo>
                <a:lnTo>
                  <a:pt x="6501213" y="3593664"/>
                </a:lnTo>
                <a:lnTo>
                  <a:pt x="6450946" y="3588093"/>
                </a:lnTo>
                <a:lnTo>
                  <a:pt x="6400679" y="3582654"/>
                </a:lnTo>
                <a:lnTo>
                  <a:pt x="6350412" y="3577347"/>
                </a:lnTo>
                <a:lnTo>
                  <a:pt x="6300145" y="3572172"/>
                </a:lnTo>
                <a:lnTo>
                  <a:pt x="6249878" y="3567129"/>
                </a:lnTo>
                <a:lnTo>
                  <a:pt x="6199611" y="3562218"/>
                </a:lnTo>
                <a:lnTo>
                  <a:pt x="6149344" y="3557439"/>
                </a:lnTo>
                <a:lnTo>
                  <a:pt x="6099077" y="3552793"/>
                </a:lnTo>
                <a:lnTo>
                  <a:pt x="6048810" y="3548279"/>
                </a:lnTo>
                <a:lnTo>
                  <a:pt x="5998543" y="3543896"/>
                </a:lnTo>
                <a:lnTo>
                  <a:pt x="5948276" y="3539646"/>
                </a:lnTo>
                <a:lnTo>
                  <a:pt x="5898009" y="3535528"/>
                </a:lnTo>
                <a:lnTo>
                  <a:pt x="5847742" y="3531542"/>
                </a:lnTo>
                <a:lnTo>
                  <a:pt x="5797475" y="3527689"/>
                </a:lnTo>
                <a:lnTo>
                  <a:pt x="5747208" y="3523967"/>
                </a:lnTo>
                <a:lnTo>
                  <a:pt x="5696941" y="3520378"/>
                </a:lnTo>
                <a:lnTo>
                  <a:pt x="5646674" y="3516920"/>
                </a:lnTo>
                <a:lnTo>
                  <a:pt x="5596408" y="3513595"/>
                </a:lnTo>
                <a:lnTo>
                  <a:pt x="5546141" y="3510402"/>
                </a:lnTo>
                <a:lnTo>
                  <a:pt x="5495874" y="3507341"/>
                </a:lnTo>
                <a:lnTo>
                  <a:pt x="5445607" y="3504412"/>
                </a:lnTo>
                <a:lnTo>
                  <a:pt x="6534721" y="3101251"/>
                </a:lnTo>
                <a:lnTo>
                  <a:pt x="6484064" y="3095548"/>
                </a:lnTo>
                <a:lnTo>
                  <a:pt x="6433408" y="3089979"/>
                </a:lnTo>
                <a:lnTo>
                  <a:pt x="6382751" y="3084545"/>
                </a:lnTo>
                <a:lnTo>
                  <a:pt x="6332095" y="3079244"/>
                </a:lnTo>
                <a:lnTo>
                  <a:pt x="6281438" y="3074078"/>
                </a:lnTo>
                <a:lnTo>
                  <a:pt x="6230781" y="3069046"/>
                </a:lnTo>
                <a:lnTo>
                  <a:pt x="6180125" y="3064149"/>
                </a:lnTo>
                <a:lnTo>
                  <a:pt x="6129468" y="3059385"/>
                </a:lnTo>
                <a:lnTo>
                  <a:pt x="6078812" y="3054756"/>
                </a:lnTo>
                <a:lnTo>
                  <a:pt x="6028155" y="3050260"/>
                </a:lnTo>
                <a:lnTo>
                  <a:pt x="5977498" y="3045899"/>
                </a:lnTo>
                <a:lnTo>
                  <a:pt x="5926842" y="3041673"/>
                </a:lnTo>
                <a:lnTo>
                  <a:pt x="5876185" y="3037580"/>
                </a:lnTo>
                <a:lnTo>
                  <a:pt x="5825528" y="3033622"/>
                </a:lnTo>
                <a:lnTo>
                  <a:pt x="5774872" y="3029797"/>
                </a:lnTo>
                <a:lnTo>
                  <a:pt x="5724215" y="3026107"/>
                </a:lnTo>
                <a:lnTo>
                  <a:pt x="5673559" y="3022551"/>
                </a:lnTo>
                <a:lnTo>
                  <a:pt x="5622902" y="3019130"/>
                </a:lnTo>
                <a:lnTo>
                  <a:pt x="5572245" y="3015842"/>
                </a:lnTo>
                <a:lnTo>
                  <a:pt x="5521589" y="3012689"/>
                </a:lnTo>
                <a:lnTo>
                  <a:pt x="5470932" y="3009670"/>
                </a:lnTo>
                <a:lnTo>
                  <a:pt x="5420275" y="3006785"/>
                </a:lnTo>
                <a:lnTo>
                  <a:pt x="5369619" y="3004034"/>
                </a:lnTo>
                <a:lnTo>
                  <a:pt x="5318962" y="3001417"/>
                </a:lnTo>
                <a:lnTo>
                  <a:pt x="5268305" y="2998935"/>
                </a:lnTo>
                <a:lnTo>
                  <a:pt x="5217649" y="2996587"/>
                </a:lnTo>
                <a:lnTo>
                  <a:pt x="5166992" y="2994373"/>
                </a:lnTo>
                <a:lnTo>
                  <a:pt x="5116336" y="2992293"/>
                </a:lnTo>
                <a:lnTo>
                  <a:pt x="5065679" y="2990347"/>
                </a:lnTo>
                <a:lnTo>
                  <a:pt x="5015022" y="2988536"/>
                </a:lnTo>
                <a:lnTo>
                  <a:pt x="4964366" y="2986858"/>
                </a:lnTo>
                <a:lnTo>
                  <a:pt x="4913709" y="2985315"/>
                </a:lnTo>
                <a:lnTo>
                  <a:pt x="4863052" y="2983906"/>
                </a:lnTo>
                <a:lnTo>
                  <a:pt x="4812396" y="2982631"/>
                </a:lnTo>
                <a:lnTo>
                  <a:pt x="4761739" y="2981491"/>
                </a:lnTo>
                <a:lnTo>
                  <a:pt x="4711082" y="2980485"/>
                </a:lnTo>
                <a:lnTo>
                  <a:pt x="4660425" y="2979612"/>
                </a:lnTo>
                <a:lnTo>
                  <a:pt x="4609769" y="2978874"/>
                </a:lnTo>
                <a:lnTo>
                  <a:pt x="4559112" y="2978270"/>
                </a:lnTo>
                <a:lnTo>
                  <a:pt x="4508455" y="2977801"/>
                </a:lnTo>
                <a:lnTo>
                  <a:pt x="4457799" y="2977465"/>
                </a:lnTo>
                <a:lnTo>
                  <a:pt x="4407142" y="2977264"/>
                </a:lnTo>
                <a:lnTo>
                  <a:pt x="4356485" y="2977197"/>
                </a:lnTo>
                <a:lnTo>
                  <a:pt x="4305829" y="2977264"/>
                </a:lnTo>
                <a:lnTo>
                  <a:pt x="4255172" y="2977465"/>
                </a:lnTo>
                <a:lnTo>
                  <a:pt x="4204515" y="2977801"/>
                </a:lnTo>
                <a:lnTo>
                  <a:pt x="4153858" y="2978270"/>
                </a:lnTo>
                <a:lnTo>
                  <a:pt x="4103202" y="2978874"/>
                </a:lnTo>
                <a:lnTo>
                  <a:pt x="4052545" y="2979612"/>
                </a:lnTo>
                <a:lnTo>
                  <a:pt x="4001888" y="2980485"/>
                </a:lnTo>
                <a:lnTo>
                  <a:pt x="3951231" y="2981491"/>
                </a:lnTo>
                <a:lnTo>
                  <a:pt x="3900575" y="2982631"/>
                </a:lnTo>
                <a:lnTo>
                  <a:pt x="3849918" y="2983906"/>
                </a:lnTo>
                <a:lnTo>
                  <a:pt x="3799261" y="2985315"/>
                </a:lnTo>
                <a:lnTo>
                  <a:pt x="3748604" y="2986858"/>
                </a:lnTo>
                <a:lnTo>
                  <a:pt x="3697947" y="2988536"/>
                </a:lnTo>
                <a:lnTo>
                  <a:pt x="3647291" y="2990347"/>
                </a:lnTo>
                <a:lnTo>
                  <a:pt x="3596634" y="2992293"/>
                </a:lnTo>
                <a:lnTo>
                  <a:pt x="3545977" y="2994373"/>
                </a:lnTo>
                <a:lnTo>
                  <a:pt x="3495320" y="2996587"/>
                </a:lnTo>
                <a:lnTo>
                  <a:pt x="3444663" y="2998935"/>
                </a:lnTo>
                <a:lnTo>
                  <a:pt x="3394007" y="3001417"/>
                </a:lnTo>
                <a:lnTo>
                  <a:pt x="3343350" y="3004034"/>
                </a:lnTo>
                <a:lnTo>
                  <a:pt x="3292693" y="3006785"/>
                </a:lnTo>
                <a:lnTo>
                  <a:pt x="3242036" y="3009670"/>
                </a:lnTo>
                <a:lnTo>
                  <a:pt x="3191379" y="3012689"/>
                </a:lnTo>
                <a:lnTo>
                  <a:pt x="3140722" y="3015842"/>
                </a:lnTo>
                <a:lnTo>
                  <a:pt x="3090065" y="3019130"/>
                </a:lnTo>
                <a:lnTo>
                  <a:pt x="3039408" y="3022551"/>
                </a:lnTo>
                <a:lnTo>
                  <a:pt x="2988752" y="3026107"/>
                </a:lnTo>
                <a:lnTo>
                  <a:pt x="2938095" y="3029797"/>
                </a:lnTo>
                <a:lnTo>
                  <a:pt x="2887438" y="3033622"/>
                </a:lnTo>
                <a:lnTo>
                  <a:pt x="2836781" y="3037580"/>
                </a:lnTo>
                <a:lnTo>
                  <a:pt x="2786124" y="3041673"/>
                </a:lnTo>
                <a:lnTo>
                  <a:pt x="2735467" y="3045899"/>
                </a:lnTo>
                <a:lnTo>
                  <a:pt x="2684810" y="3050260"/>
                </a:lnTo>
                <a:lnTo>
                  <a:pt x="2634153" y="3054756"/>
                </a:lnTo>
                <a:lnTo>
                  <a:pt x="2583496" y="3059385"/>
                </a:lnTo>
                <a:lnTo>
                  <a:pt x="2532839" y="3064149"/>
                </a:lnTo>
                <a:lnTo>
                  <a:pt x="2482182" y="3069046"/>
                </a:lnTo>
                <a:lnTo>
                  <a:pt x="2431525" y="3074078"/>
                </a:lnTo>
                <a:lnTo>
                  <a:pt x="2380868" y="3079244"/>
                </a:lnTo>
                <a:lnTo>
                  <a:pt x="2330211" y="3084545"/>
                </a:lnTo>
                <a:lnTo>
                  <a:pt x="2279554" y="3089979"/>
                </a:lnTo>
                <a:lnTo>
                  <a:pt x="2228897" y="3095548"/>
                </a:lnTo>
                <a:lnTo>
                  <a:pt x="2178240" y="3101251"/>
                </a:lnTo>
                <a:lnTo>
                  <a:pt x="3267367" y="3504412"/>
                </a:lnTo>
                <a:lnTo>
                  <a:pt x="3217099" y="3507341"/>
                </a:lnTo>
                <a:lnTo>
                  <a:pt x="3166832" y="3510402"/>
                </a:lnTo>
                <a:lnTo>
                  <a:pt x="3116565" y="3513595"/>
                </a:lnTo>
                <a:lnTo>
                  <a:pt x="3066297" y="3516920"/>
                </a:lnTo>
                <a:lnTo>
                  <a:pt x="3016030" y="3520378"/>
                </a:lnTo>
                <a:lnTo>
                  <a:pt x="2965763" y="3523967"/>
                </a:lnTo>
                <a:lnTo>
                  <a:pt x="2915495" y="3527689"/>
                </a:lnTo>
                <a:lnTo>
                  <a:pt x="2865228" y="3531542"/>
                </a:lnTo>
                <a:lnTo>
                  <a:pt x="2814961" y="3535528"/>
                </a:lnTo>
                <a:lnTo>
                  <a:pt x="2764694" y="3539646"/>
                </a:lnTo>
                <a:lnTo>
                  <a:pt x="2714426" y="3543896"/>
                </a:lnTo>
                <a:lnTo>
                  <a:pt x="2664159" y="3548279"/>
                </a:lnTo>
                <a:lnTo>
                  <a:pt x="2613892" y="3552793"/>
                </a:lnTo>
                <a:lnTo>
                  <a:pt x="2563625" y="3557439"/>
                </a:lnTo>
                <a:lnTo>
                  <a:pt x="2513358" y="3562218"/>
                </a:lnTo>
                <a:lnTo>
                  <a:pt x="2463090" y="3567129"/>
                </a:lnTo>
                <a:lnTo>
                  <a:pt x="2412823" y="3572172"/>
                </a:lnTo>
                <a:lnTo>
                  <a:pt x="2362556" y="3577347"/>
                </a:lnTo>
                <a:lnTo>
                  <a:pt x="2312289" y="3582654"/>
                </a:lnTo>
                <a:lnTo>
                  <a:pt x="2262022" y="3588093"/>
                </a:lnTo>
                <a:lnTo>
                  <a:pt x="2211755" y="3593664"/>
                </a:lnTo>
                <a:lnTo>
                  <a:pt x="2161488" y="3599368"/>
                </a:lnTo>
                <a:lnTo>
                  <a:pt x="2111220" y="3605203"/>
                </a:lnTo>
                <a:lnTo>
                  <a:pt x="2060953" y="3611171"/>
                </a:lnTo>
                <a:lnTo>
                  <a:pt x="2010686" y="3617271"/>
                </a:lnTo>
                <a:lnTo>
                  <a:pt x="1960419" y="3623503"/>
                </a:lnTo>
                <a:lnTo>
                  <a:pt x="1910152" y="3629867"/>
                </a:lnTo>
                <a:lnTo>
                  <a:pt x="1859885" y="3636363"/>
                </a:lnTo>
                <a:lnTo>
                  <a:pt x="1809618" y="3642991"/>
                </a:lnTo>
                <a:lnTo>
                  <a:pt x="1759351" y="3649752"/>
                </a:lnTo>
                <a:lnTo>
                  <a:pt x="1709084" y="3656644"/>
                </a:lnTo>
                <a:lnTo>
                  <a:pt x="1658817" y="3663669"/>
                </a:lnTo>
                <a:lnTo>
                  <a:pt x="1608550" y="3670826"/>
                </a:lnTo>
                <a:lnTo>
                  <a:pt x="1558282" y="3678115"/>
                </a:lnTo>
                <a:lnTo>
                  <a:pt x="1508015" y="3685536"/>
                </a:lnTo>
                <a:lnTo>
                  <a:pt x="1457748" y="3693089"/>
                </a:lnTo>
                <a:lnTo>
                  <a:pt x="1407481" y="3700774"/>
                </a:lnTo>
                <a:lnTo>
                  <a:pt x="1357214" y="3708592"/>
                </a:lnTo>
                <a:lnTo>
                  <a:pt x="1306947" y="3716541"/>
                </a:lnTo>
                <a:lnTo>
                  <a:pt x="1256680" y="3724623"/>
                </a:lnTo>
                <a:lnTo>
                  <a:pt x="1206413" y="3732836"/>
                </a:lnTo>
                <a:lnTo>
                  <a:pt x="1156146" y="3741182"/>
                </a:lnTo>
                <a:lnTo>
                  <a:pt x="1105879" y="3749660"/>
                </a:lnTo>
                <a:lnTo>
                  <a:pt x="1055611" y="3758270"/>
                </a:lnTo>
                <a:lnTo>
                  <a:pt x="1005344" y="3767012"/>
                </a:lnTo>
                <a:lnTo>
                  <a:pt x="955077" y="3775887"/>
                </a:lnTo>
                <a:lnTo>
                  <a:pt x="904810" y="3784893"/>
                </a:lnTo>
                <a:lnTo>
                  <a:pt x="854543" y="3794032"/>
                </a:lnTo>
                <a:lnTo>
                  <a:pt x="804276" y="3803302"/>
                </a:lnTo>
                <a:lnTo>
                  <a:pt x="754009" y="3812705"/>
                </a:lnTo>
                <a:lnTo>
                  <a:pt x="703741" y="3822240"/>
                </a:lnTo>
                <a:lnTo>
                  <a:pt x="653474" y="3831907"/>
                </a:lnTo>
                <a:lnTo>
                  <a:pt x="603207" y="3841706"/>
                </a:lnTo>
                <a:lnTo>
                  <a:pt x="552940" y="3851637"/>
                </a:lnTo>
                <a:lnTo>
                  <a:pt x="502673" y="3861701"/>
                </a:lnTo>
                <a:lnTo>
                  <a:pt x="452405" y="3871896"/>
                </a:lnTo>
                <a:lnTo>
                  <a:pt x="402138" y="3882224"/>
                </a:lnTo>
                <a:lnTo>
                  <a:pt x="351871" y="3892684"/>
                </a:lnTo>
                <a:lnTo>
                  <a:pt x="301603" y="3903275"/>
                </a:lnTo>
                <a:lnTo>
                  <a:pt x="251336" y="3913999"/>
                </a:lnTo>
                <a:lnTo>
                  <a:pt x="201069" y="3924855"/>
                </a:lnTo>
                <a:lnTo>
                  <a:pt x="150802" y="3935843"/>
                </a:lnTo>
                <a:lnTo>
                  <a:pt x="100534" y="3946964"/>
                </a:lnTo>
                <a:lnTo>
                  <a:pt x="50267" y="3958216"/>
                </a:lnTo>
                <a:lnTo>
                  <a:pt x="0" y="3969600"/>
                </a:lnTo>
                <a:close/>
              </a:path>
            </a:pathLst>
          </a:custGeom>
          <a:ln w="25400">
            <a:solidFill>
              <a:srgbClr val="F07F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29760" y="1384947"/>
            <a:ext cx="0" cy="2481580"/>
          </a:xfrm>
          <a:custGeom>
            <a:avLst/>
            <a:gdLst/>
            <a:ahLst/>
            <a:cxnLst/>
            <a:rect l="l" t="t" r="r" b="b"/>
            <a:pathLst>
              <a:path h="2481579">
                <a:moveTo>
                  <a:pt x="0" y="2481008"/>
                </a:moveTo>
                <a:lnTo>
                  <a:pt x="0" y="0"/>
                </a:lnTo>
              </a:path>
            </a:pathLst>
          </a:custGeom>
          <a:ln w="25400">
            <a:solidFill>
              <a:srgbClr val="F07F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786240" y="1384947"/>
            <a:ext cx="0" cy="2481580"/>
          </a:xfrm>
          <a:custGeom>
            <a:avLst/>
            <a:gdLst/>
            <a:ahLst/>
            <a:cxnLst/>
            <a:rect l="l" t="t" r="r" b="b"/>
            <a:pathLst>
              <a:path h="2481579">
                <a:moveTo>
                  <a:pt x="0" y="0"/>
                </a:moveTo>
                <a:lnTo>
                  <a:pt x="0" y="2481008"/>
                </a:lnTo>
              </a:path>
            </a:pathLst>
          </a:custGeom>
          <a:ln w="25400">
            <a:solidFill>
              <a:srgbClr val="F07F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18886" y="3772915"/>
            <a:ext cx="0" cy="496570"/>
          </a:xfrm>
          <a:custGeom>
            <a:avLst/>
            <a:gdLst/>
            <a:ahLst/>
            <a:cxnLst/>
            <a:rect l="l" t="t" r="r" b="b"/>
            <a:pathLst>
              <a:path h="496570">
                <a:moveTo>
                  <a:pt x="0" y="0"/>
                </a:moveTo>
                <a:lnTo>
                  <a:pt x="0" y="496201"/>
                </a:lnTo>
              </a:path>
            </a:pathLst>
          </a:custGeom>
          <a:ln w="25400">
            <a:solidFill>
              <a:srgbClr val="F07F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697127" y="3772915"/>
            <a:ext cx="0" cy="496570"/>
          </a:xfrm>
          <a:custGeom>
            <a:avLst/>
            <a:gdLst/>
            <a:ahLst/>
            <a:cxnLst/>
            <a:rect l="l" t="t" r="r" b="b"/>
            <a:pathLst>
              <a:path h="496570">
                <a:moveTo>
                  <a:pt x="0" y="496201"/>
                </a:moveTo>
                <a:lnTo>
                  <a:pt x="0" y="0"/>
                </a:lnTo>
              </a:path>
            </a:pathLst>
          </a:custGeom>
          <a:ln w="25400">
            <a:solidFill>
              <a:srgbClr val="F07F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674620" y="678180"/>
            <a:ext cx="4091939" cy="167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75959" y="678180"/>
            <a:ext cx="1181099" cy="1676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85615" y="1592580"/>
            <a:ext cx="1868424" cy="1676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663440" y="1592580"/>
            <a:ext cx="1181100" cy="1676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426207" y="2506979"/>
            <a:ext cx="4396727" cy="1676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832347" y="2506979"/>
            <a:ext cx="1181100" cy="1676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177603" y="1148410"/>
            <a:ext cx="2864218" cy="5397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74604" y="2226665"/>
            <a:ext cx="664845" cy="368935"/>
          </a:xfrm>
          <a:custGeom>
            <a:avLst/>
            <a:gdLst/>
            <a:ahLst/>
            <a:cxnLst/>
            <a:rect l="l" t="t" r="r" b="b"/>
            <a:pathLst>
              <a:path w="664845" h="368935">
                <a:moveTo>
                  <a:pt x="584033" y="28270"/>
                </a:moveTo>
                <a:lnTo>
                  <a:pt x="466686" y="28270"/>
                </a:lnTo>
                <a:lnTo>
                  <a:pt x="473947" y="28746"/>
                </a:lnTo>
                <a:lnTo>
                  <a:pt x="480833" y="30176"/>
                </a:lnTo>
                <a:lnTo>
                  <a:pt x="511537" y="60700"/>
                </a:lnTo>
                <a:lnTo>
                  <a:pt x="513943" y="138404"/>
                </a:lnTo>
                <a:lnTo>
                  <a:pt x="461506" y="163510"/>
                </a:lnTo>
                <a:lnTo>
                  <a:pt x="419160" y="185985"/>
                </a:lnTo>
                <a:lnTo>
                  <a:pt x="364744" y="223050"/>
                </a:lnTo>
                <a:lnTo>
                  <a:pt x="339072" y="256863"/>
                </a:lnTo>
                <a:lnTo>
                  <a:pt x="330517" y="294678"/>
                </a:lnTo>
                <a:lnTo>
                  <a:pt x="331748" y="308758"/>
                </a:lnTo>
                <a:lnTo>
                  <a:pt x="350227" y="343598"/>
                </a:lnTo>
                <a:lnTo>
                  <a:pt x="385462" y="361911"/>
                </a:lnTo>
                <a:lnTo>
                  <a:pt x="399719" y="363131"/>
                </a:lnTo>
                <a:lnTo>
                  <a:pt x="425832" y="359620"/>
                </a:lnTo>
                <a:lnTo>
                  <a:pt x="453574" y="349089"/>
                </a:lnTo>
                <a:lnTo>
                  <a:pt x="482944" y="331536"/>
                </a:lnTo>
                <a:lnTo>
                  <a:pt x="513943" y="306958"/>
                </a:lnTo>
                <a:lnTo>
                  <a:pt x="620682" y="306958"/>
                </a:lnTo>
                <a:lnTo>
                  <a:pt x="619607" y="303415"/>
                </a:lnTo>
                <a:lnTo>
                  <a:pt x="619067" y="300634"/>
                </a:lnTo>
                <a:lnTo>
                  <a:pt x="470789" y="300634"/>
                </a:lnTo>
                <a:lnTo>
                  <a:pt x="435529" y="276537"/>
                </a:lnTo>
                <a:lnTo>
                  <a:pt x="432460" y="260438"/>
                </a:lnTo>
                <a:lnTo>
                  <a:pt x="433367" y="250232"/>
                </a:lnTo>
                <a:lnTo>
                  <a:pt x="459392" y="205052"/>
                </a:lnTo>
                <a:lnTo>
                  <a:pt x="492876" y="176777"/>
                </a:lnTo>
                <a:lnTo>
                  <a:pt x="513943" y="163334"/>
                </a:lnTo>
                <a:lnTo>
                  <a:pt x="617753" y="163334"/>
                </a:lnTo>
                <a:lnTo>
                  <a:pt x="617636" y="129233"/>
                </a:lnTo>
                <a:lnTo>
                  <a:pt x="614822" y="76945"/>
                </a:lnTo>
                <a:lnTo>
                  <a:pt x="588296" y="31748"/>
                </a:lnTo>
                <a:lnTo>
                  <a:pt x="584033" y="28270"/>
                </a:lnTo>
                <a:close/>
              </a:path>
              <a:path w="664845" h="368935">
                <a:moveTo>
                  <a:pt x="620682" y="306958"/>
                </a:moveTo>
                <a:lnTo>
                  <a:pt x="513943" y="306958"/>
                </a:lnTo>
                <a:lnTo>
                  <a:pt x="516615" y="320198"/>
                </a:lnTo>
                <a:lnTo>
                  <a:pt x="543589" y="355287"/>
                </a:lnTo>
                <a:lnTo>
                  <a:pt x="580910" y="363131"/>
                </a:lnTo>
                <a:lnTo>
                  <a:pt x="593229" y="362352"/>
                </a:lnTo>
                <a:lnTo>
                  <a:pt x="635995" y="343500"/>
                </a:lnTo>
                <a:lnTo>
                  <a:pt x="661099" y="315506"/>
                </a:lnTo>
                <a:lnTo>
                  <a:pt x="630529" y="315506"/>
                </a:lnTo>
                <a:lnTo>
                  <a:pt x="627672" y="314515"/>
                </a:lnTo>
                <a:lnTo>
                  <a:pt x="622706" y="310553"/>
                </a:lnTo>
                <a:lnTo>
                  <a:pt x="620852" y="307517"/>
                </a:lnTo>
                <a:lnTo>
                  <a:pt x="620682" y="306958"/>
                </a:lnTo>
                <a:close/>
              </a:path>
              <a:path w="664845" h="368935">
                <a:moveTo>
                  <a:pt x="653465" y="301739"/>
                </a:moveTo>
                <a:lnTo>
                  <a:pt x="646772" y="310921"/>
                </a:lnTo>
                <a:lnTo>
                  <a:pt x="640194" y="315506"/>
                </a:lnTo>
                <a:lnTo>
                  <a:pt x="661099" y="315506"/>
                </a:lnTo>
                <a:lnTo>
                  <a:pt x="664629" y="310680"/>
                </a:lnTo>
                <a:lnTo>
                  <a:pt x="653465" y="301739"/>
                </a:lnTo>
                <a:close/>
              </a:path>
              <a:path w="664845" h="368935">
                <a:moveTo>
                  <a:pt x="617753" y="163334"/>
                </a:moveTo>
                <a:lnTo>
                  <a:pt x="513943" y="163334"/>
                </a:lnTo>
                <a:lnTo>
                  <a:pt x="513943" y="279793"/>
                </a:lnTo>
                <a:lnTo>
                  <a:pt x="502037" y="288911"/>
                </a:lnTo>
                <a:lnTo>
                  <a:pt x="490875" y="295424"/>
                </a:lnTo>
                <a:lnTo>
                  <a:pt x="480459" y="299331"/>
                </a:lnTo>
                <a:lnTo>
                  <a:pt x="470789" y="300634"/>
                </a:lnTo>
                <a:lnTo>
                  <a:pt x="619067" y="300634"/>
                </a:lnTo>
                <a:lnTo>
                  <a:pt x="618815" y="299331"/>
                </a:lnTo>
                <a:lnTo>
                  <a:pt x="618218" y="292861"/>
                </a:lnTo>
                <a:lnTo>
                  <a:pt x="617869" y="284270"/>
                </a:lnTo>
                <a:lnTo>
                  <a:pt x="617753" y="163334"/>
                </a:lnTo>
                <a:close/>
              </a:path>
              <a:path w="664845" h="368935">
                <a:moveTo>
                  <a:pt x="496824" y="0"/>
                </a:moveTo>
                <a:lnTo>
                  <a:pt x="456645" y="3251"/>
                </a:lnTo>
                <a:lnTo>
                  <a:pt x="417944" y="13017"/>
                </a:lnTo>
                <a:lnTo>
                  <a:pt x="370436" y="38933"/>
                </a:lnTo>
                <a:lnTo>
                  <a:pt x="342882" y="75385"/>
                </a:lnTo>
                <a:lnTo>
                  <a:pt x="337578" y="101574"/>
                </a:lnTo>
                <a:lnTo>
                  <a:pt x="338566" y="110759"/>
                </a:lnTo>
                <a:lnTo>
                  <a:pt x="371113" y="145284"/>
                </a:lnTo>
                <a:lnTo>
                  <a:pt x="392645" y="148818"/>
                </a:lnTo>
                <a:lnTo>
                  <a:pt x="403102" y="148018"/>
                </a:lnTo>
                <a:lnTo>
                  <a:pt x="438364" y="121800"/>
                </a:lnTo>
                <a:lnTo>
                  <a:pt x="433805" y="81970"/>
                </a:lnTo>
                <a:lnTo>
                  <a:pt x="420674" y="66344"/>
                </a:lnTo>
                <a:lnTo>
                  <a:pt x="417207" y="59893"/>
                </a:lnTo>
                <a:lnTo>
                  <a:pt x="417207" y="48742"/>
                </a:lnTo>
                <a:lnTo>
                  <a:pt x="420433" y="43522"/>
                </a:lnTo>
                <a:lnTo>
                  <a:pt x="466686" y="28270"/>
                </a:lnTo>
                <a:lnTo>
                  <a:pt x="584033" y="28270"/>
                </a:lnTo>
                <a:lnTo>
                  <a:pt x="575144" y="21018"/>
                </a:lnTo>
                <a:lnTo>
                  <a:pt x="559440" y="11819"/>
                </a:lnTo>
                <a:lnTo>
                  <a:pt x="541151" y="5251"/>
                </a:lnTo>
                <a:lnTo>
                  <a:pt x="520279" y="1312"/>
                </a:lnTo>
                <a:lnTo>
                  <a:pt x="496824" y="0"/>
                </a:lnTo>
                <a:close/>
              </a:path>
              <a:path w="664845" h="368935">
                <a:moveTo>
                  <a:pt x="11544" y="289839"/>
                </a:moveTo>
                <a:lnTo>
                  <a:pt x="23883" y="328112"/>
                </a:lnTo>
                <a:lnTo>
                  <a:pt x="91048" y="364206"/>
                </a:lnTo>
                <a:lnTo>
                  <a:pt x="134327" y="368719"/>
                </a:lnTo>
                <a:lnTo>
                  <a:pt x="166393" y="366871"/>
                </a:lnTo>
                <a:lnTo>
                  <a:pt x="194506" y="361326"/>
                </a:lnTo>
                <a:lnTo>
                  <a:pt x="218667" y="352083"/>
                </a:lnTo>
                <a:lnTo>
                  <a:pt x="238874" y="339140"/>
                </a:lnTo>
                <a:lnTo>
                  <a:pt x="246283" y="331876"/>
                </a:lnTo>
                <a:lnTo>
                  <a:pt x="98602" y="331876"/>
                </a:lnTo>
                <a:lnTo>
                  <a:pt x="76559" y="329249"/>
                </a:lnTo>
                <a:lnTo>
                  <a:pt x="54702" y="321368"/>
                </a:lnTo>
                <a:lnTo>
                  <a:pt x="33030" y="308232"/>
                </a:lnTo>
                <a:lnTo>
                  <a:pt x="11544" y="289839"/>
                </a:lnTo>
                <a:close/>
              </a:path>
              <a:path w="664845" h="368935">
                <a:moveTo>
                  <a:pt x="228594" y="26415"/>
                </a:moveTo>
                <a:lnTo>
                  <a:pt x="104178" y="26415"/>
                </a:lnTo>
                <a:lnTo>
                  <a:pt x="116703" y="27578"/>
                </a:lnTo>
                <a:lnTo>
                  <a:pt x="127855" y="31065"/>
                </a:lnTo>
                <a:lnTo>
                  <a:pt x="157621" y="66967"/>
                </a:lnTo>
                <a:lnTo>
                  <a:pt x="161480" y="95618"/>
                </a:lnTo>
                <a:lnTo>
                  <a:pt x="157272" y="125731"/>
                </a:lnTo>
                <a:lnTo>
                  <a:pt x="144646" y="147242"/>
                </a:lnTo>
                <a:lnTo>
                  <a:pt x="123600" y="160149"/>
                </a:lnTo>
                <a:lnTo>
                  <a:pt x="94132" y="164452"/>
                </a:lnTo>
                <a:lnTo>
                  <a:pt x="94132" y="187896"/>
                </a:lnTo>
                <a:lnTo>
                  <a:pt x="127829" y="193892"/>
                </a:lnTo>
                <a:lnTo>
                  <a:pt x="151899" y="207424"/>
                </a:lnTo>
                <a:lnTo>
                  <a:pt x="166343" y="228492"/>
                </a:lnTo>
                <a:lnTo>
                  <a:pt x="171157" y="257098"/>
                </a:lnTo>
                <a:lnTo>
                  <a:pt x="169924" y="273341"/>
                </a:lnTo>
                <a:lnTo>
                  <a:pt x="151434" y="311607"/>
                </a:lnTo>
                <a:lnTo>
                  <a:pt x="114321" y="330609"/>
                </a:lnTo>
                <a:lnTo>
                  <a:pt x="98602" y="331876"/>
                </a:lnTo>
                <a:lnTo>
                  <a:pt x="246283" y="331876"/>
                </a:lnTo>
                <a:lnTo>
                  <a:pt x="254826" y="323500"/>
                </a:lnTo>
                <a:lnTo>
                  <a:pt x="266220" y="306163"/>
                </a:lnTo>
                <a:lnTo>
                  <a:pt x="273057" y="287128"/>
                </a:lnTo>
                <a:lnTo>
                  <a:pt x="275336" y="266395"/>
                </a:lnTo>
                <a:lnTo>
                  <a:pt x="274243" y="252593"/>
                </a:lnTo>
                <a:lnTo>
                  <a:pt x="257848" y="213004"/>
                </a:lnTo>
                <a:lnTo>
                  <a:pt x="205036" y="179903"/>
                </a:lnTo>
                <a:lnTo>
                  <a:pt x="175615" y="171145"/>
                </a:lnTo>
                <a:lnTo>
                  <a:pt x="211429" y="158052"/>
                </a:lnTo>
                <a:lnTo>
                  <a:pt x="237012" y="139614"/>
                </a:lnTo>
                <a:lnTo>
                  <a:pt x="252362" y="115827"/>
                </a:lnTo>
                <a:lnTo>
                  <a:pt x="257479" y="86690"/>
                </a:lnTo>
                <a:lnTo>
                  <a:pt x="255467" y="67806"/>
                </a:lnTo>
                <a:lnTo>
                  <a:pt x="249432" y="50969"/>
                </a:lnTo>
                <a:lnTo>
                  <a:pt x="239375" y="36178"/>
                </a:lnTo>
                <a:lnTo>
                  <a:pt x="228594" y="26415"/>
                </a:lnTo>
                <a:close/>
              </a:path>
              <a:path w="664845" h="368935">
                <a:moveTo>
                  <a:pt x="37579" y="0"/>
                </a:moveTo>
                <a:lnTo>
                  <a:pt x="23444" y="0"/>
                </a:lnTo>
                <a:lnTo>
                  <a:pt x="18237" y="108635"/>
                </a:lnTo>
                <a:lnTo>
                  <a:pt x="32372" y="108635"/>
                </a:lnTo>
                <a:lnTo>
                  <a:pt x="42718" y="72664"/>
                </a:lnTo>
                <a:lnTo>
                  <a:pt x="58135" y="46970"/>
                </a:lnTo>
                <a:lnTo>
                  <a:pt x="78622" y="31554"/>
                </a:lnTo>
                <a:lnTo>
                  <a:pt x="104178" y="26415"/>
                </a:lnTo>
                <a:lnTo>
                  <a:pt x="228594" y="26415"/>
                </a:lnTo>
                <a:lnTo>
                  <a:pt x="225298" y="23431"/>
                </a:lnTo>
                <a:lnTo>
                  <a:pt x="210899" y="14884"/>
                </a:lnTo>
                <a:lnTo>
                  <a:pt x="47015" y="14884"/>
                </a:lnTo>
                <a:lnTo>
                  <a:pt x="41795" y="9918"/>
                </a:lnTo>
                <a:lnTo>
                  <a:pt x="37579" y="0"/>
                </a:lnTo>
                <a:close/>
              </a:path>
              <a:path w="664845" h="368935">
                <a:moveTo>
                  <a:pt x="142138" y="0"/>
                </a:moveTo>
                <a:lnTo>
                  <a:pt x="126417" y="697"/>
                </a:lnTo>
                <a:lnTo>
                  <a:pt x="109393" y="2790"/>
                </a:lnTo>
                <a:lnTo>
                  <a:pt x="91065" y="6279"/>
                </a:lnTo>
                <a:lnTo>
                  <a:pt x="61772" y="13639"/>
                </a:lnTo>
                <a:lnTo>
                  <a:pt x="55689" y="14884"/>
                </a:lnTo>
                <a:lnTo>
                  <a:pt x="210899" y="14884"/>
                </a:lnTo>
                <a:lnTo>
                  <a:pt x="208028" y="13180"/>
                </a:lnTo>
                <a:lnTo>
                  <a:pt x="188414" y="5857"/>
                </a:lnTo>
                <a:lnTo>
                  <a:pt x="166451" y="1464"/>
                </a:lnTo>
                <a:lnTo>
                  <a:pt x="142138" y="0"/>
                </a:lnTo>
                <a:close/>
              </a:path>
            </a:pathLst>
          </a:custGeom>
          <a:solidFill>
            <a:srgbClr val="ECE5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700968" y="2383904"/>
            <a:ext cx="93675" cy="1494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605121" y="2226665"/>
            <a:ext cx="334645" cy="363220"/>
          </a:xfrm>
          <a:custGeom>
            <a:avLst/>
            <a:gdLst/>
            <a:ahLst/>
            <a:cxnLst/>
            <a:rect l="l" t="t" r="r" b="b"/>
            <a:pathLst>
              <a:path w="334645" h="363219">
                <a:moveTo>
                  <a:pt x="166306" y="0"/>
                </a:moveTo>
                <a:lnTo>
                  <a:pt x="210634" y="5251"/>
                </a:lnTo>
                <a:lnTo>
                  <a:pt x="257779" y="31748"/>
                </a:lnTo>
                <a:lnTo>
                  <a:pt x="282028" y="66598"/>
                </a:lnTo>
                <a:lnTo>
                  <a:pt x="286909" y="112849"/>
                </a:lnTo>
                <a:lnTo>
                  <a:pt x="287235" y="138404"/>
                </a:lnTo>
                <a:lnTo>
                  <a:pt x="287235" y="273469"/>
                </a:lnTo>
                <a:lnTo>
                  <a:pt x="287352" y="284270"/>
                </a:lnTo>
                <a:lnTo>
                  <a:pt x="294678" y="312534"/>
                </a:lnTo>
                <a:lnTo>
                  <a:pt x="297154" y="314515"/>
                </a:lnTo>
                <a:lnTo>
                  <a:pt x="300012" y="315506"/>
                </a:lnTo>
                <a:lnTo>
                  <a:pt x="303237" y="315506"/>
                </a:lnTo>
                <a:lnTo>
                  <a:pt x="309676" y="315506"/>
                </a:lnTo>
                <a:lnTo>
                  <a:pt x="316255" y="310921"/>
                </a:lnTo>
                <a:lnTo>
                  <a:pt x="322948" y="301739"/>
                </a:lnTo>
                <a:lnTo>
                  <a:pt x="334111" y="310680"/>
                </a:lnTo>
                <a:lnTo>
                  <a:pt x="305477" y="343500"/>
                </a:lnTo>
                <a:lnTo>
                  <a:pt x="262711" y="362352"/>
                </a:lnTo>
                <a:lnTo>
                  <a:pt x="250393" y="363131"/>
                </a:lnTo>
                <a:lnTo>
                  <a:pt x="236327" y="362259"/>
                </a:lnTo>
                <a:lnTo>
                  <a:pt x="196327" y="341311"/>
                </a:lnTo>
                <a:lnTo>
                  <a:pt x="183426" y="306958"/>
                </a:lnTo>
                <a:lnTo>
                  <a:pt x="152426" y="331536"/>
                </a:lnTo>
                <a:lnTo>
                  <a:pt x="123056" y="349089"/>
                </a:lnTo>
                <a:lnTo>
                  <a:pt x="95315" y="359620"/>
                </a:lnTo>
                <a:lnTo>
                  <a:pt x="69202" y="363131"/>
                </a:lnTo>
                <a:lnTo>
                  <a:pt x="54945" y="361911"/>
                </a:lnTo>
                <a:lnTo>
                  <a:pt x="19710" y="343598"/>
                </a:lnTo>
                <a:lnTo>
                  <a:pt x="1231" y="308758"/>
                </a:lnTo>
                <a:lnTo>
                  <a:pt x="0" y="294678"/>
                </a:lnTo>
                <a:lnTo>
                  <a:pt x="2138" y="275270"/>
                </a:lnTo>
                <a:lnTo>
                  <a:pt x="19250" y="239456"/>
                </a:lnTo>
                <a:lnTo>
                  <a:pt x="56388" y="205830"/>
                </a:lnTo>
                <a:lnTo>
                  <a:pt x="130988" y="163510"/>
                </a:lnTo>
                <a:lnTo>
                  <a:pt x="183426" y="138404"/>
                </a:lnTo>
                <a:lnTo>
                  <a:pt x="183426" y="103428"/>
                </a:lnTo>
                <a:lnTo>
                  <a:pt x="181020" y="60700"/>
                </a:lnTo>
                <a:lnTo>
                  <a:pt x="150315" y="30176"/>
                </a:lnTo>
                <a:lnTo>
                  <a:pt x="136169" y="28270"/>
                </a:lnTo>
                <a:lnTo>
                  <a:pt x="124615" y="28944"/>
                </a:lnTo>
                <a:lnTo>
                  <a:pt x="86690" y="48742"/>
                </a:lnTo>
                <a:lnTo>
                  <a:pt x="86690" y="54686"/>
                </a:lnTo>
                <a:lnTo>
                  <a:pt x="86690" y="59893"/>
                </a:lnTo>
                <a:lnTo>
                  <a:pt x="90157" y="66344"/>
                </a:lnTo>
                <a:lnTo>
                  <a:pt x="97104" y="74040"/>
                </a:lnTo>
                <a:lnTo>
                  <a:pt x="103288" y="81970"/>
                </a:lnTo>
                <a:lnTo>
                  <a:pt x="107846" y="121800"/>
                </a:lnTo>
                <a:lnTo>
                  <a:pt x="72584" y="148018"/>
                </a:lnTo>
                <a:lnTo>
                  <a:pt x="62128" y="148818"/>
                </a:lnTo>
                <a:lnTo>
                  <a:pt x="50886" y="147935"/>
                </a:lnTo>
                <a:lnTo>
                  <a:pt x="15955" y="127313"/>
                </a:lnTo>
                <a:lnTo>
                  <a:pt x="7061" y="101574"/>
                </a:lnTo>
                <a:lnTo>
                  <a:pt x="8387" y="88327"/>
                </a:lnTo>
                <a:lnTo>
                  <a:pt x="28270" y="50406"/>
                </a:lnTo>
                <a:lnTo>
                  <a:pt x="69498" y="20240"/>
                </a:lnTo>
                <a:lnTo>
                  <a:pt x="106593" y="7318"/>
                </a:lnTo>
                <a:lnTo>
                  <a:pt x="146032" y="812"/>
                </a:lnTo>
                <a:lnTo>
                  <a:pt x="166306" y="0"/>
                </a:lnTo>
                <a:close/>
              </a:path>
            </a:pathLst>
          </a:custGeom>
          <a:ln w="12192">
            <a:solidFill>
              <a:srgbClr val="2E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274604" y="2226665"/>
            <a:ext cx="275590" cy="368935"/>
          </a:xfrm>
          <a:custGeom>
            <a:avLst/>
            <a:gdLst/>
            <a:ahLst/>
            <a:cxnLst/>
            <a:rect l="l" t="t" r="r" b="b"/>
            <a:pathLst>
              <a:path w="275589" h="368935">
                <a:moveTo>
                  <a:pt x="23444" y="0"/>
                </a:moveTo>
                <a:lnTo>
                  <a:pt x="37579" y="0"/>
                </a:lnTo>
                <a:lnTo>
                  <a:pt x="41795" y="9918"/>
                </a:lnTo>
                <a:lnTo>
                  <a:pt x="47015" y="14884"/>
                </a:lnTo>
                <a:lnTo>
                  <a:pt x="53213" y="14884"/>
                </a:lnTo>
                <a:lnTo>
                  <a:pt x="55689" y="14884"/>
                </a:lnTo>
                <a:lnTo>
                  <a:pt x="61772" y="13639"/>
                </a:lnTo>
                <a:lnTo>
                  <a:pt x="109393" y="2790"/>
                </a:lnTo>
                <a:lnTo>
                  <a:pt x="142138" y="0"/>
                </a:lnTo>
                <a:lnTo>
                  <a:pt x="166451" y="1464"/>
                </a:lnTo>
                <a:lnTo>
                  <a:pt x="208028" y="13180"/>
                </a:lnTo>
                <a:lnTo>
                  <a:pt x="239375" y="36178"/>
                </a:lnTo>
                <a:lnTo>
                  <a:pt x="257479" y="86690"/>
                </a:lnTo>
                <a:lnTo>
                  <a:pt x="252362" y="115827"/>
                </a:lnTo>
                <a:lnTo>
                  <a:pt x="237012" y="139614"/>
                </a:lnTo>
                <a:lnTo>
                  <a:pt x="211429" y="158052"/>
                </a:lnTo>
                <a:lnTo>
                  <a:pt x="175615" y="171145"/>
                </a:lnTo>
                <a:lnTo>
                  <a:pt x="205036" y="179903"/>
                </a:lnTo>
                <a:lnTo>
                  <a:pt x="246151" y="200831"/>
                </a:lnTo>
                <a:lnTo>
                  <a:pt x="270964" y="239094"/>
                </a:lnTo>
                <a:lnTo>
                  <a:pt x="275336" y="266395"/>
                </a:lnTo>
                <a:lnTo>
                  <a:pt x="273057" y="287128"/>
                </a:lnTo>
                <a:lnTo>
                  <a:pt x="254826" y="323500"/>
                </a:lnTo>
                <a:lnTo>
                  <a:pt x="218667" y="352083"/>
                </a:lnTo>
                <a:lnTo>
                  <a:pt x="166393" y="366871"/>
                </a:lnTo>
                <a:lnTo>
                  <a:pt x="134327" y="368719"/>
                </a:lnTo>
                <a:lnTo>
                  <a:pt x="91048" y="364206"/>
                </a:lnTo>
                <a:lnTo>
                  <a:pt x="54233" y="350670"/>
                </a:lnTo>
                <a:lnTo>
                  <a:pt x="23883" y="328112"/>
                </a:lnTo>
                <a:lnTo>
                  <a:pt x="0" y="296532"/>
                </a:lnTo>
                <a:lnTo>
                  <a:pt x="11544" y="289839"/>
                </a:lnTo>
                <a:lnTo>
                  <a:pt x="33030" y="308232"/>
                </a:lnTo>
                <a:lnTo>
                  <a:pt x="54702" y="321368"/>
                </a:lnTo>
                <a:lnTo>
                  <a:pt x="76559" y="329249"/>
                </a:lnTo>
                <a:lnTo>
                  <a:pt x="98602" y="331876"/>
                </a:lnTo>
                <a:lnTo>
                  <a:pt x="114321" y="330609"/>
                </a:lnTo>
                <a:lnTo>
                  <a:pt x="151434" y="311607"/>
                </a:lnTo>
                <a:lnTo>
                  <a:pt x="169924" y="273341"/>
                </a:lnTo>
                <a:lnTo>
                  <a:pt x="171157" y="257098"/>
                </a:lnTo>
                <a:lnTo>
                  <a:pt x="166343" y="228492"/>
                </a:lnTo>
                <a:lnTo>
                  <a:pt x="151899" y="207424"/>
                </a:lnTo>
                <a:lnTo>
                  <a:pt x="127829" y="193892"/>
                </a:lnTo>
                <a:lnTo>
                  <a:pt x="94132" y="187896"/>
                </a:lnTo>
                <a:lnTo>
                  <a:pt x="94132" y="164452"/>
                </a:lnTo>
                <a:lnTo>
                  <a:pt x="123600" y="160149"/>
                </a:lnTo>
                <a:lnTo>
                  <a:pt x="144646" y="147242"/>
                </a:lnTo>
                <a:lnTo>
                  <a:pt x="157272" y="125731"/>
                </a:lnTo>
                <a:lnTo>
                  <a:pt x="161480" y="95618"/>
                </a:lnTo>
                <a:lnTo>
                  <a:pt x="160515" y="80454"/>
                </a:lnTo>
                <a:lnTo>
                  <a:pt x="146037" y="45021"/>
                </a:lnTo>
                <a:lnTo>
                  <a:pt x="104178" y="26415"/>
                </a:lnTo>
                <a:lnTo>
                  <a:pt x="78622" y="31554"/>
                </a:lnTo>
                <a:lnTo>
                  <a:pt x="58135" y="46970"/>
                </a:lnTo>
                <a:lnTo>
                  <a:pt x="42718" y="72664"/>
                </a:lnTo>
                <a:lnTo>
                  <a:pt x="32372" y="108635"/>
                </a:lnTo>
                <a:lnTo>
                  <a:pt x="18237" y="108635"/>
                </a:lnTo>
                <a:lnTo>
                  <a:pt x="23444" y="0"/>
                </a:lnTo>
                <a:close/>
              </a:path>
            </a:pathLst>
          </a:custGeom>
          <a:ln w="12192">
            <a:solidFill>
              <a:srgbClr val="2E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926219" y="3134969"/>
            <a:ext cx="3373196" cy="3809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41960" y="4581144"/>
            <a:ext cx="8902065" cy="2277110"/>
          </a:xfrm>
          <a:custGeom>
            <a:avLst/>
            <a:gdLst/>
            <a:ahLst/>
            <a:cxnLst/>
            <a:rect l="l" t="t" r="r" b="b"/>
            <a:pathLst>
              <a:path w="8902065" h="2277109">
                <a:moveTo>
                  <a:pt x="1938070" y="452754"/>
                </a:moveTo>
                <a:lnTo>
                  <a:pt x="2312593" y="976337"/>
                </a:lnTo>
                <a:lnTo>
                  <a:pt x="504532" y="1032916"/>
                </a:lnTo>
                <a:lnTo>
                  <a:pt x="1693976" y="1447838"/>
                </a:lnTo>
                <a:lnTo>
                  <a:pt x="0" y="1608315"/>
                </a:lnTo>
                <a:lnTo>
                  <a:pt x="1433537" y="1919693"/>
                </a:lnTo>
                <a:lnTo>
                  <a:pt x="553173" y="2226335"/>
                </a:lnTo>
                <a:lnTo>
                  <a:pt x="2030412" y="2276855"/>
                </a:lnTo>
                <a:lnTo>
                  <a:pt x="3206470" y="2276855"/>
                </a:lnTo>
                <a:lnTo>
                  <a:pt x="3240290" y="2263800"/>
                </a:lnTo>
                <a:lnTo>
                  <a:pt x="4087141" y="2263800"/>
                </a:lnTo>
                <a:lnTo>
                  <a:pt x="4249788" y="2169502"/>
                </a:lnTo>
                <a:lnTo>
                  <a:pt x="5122667" y="2169502"/>
                </a:lnTo>
                <a:lnTo>
                  <a:pt x="5243372" y="1990267"/>
                </a:lnTo>
                <a:lnTo>
                  <a:pt x="6370614" y="1990267"/>
                </a:lnTo>
                <a:lnTo>
                  <a:pt x="6302387" y="1792300"/>
                </a:lnTo>
                <a:lnTo>
                  <a:pt x="7711533" y="1792300"/>
                </a:lnTo>
                <a:lnTo>
                  <a:pt x="7051433" y="1537512"/>
                </a:lnTo>
                <a:lnTo>
                  <a:pt x="7865059" y="1410119"/>
                </a:lnTo>
                <a:lnTo>
                  <a:pt x="7311885" y="1174305"/>
                </a:lnTo>
                <a:lnTo>
                  <a:pt x="8902039" y="898677"/>
                </a:lnTo>
                <a:lnTo>
                  <a:pt x="8902039" y="827455"/>
                </a:lnTo>
                <a:lnTo>
                  <a:pt x="7051433" y="815835"/>
                </a:lnTo>
                <a:lnTo>
                  <a:pt x="7082697" y="797102"/>
                </a:lnTo>
                <a:lnTo>
                  <a:pt x="3680688" y="797102"/>
                </a:lnTo>
                <a:lnTo>
                  <a:pt x="1938070" y="452754"/>
                </a:lnTo>
                <a:close/>
              </a:path>
              <a:path w="8902065" h="2277109">
                <a:moveTo>
                  <a:pt x="4087141" y="2263800"/>
                </a:moveTo>
                <a:lnTo>
                  <a:pt x="3240290" y="2263800"/>
                </a:lnTo>
                <a:lnTo>
                  <a:pt x="3273577" y="2276855"/>
                </a:lnTo>
                <a:lnTo>
                  <a:pt x="4064622" y="2276855"/>
                </a:lnTo>
                <a:lnTo>
                  <a:pt x="4087141" y="2263800"/>
                </a:lnTo>
                <a:close/>
              </a:path>
              <a:path w="8902065" h="2277109">
                <a:moveTo>
                  <a:pt x="5122667" y="2169502"/>
                </a:moveTo>
                <a:lnTo>
                  <a:pt x="4249788" y="2169502"/>
                </a:lnTo>
                <a:lnTo>
                  <a:pt x="4687214" y="2276855"/>
                </a:lnTo>
                <a:lnTo>
                  <a:pt x="5050370" y="2276855"/>
                </a:lnTo>
                <a:lnTo>
                  <a:pt x="5122667" y="2169502"/>
                </a:lnTo>
                <a:close/>
              </a:path>
              <a:path w="8902065" h="2277109">
                <a:moveTo>
                  <a:pt x="6370614" y="1990267"/>
                </a:moveTo>
                <a:lnTo>
                  <a:pt x="5243372" y="1990267"/>
                </a:lnTo>
                <a:lnTo>
                  <a:pt x="6432384" y="2169502"/>
                </a:lnTo>
                <a:lnTo>
                  <a:pt x="6370614" y="1990267"/>
                </a:lnTo>
                <a:close/>
              </a:path>
              <a:path w="8902065" h="2277109">
                <a:moveTo>
                  <a:pt x="7711533" y="1792300"/>
                </a:moveTo>
                <a:lnTo>
                  <a:pt x="6302387" y="1792300"/>
                </a:lnTo>
                <a:lnTo>
                  <a:pt x="8126374" y="1952421"/>
                </a:lnTo>
                <a:lnTo>
                  <a:pt x="7711533" y="1792300"/>
                </a:lnTo>
                <a:close/>
              </a:path>
              <a:path w="8902065" h="2277109">
                <a:moveTo>
                  <a:pt x="4185221" y="235686"/>
                </a:moveTo>
                <a:lnTo>
                  <a:pt x="3680688" y="797102"/>
                </a:lnTo>
                <a:lnTo>
                  <a:pt x="7082697" y="797102"/>
                </a:lnTo>
                <a:lnTo>
                  <a:pt x="7208810" y="721537"/>
                </a:lnTo>
                <a:lnTo>
                  <a:pt x="6252883" y="721537"/>
                </a:lnTo>
                <a:lnTo>
                  <a:pt x="6281219" y="542302"/>
                </a:lnTo>
                <a:lnTo>
                  <a:pt x="4934280" y="542302"/>
                </a:lnTo>
                <a:lnTo>
                  <a:pt x="4185221" y="235686"/>
                </a:lnTo>
                <a:close/>
              </a:path>
              <a:path w="8902065" h="2277109">
                <a:moveTo>
                  <a:pt x="7751838" y="396163"/>
                </a:moveTo>
                <a:lnTo>
                  <a:pt x="6252883" y="721537"/>
                </a:lnTo>
                <a:lnTo>
                  <a:pt x="7208810" y="721537"/>
                </a:lnTo>
                <a:lnTo>
                  <a:pt x="7751838" y="396163"/>
                </a:lnTo>
                <a:close/>
              </a:path>
              <a:path w="8902065" h="2277109">
                <a:moveTo>
                  <a:pt x="6366954" y="0"/>
                </a:moveTo>
                <a:lnTo>
                  <a:pt x="4934280" y="542302"/>
                </a:lnTo>
                <a:lnTo>
                  <a:pt x="6281219" y="542302"/>
                </a:lnTo>
                <a:lnTo>
                  <a:pt x="6366954" y="0"/>
                </a:lnTo>
                <a:close/>
              </a:path>
            </a:pathLst>
          </a:custGeom>
          <a:solidFill>
            <a:srgbClr val="656565">
              <a:alpha val="7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176240" y="4581131"/>
            <a:ext cx="3968115" cy="828040"/>
          </a:xfrm>
          <a:custGeom>
            <a:avLst/>
            <a:gdLst/>
            <a:ahLst/>
            <a:cxnLst/>
            <a:rect l="l" t="t" r="r" b="b"/>
            <a:pathLst>
              <a:path w="3968115" h="828039">
                <a:moveTo>
                  <a:pt x="0" y="542315"/>
                </a:moveTo>
                <a:lnTo>
                  <a:pt x="1432674" y="0"/>
                </a:lnTo>
                <a:lnTo>
                  <a:pt x="1318590" y="721550"/>
                </a:lnTo>
                <a:lnTo>
                  <a:pt x="2817558" y="396176"/>
                </a:lnTo>
                <a:lnTo>
                  <a:pt x="2117153" y="815847"/>
                </a:lnTo>
                <a:lnTo>
                  <a:pt x="3967759" y="827467"/>
                </a:lnTo>
              </a:path>
            </a:pathLst>
          </a:custGeom>
          <a:ln w="2539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292333" y="5479822"/>
            <a:ext cx="3851910" cy="1378585"/>
          </a:xfrm>
          <a:custGeom>
            <a:avLst/>
            <a:gdLst/>
            <a:ahLst/>
            <a:cxnLst/>
            <a:rect l="l" t="t" r="r" b="b"/>
            <a:pathLst>
              <a:path w="3851909" h="1378584">
                <a:moveTo>
                  <a:pt x="3851666" y="0"/>
                </a:moveTo>
                <a:lnTo>
                  <a:pt x="2261512" y="275614"/>
                </a:lnTo>
                <a:lnTo>
                  <a:pt x="2814686" y="511427"/>
                </a:lnTo>
                <a:lnTo>
                  <a:pt x="2001061" y="638821"/>
                </a:lnTo>
                <a:lnTo>
                  <a:pt x="3076001" y="1053743"/>
                </a:lnTo>
                <a:lnTo>
                  <a:pt x="1252002" y="893621"/>
                </a:lnTo>
                <a:lnTo>
                  <a:pt x="1382012" y="1270824"/>
                </a:lnTo>
                <a:lnTo>
                  <a:pt x="193000" y="1091589"/>
                </a:lnTo>
                <a:lnTo>
                  <a:pt x="0" y="1378177"/>
                </a:lnTo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306592" y="6750646"/>
            <a:ext cx="622935" cy="107950"/>
          </a:xfrm>
          <a:custGeom>
            <a:avLst/>
            <a:gdLst/>
            <a:ahLst/>
            <a:cxnLst/>
            <a:rect l="l" t="t" r="r" b="b"/>
            <a:pathLst>
              <a:path w="622935" h="107950">
                <a:moveTo>
                  <a:pt x="622568" y="107353"/>
                </a:moveTo>
                <a:lnTo>
                  <a:pt x="185169" y="0"/>
                </a:lnTo>
                <a:lnTo>
                  <a:pt x="0" y="107353"/>
                </a:lnTo>
              </a:path>
            </a:pathLst>
          </a:custGeom>
          <a:ln w="2539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448466" y="6844944"/>
            <a:ext cx="67310" cy="13335"/>
          </a:xfrm>
          <a:custGeom>
            <a:avLst/>
            <a:gdLst/>
            <a:ahLst/>
            <a:cxnLst/>
            <a:rect l="l" t="t" r="r" b="b"/>
            <a:pathLst>
              <a:path w="67310" h="13334">
                <a:moveTo>
                  <a:pt x="67058" y="13055"/>
                </a:moveTo>
                <a:lnTo>
                  <a:pt x="33797" y="0"/>
                </a:lnTo>
                <a:lnTo>
                  <a:pt x="0" y="13055"/>
                </a:lnTo>
              </a:path>
            </a:pathLst>
          </a:custGeom>
          <a:ln w="2539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1960" y="4816818"/>
            <a:ext cx="4934585" cy="2041525"/>
          </a:xfrm>
          <a:custGeom>
            <a:avLst/>
            <a:gdLst/>
            <a:ahLst/>
            <a:cxnLst/>
            <a:rect l="l" t="t" r="r" b="b"/>
            <a:pathLst>
              <a:path w="4934585" h="2041525">
                <a:moveTo>
                  <a:pt x="2030262" y="2041182"/>
                </a:moveTo>
                <a:lnTo>
                  <a:pt x="553173" y="1990648"/>
                </a:lnTo>
                <a:lnTo>
                  <a:pt x="1433525" y="1684020"/>
                </a:lnTo>
                <a:lnTo>
                  <a:pt x="0" y="1372654"/>
                </a:lnTo>
                <a:lnTo>
                  <a:pt x="1693976" y="1212151"/>
                </a:lnTo>
                <a:lnTo>
                  <a:pt x="504532" y="797229"/>
                </a:lnTo>
                <a:lnTo>
                  <a:pt x="2312593" y="740651"/>
                </a:lnTo>
                <a:lnTo>
                  <a:pt x="1938058" y="217081"/>
                </a:lnTo>
                <a:lnTo>
                  <a:pt x="3680688" y="561428"/>
                </a:lnTo>
                <a:lnTo>
                  <a:pt x="4185221" y="0"/>
                </a:lnTo>
                <a:lnTo>
                  <a:pt x="4934280" y="306628"/>
                </a:lnTo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484120" y="5330947"/>
            <a:ext cx="1514856" cy="5318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672840" y="5330947"/>
            <a:ext cx="390143" cy="5318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84120" y="5605266"/>
            <a:ext cx="1159763" cy="5318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317747" y="5605271"/>
            <a:ext cx="3176003" cy="53187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167628" y="5605266"/>
            <a:ext cx="390144" cy="5318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484120" y="5879586"/>
            <a:ext cx="478536" cy="53187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636520" y="5879586"/>
            <a:ext cx="402336" cy="53187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712720" y="5879586"/>
            <a:ext cx="743711" cy="53187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130295" y="5879586"/>
            <a:ext cx="454152" cy="53187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258311" y="5879591"/>
            <a:ext cx="1110983" cy="53187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043171" y="5879586"/>
            <a:ext cx="557784" cy="53187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274820" y="5879586"/>
            <a:ext cx="743712" cy="53187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692396" y="5879586"/>
            <a:ext cx="390144" cy="53187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756403" y="5879586"/>
            <a:ext cx="528827" cy="53187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959096" y="5879586"/>
            <a:ext cx="390144" cy="5318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386328" y="6185888"/>
            <a:ext cx="1770888" cy="8686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645994" y="5470893"/>
            <a:ext cx="3677437" cy="78146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64066" y="6185771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5">
                <a:moveTo>
                  <a:pt x="0" y="0"/>
                </a:moveTo>
                <a:lnTo>
                  <a:pt x="12211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664066" y="6120366"/>
            <a:ext cx="22225" cy="55880"/>
          </a:xfrm>
          <a:custGeom>
            <a:avLst/>
            <a:gdLst/>
            <a:ahLst/>
            <a:cxnLst/>
            <a:rect l="l" t="t" r="r" b="b"/>
            <a:pathLst>
              <a:path w="22225" h="55879">
                <a:moveTo>
                  <a:pt x="0" y="55880"/>
                </a:moveTo>
                <a:lnTo>
                  <a:pt x="21653" y="55880"/>
                </a:lnTo>
                <a:lnTo>
                  <a:pt x="21653" y="0"/>
                </a:lnTo>
                <a:lnTo>
                  <a:pt x="0" y="0"/>
                </a:lnTo>
                <a:lnTo>
                  <a:pt x="0" y="558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664066" y="6110841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4">
                <a:moveTo>
                  <a:pt x="0" y="0"/>
                </a:moveTo>
                <a:lnTo>
                  <a:pt x="112179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664066" y="6050516"/>
            <a:ext cx="22225" cy="50800"/>
          </a:xfrm>
          <a:custGeom>
            <a:avLst/>
            <a:gdLst/>
            <a:ahLst/>
            <a:cxnLst/>
            <a:rect l="l" t="t" r="r" b="b"/>
            <a:pathLst>
              <a:path w="22225" h="50800">
                <a:moveTo>
                  <a:pt x="0" y="50800"/>
                </a:moveTo>
                <a:lnTo>
                  <a:pt x="21653" y="50800"/>
                </a:lnTo>
                <a:lnTo>
                  <a:pt x="21653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664066" y="604099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4">
                <a:moveTo>
                  <a:pt x="0" y="0"/>
                </a:moveTo>
                <a:lnTo>
                  <a:pt x="118313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664066" y="6031466"/>
            <a:ext cx="122555" cy="163830"/>
          </a:xfrm>
          <a:custGeom>
            <a:avLst/>
            <a:gdLst/>
            <a:ahLst/>
            <a:cxnLst/>
            <a:rect l="l" t="t" r="r" b="b"/>
            <a:pathLst>
              <a:path w="122555" h="163829">
                <a:moveTo>
                  <a:pt x="0" y="0"/>
                </a:moveTo>
                <a:lnTo>
                  <a:pt x="118313" y="0"/>
                </a:lnTo>
                <a:lnTo>
                  <a:pt x="118313" y="19316"/>
                </a:lnTo>
                <a:lnTo>
                  <a:pt x="21653" y="19316"/>
                </a:lnTo>
                <a:lnTo>
                  <a:pt x="21653" y="69430"/>
                </a:lnTo>
                <a:lnTo>
                  <a:pt x="112179" y="69430"/>
                </a:lnTo>
                <a:lnTo>
                  <a:pt x="112179" y="88633"/>
                </a:lnTo>
                <a:lnTo>
                  <a:pt x="21653" y="88633"/>
                </a:lnTo>
                <a:lnTo>
                  <a:pt x="21653" y="144322"/>
                </a:lnTo>
                <a:lnTo>
                  <a:pt x="122110" y="144322"/>
                </a:lnTo>
                <a:lnTo>
                  <a:pt x="122110" y="163639"/>
                </a:lnTo>
                <a:lnTo>
                  <a:pt x="0" y="163639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2633281" y="6228123"/>
            <a:ext cx="2853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  <a:hlinkClick r:id="rId25"/>
              </a:rPr>
              <a:t>http://zemledelie.jimdo.com/</a:t>
            </a:r>
            <a:endParaRPr sz="18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-12700" y="0"/>
            <a:ext cx="6301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ЯГСХА.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Лекции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по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земледелию. Севообороты 2.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С.В.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Щукин.</a:t>
            </a:r>
            <a:r>
              <a:rPr sz="12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  <a:hlinkClick r:id="rId25"/>
              </a:rPr>
              <a:t>http://zemledelie.jimdo.com/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2590" y="308279"/>
            <a:ext cx="1905" cy="91440"/>
          </a:xfrm>
          <a:custGeom>
            <a:avLst/>
            <a:gdLst/>
            <a:ahLst/>
            <a:cxnLst/>
            <a:rect l="l" t="t" r="r" b="b"/>
            <a:pathLst>
              <a:path w="1904" h="91439">
                <a:moveTo>
                  <a:pt x="0" y="91439"/>
                </a:moveTo>
                <a:lnTo>
                  <a:pt x="1409" y="91439"/>
                </a:lnTo>
                <a:lnTo>
                  <a:pt x="140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71914" y="308279"/>
            <a:ext cx="13335" cy="91440"/>
          </a:xfrm>
          <a:custGeom>
            <a:avLst/>
            <a:gdLst/>
            <a:ahLst/>
            <a:cxnLst/>
            <a:rect l="l" t="t" r="r" b="b"/>
            <a:pathLst>
              <a:path w="13334" h="91439">
                <a:moveTo>
                  <a:pt x="0" y="91439"/>
                </a:moveTo>
                <a:lnTo>
                  <a:pt x="13055" y="91439"/>
                </a:lnTo>
                <a:lnTo>
                  <a:pt x="13055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2852" y="308279"/>
            <a:ext cx="41910" cy="91440"/>
          </a:xfrm>
          <a:custGeom>
            <a:avLst/>
            <a:gdLst/>
            <a:ahLst/>
            <a:cxnLst/>
            <a:rect l="l" t="t" r="r" b="b"/>
            <a:pathLst>
              <a:path w="41909" h="91439">
                <a:moveTo>
                  <a:pt x="0" y="91439"/>
                </a:moveTo>
                <a:lnTo>
                  <a:pt x="41630" y="91439"/>
                </a:lnTo>
                <a:lnTo>
                  <a:pt x="4163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72981" y="308279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131825"/>
                </a:moveTo>
                <a:lnTo>
                  <a:pt x="0" y="0"/>
                </a:lnTo>
                <a:lnTo>
                  <a:pt x="0" y="131825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08279"/>
            <a:ext cx="8916035" cy="91440"/>
          </a:xfrm>
          <a:custGeom>
            <a:avLst/>
            <a:gdLst/>
            <a:ahLst/>
            <a:cxnLst/>
            <a:rect l="l" t="t" r="r" b="b"/>
            <a:pathLst>
              <a:path w="8916035" h="91439">
                <a:moveTo>
                  <a:pt x="0" y="91439"/>
                </a:moveTo>
                <a:lnTo>
                  <a:pt x="8915679" y="91439"/>
                </a:lnTo>
                <a:lnTo>
                  <a:pt x="891567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2590" y="360248"/>
            <a:ext cx="1905" cy="80010"/>
          </a:xfrm>
          <a:custGeom>
            <a:avLst/>
            <a:gdLst/>
            <a:ahLst/>
            <a:cxnLst/>
            <a:rect l="l" t="t" r="r" b="b"/>
            <a:pathLst>
              <a:path w="1904" h="80009">
                <a:moveTo>
                  <a:pt x="0" y="79857"/>
                </a:moveTo>
                <a:lnTo>
                  <a:pt x="1409" y="79857"/>
                </a:lnTo>
                <a:lnTo>
                  <a:pt x="1409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71914" y="360248"/>
            <a:ext cx="13335" cy="80010"/>
          </a:xfrm>
          <a:custGeom>
            <a:avLst/>
            <a:gdLst/>
            <a:ahLst/>
            <a:cxnLst/>
            <a:rect l="l" t="t" r="r" b="b"/>
            <a:pathLst>
              <a:path w="13334" h="80009">
                <a:moveTo>
                  <a:pt x="0" y="79857"/>
                </a:moveTo>
                <a:lnTo>
                  <a:pt x="13055" y="79857"/>
                </a:lnTo>
                <a:lnTo>
                  <a:pt x="13055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02852" y="360248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09">
                <a:moveTo>
                  <a:pt x="0" y="79857"/>
                </a:moveTo>
                <a:lnTo>
                  <a:pt x="41630" y="79857"/>
                </a:lnTo>
                <a:lnTo>
                  <a:pt x="41630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10187" y="360248"/>
            <a:ext cx="3505835" cy="80010"/>
          </a:xfrm>
          <a:custGeom>
            <a:avLst/>
            <a:gdLst/>
            <a:ahLst/>
            <a:cxnLst/>
            <a:rect l="l" t="t" r="r" b="b"/>
            <a:pathLst>
              <a:path w="3505834" h="80009">
                <a:moveTo>
                  <a:pt x="0" y="79857"/>
                </a:moveTo>
                <a:lnTo>
                  <a:pt x="3505492" y="79857"/>
                </a:lnTo>
                <a:lnTo>
                  <a:pt x="3505492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42590" y="440105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80035"/>
                </a:moveTo>
                <a:lnTo>
                  <a:pt x="1409" y="180035"/>
                </a:lnTo>
                <a:lnTo>
                  <a:pt x="1409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71914" y="440105"/>
            <a:ext cx="13335" cy="180340"/>
          </a:xfrm>
          <a:custGeom>
            <a:avLst/>
            <a:gdLst/>
            <a:ahLst/>
            <a:cxnLst/>
            <a:rect l="l" t="t" r="r" b="b"/>
            <a:pathLst>
              <a:path w="13334" h="180340">
                <a:moveTo>
                  <a:pt x="0" y="180035"/>
                </a:moveTo>
                <a:lnTo>
                  <a:pt x="13055" y="180035"/>
                </a:lnTo>
                <a:lnTo>
                  <a:pt x="13055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02852" y="440105"/>
            <a:ext cx="41910" cy="180340"/>
          </a:xfrm>
          <a:custGeom>
            <a:avLst/>
            <a:gdLst/>
            <a:ahLst/>
            <a:cxnLst/>
            <a:rect l="l" t="t" r="r" b="b"/>
            <a:pathLst>
              <a:path w="41909" h="180340">
                <a:moveTo>
                  <a:pt x="0" y="180035"/>
                </a:moveTo>
                <a:lnTo>
                  <a:pt x="41630" y="180035"/>
                </a:lnTo>
                <a:lnTo>
                  <a:pt x="4163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10200" y="440105"/>
            <a:ext cx="3565525" cy="180340"/>
          </a:xfrm>
          <a:custGeom>
            <a:avLst/>
            <a:gdLst/>
            <a:ahLst/>
            <a:cxnLst/>
            <a:rect l="l" t="t" r="r" b="b"/>
            <a:pathLst>
              <a:path w="3565525" h="180340">
                <a:moveTo>
                  <a:pt x="0" y="180035"/>
                </a:moveTo>
                <a:lnTo>
                  <a:pt x="3565220" y="180035"/>
                </a:lnTo>
                <a:lnTo>
                  <a:pt x="356522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07342" y="511225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39" y="0"/>
                </a:lnTo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73645" y="607225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30004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43111" y="38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878049" y="38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567805" y="749884"/>
            <a:ext cx="778637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b="1" i="1" spc="-5" dirty="0">
                <a:solidFill>
                  <a:srgbClr val="990033"/>
                </a:solidFill>
                <a:latin typeface="Times New Roman"/>
                <a:cs typeface="Times New Roman"/>
              </a:rPr>
              <a:t>Пар </a:t>
            </a:r>
            <a:r>
              <a:rPr spc="-5" dirty="0">
                <a:solidFill>
                  <a:srgbClr val="990033"/>
                </a:solidFill>
                <a:latin typeface="Times New Roman"/>
                <a:cs typeface="Times New Roman"/>
              </a:rPr>
              <a:t>– </a:t>
            </a:r>
            <a:r>
              <a:rPr spc="-20" dirty="0">
                <a:solidFill>
                  <a:srgbClr val="000000"/>
                </a:solidFill>
                <a:latin typeface="Times New Roman"/>
                <a:cs typeface="Times New Roman"/>
              </a:rPr>
              <a:t>это </a:t>
            </a:r>
            <a:r>
              <a:rPr spc="-15" dirty="0">
                <a:solidFill>
                  <a:srgbClr val="000000"/>
                </a:solidFill>
                <a:latin typeface="Times New Roman"/>
                <a:cs typeface="Times New Roman"/>
              </a:rPr>
              <a:t>поле свободное </a:t>
            </a:r>
            <a:r>
              <a:rPr spc="-20" dirty="0">
                <a:solidFill>
                  <a:srgbClr val="000000"/>
                </a:solidFill>
                <a:latin typeface="Times New Roman"/>
                <a:cs typeface="Times New Roman"/>
              </a:rPr>
              <a:t>от </a:t>
            </a:r>
            <a:r>
              <a:rPr spc="-15" dirty="0">
                <a:solidFill>
                  <a:srgbClr val="000000"/>
                </a:solidFill>
                <a:latin typeface="Times New Roman"/>
                <a:cs typeface="Times New Roman"/>
              </a:rPr>
              <a:t>возделывания </a:t>
            </a:r>
            <a:r>
              <a:rPr spc="-50" dirty="0">
                <a:solidFill>
                  <a:srgbClr val="000000"/>
                </a:solidFill>
                <a:latin typeface="Times New Roman"/>
                <a:cs typeface="Times New Roman"/>
              </a:rPr>
              <a:t>культур  </a:t>
            </a:r>
            <a:r>
              <a:rPr spc="-5" dirty="0">
                <a:solidFill>
                  <a:srgbClr val="000000"/>
                </a:solidFill>
                <a:latin typeface="Times New Roman"/>
                <a:cs typeface="Times New Roman"/>
              </a:rPr>
              <a:t>в </a:t>
            </a:r>
            <a:r>
              <a:rPr spc="-20" dirty="0">
                <a:solidFill>
                  <a:srgbClr val="000000"/>
                </a:solidFill>
                <a:latin typeface="Times New Roman"/>
                <a:cs typeface="Times New Roman"/>
              </a:rPr>
              <a:t>течение </a:t>
            </a:r>
            <a:r>
              <a:rPr spc="-15" dirty="0">
                <a:solidFill>
                  <a:srgbClr val="000000"/>
                </a:solidFill>
                <a:latin typeface="Times New Roman"/>
                <a:cs typeface="Times New Roman"/>
              </a:rPr>
              <a:t>определенного периода, тщательно  обрабатываемое, </a:t>
            </a:r>
            <a:r>
              <a:rPr spc="-25" dirty="0">
                <a:solidFill>
                  <a:srgbClr val="000000"/>
                </a:solidFill>
                <a:latin typeface="Times New Roman"/>
                <a:cs typeface="Times New Roman"/>
              </a:rPr>
              <a:t>как </a:t>
            </a:r>
            <a:r>
              <a:rPr spc="-5" dirty="0">
                <a:solidFill>
                  <a:srgbClr val="000000"/>
                </a:solidFill>
                <a:latin typeface="Times New Roman"/>
                <a:cs typeface="Times New Roman"/>
              </a:rPr>
              <a:t>правило </a:t>
            </a:r>
            <a:r>
              <a:rPr spc="-20" dirty="0">
                <a:solidFill>
                  <a:srgbClr val="000000"/>
                </a:solidFill>
                <a:latin typeface="Times New Roman"/>
                <a:cs typeface="Times New Roman"/>
              </a:rPr>
              <a:t>удобренное </a:t>
            </a:r>
            <a:r>
              <a:rPr spc="-5" dirty="0">
                <a:solidFill>
                  <a:srgbClr val="000000"/>
                </a:solidFill>
                <a:latin typeface="Times New Roman"/>
                <a:cs typeface="Times New Roman"/>
              </a:rPr>
              <a:t>и  </a:t>
            </a:r>
            <a:r>
              <a:rPr spc="-15" dirty="0">
                <a:solidFill>
                  <a:srgbClr val="000000"/>
                </a:solidFill>
                <a:latin typeface="Times New Roman"/>
                <a:cs typeface="Times New Roman"/>
              </a:rPr>
              <a:t>поддерживаемое </a:t>
            </a:r>
            <a:r>
              <a:rPr spc="-5" dirty="0">
                <a:solidFill>
                  <a:srgbClr val="000000"/>
                </a:solidFill>
                <a:latin typeface="Times New Roman"/>
                <a:cs typeface="Times New Roman"/>
              </a:rPr>
              <a:t>в </a:t>
            </a:r>
            <a:r>
              <a:rPr spc="-20" dirty="0">
                <a:solidFill>
                  <a:srgbClr val="000000"/>
                </a:solidFill>
                <a:latin typeface="Times New Roman"/>
                <a:cs typeface="Times New Roman"/>
              </a:rPr>
              <a:t>чистом от </a:t>
            </a:r>
            <a:r>
              <a:rPr spc="-25" dirty="0">
                <a:solidFill>
                  <a:srgbClr val="000000"/>
                </a:solidFill>
                <a:latin typeface="Times New Roman"/>
                <a:cs typeface="Times New Roman"/>
              </a:rPr>
              <a:t>сорняков</a:t>
            </a:r>
            <a:r>
              <a:rPr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00000"/>
                </a:solidFill>
                <a:latin typeface="Times New Roman"/>
                <a:cs typeface="Times New Roman"/>
              </a:rPr>
              <a:t>состоянии.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67805" y="2595435"/>
            <a:ext cx="743267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500" spc="-15" dirty="0">
                <a:latin typeface="Times New Roman"/>
                <a:cs typeface="Times New Roman"/>
              </a:rPr>
              <a:t>Обработка </a:t>
            </a:r>
            <a:r>
              <a:rPr sz="2500" spc="-5" dirty="0">
                <a:latin typeface="Times New Roman"/>
                <a:cs typeface="Times New Roman"/>
              </a:rPr>
              <a:t>м.б. </a:t>
            </a:r>
            <a:r>
              <a:rPr sz="2500" spc="-10" dirty="0">
                <a:latin typeface="Times New Roman"/>
                <a:cs typeface="Times New Roman"/>
              </a:rPr>
              <a:t>механическая, </a:t>
            </a:r>
            <a:r>
              <a:rPr sz="2500" spc="-5" dirty="0">
                <a:latin typeface="Times New Roman"/>
                <a:cs typeface="Times New Roman"/>
              </a:rPr>
              <a:t>химическая и </a:t>
            </a:r>
            <a:r>
              <a:rPr sz="2500" spc="-10" dirty="0">
                <a:latin typeface="Times New Roman"/>
                <a:cs typeface="Times New Roman"/>
              </a:rPr>
              <a:t>сочетание  </a:t>
            </a:r>
            <a:r>
              <a:rPr sz="2500" spc="-20" dirty="0">
                <a:latin typeface="Times New Roman"/>
                <a:cs typeface="Times New Roman"/>
              </a:rPr>
              <a:t>механической </a:t>
            </a:r>
            <a:r>
              <a:rPr sz="2500" spc="-5" dirty="0">
                <a:latin typeface="Times New Roman"/>
                <a:cs typeface="Times New Roman"/>
              </a:rPr>
              <a:t>и</a:t>
            </a:r>
            <a:r>
              <a:rPr sz="2500" spc="7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химической.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46845" y="3645028"/>
            <a:ext cx="8044180" cy="2524760"/>
          </a:xfrm>
          <a:custGeom>
            <a:avLst/>
            <a:gdLst/>
            <a:ahLst/>
            <a:cxnLst/>
            <a:rect l="l" t="t" r="r" b="b"/>
            <a:pathLst>
              <a:path w="8044180" h="2524760">
                <a:moveTo>
                  <a:pt x="7885785" y="0"/>
                </a:moveTo>
                <a:lnTo>
                  <a:pt x="315556" y="0"/>
                </a:lnTo>
                <a:lnTo>
                  <a:pt x="265688" y="8043"/>
                </a:lnTo>
                <a:lnTo>
                  <a:pt x="222378" y="30440"/>
                </a:lnTo>
                <a:lnTo>
                  <a:pt x="188225" y="64594"/>
                </a:lnTo>
                <a:lnTo>
                  <a:pt x="165828" y="107904"/>
                </a:lnTo>
                <a:lnTo>
                  <a:pt x="157784" y="157772"/>
                </a:lnTo>
                <a:lnTo>
                  <a:pt x="157784" y="2208910"/>
                </a:lnTo>
                <a:lnTo>
                  <a:pt x="0" y="2208910"/>
                </a:lnTo>
                <a:lnTo>
                  <a:pt x="30709" y="2215110"/>
                </a:lnTo>
                <a:lnTo>
                  <a:pt x="55786" y="2232017"/>
                </a:lnTo>
                <a:lnTo>
                  <a:pt x="72693" y="2257093"/>
                </a:lnTo>
                <a:lnTo>
                  <a:pt x="78892" y="2287803"/>
                </a:lnTo>
                <a:lnTo>
                  <a:pt x="72693" y="2318505"/>
                </a:lnTo>
                <a:lnTo>
                  <a:pt x="55786" y="2343578"/>
                </a:lnTo>
                <a:lnTo>
                  <a:pt x="30709" y="2360483"/>
                </a:lnTo>
                <a:lnTo>
                  <a:pt x="0" y="2366683"/>
                </a:lnTo>
                <a:lnTo>
                  <a:pt x="157784" y="2366683"/>
                </a:lnTo>
                <a:lnTo>
                  <a:pt x="149740" y="2416557"/>
                </a:lnTo>
                <a:lnTo>
                  <a:pt x="127339" y="2459871"/>
                </a:lnTo>
                <a:lnTo>
                  <a:pt x="93182" y="2494026"/>
                </a:lnTo>
                <a:lnTo>
                  <a:pt x="49869" y="2516424"/>
                </a:lnTo>
                <a:lnTo>
                  <a:pt x="0" y="2524467"/>
                </a:lnTo>
                <a:lnTo>
                  <a:pt x="7570228" y="2524467"/>
                </a:lnTo>
                <a:lnTo>
                  <a:pt x="7620098" y="2516424"/>
                </a:lnTo>
                <a:lnTo>
                  <a:pt x="7663411" y="2494026"/>
                </a:lnTo>
                <a:lnTo>
                  <a:pt x="7697568" y="2459871"/>
                </a:lnTo>
                <a:lnTo>
                  <a:pt x="7719968" y="2416557"/>
                </a:lnTo>
                <a:lnTo>
                  <a:pt x="7728013" y="2366683"/>
                </a:lnTo>
                <a:lnTo>
                  <a:pt x="7728013" y="315556"/>
                </a:lnTo>
                <a:lnTo>
                  <a:pt x="315556" y="315556"/>
                </a:lnTo>
                <a:lnTo>
                  <a:pt x="284847" y="309357"/>
                </a:lnTo>
                <a:lnTo>
                  <a:pt x="259770" y="292450"/>
                </a:lnTo>
                <a:lnTo>
                  <a:pt x="242863" y="267374"/>
                </a:lnTo>
                <a:lnTo>
                  <a:pt x="236664" y="236664"/>
                </a:lnTo>
                <a:lnTo>
                  <a:pt x="242863" y="205954"/>
                </a:lnTo>
                <a:lnTo>
                  <a:pt x="259770" y="180878"/>
                </a:lnTo>
                <a:lnTo>
                  <a:pt x="284847" y="163971"/>
                </a:lnTo>
                <a:lnTo>
                  <a:pt x="315556" y="157772"/>
                </a:lnTo>
                <a:lnTo>
                  <a:pt x="8043570" y="157772"/>
                </a:lnTo>
                <a:lnTo>
                  <a:pt x="8035526" y="107904"/>
                </a:lnTo>
                <a:lnTo>
                  <a:pt x="8013128" y="64594"/>
                </a:lnTo>
                <a:lnTo>
                  <a:pt x="7978973" y="30440"/>
                </a:lnTo>
                <a:lnTo>
                  <a:pt x="7935659" y="8043"/>
                </a:lnTo>
                <a:lnTo>
                  <a:pt x="7885785" y="0"/>
                </a:lnTo>
                <a:close/>
              </a:path>
              <a:path w="8044180" h="2524760">
                <a:moveTo>
                  <a:pt x="8043570" y="157772"/>
                </a:moveTo>
                <a:lnTo>
                  <a:pt x="473341" y="157772"/>
                </a:lnTo>
                <a:lnTo>
                  <a:pt x="465297" y="207646"/>
                </a:lnTo>
                <a:lnTo>
                  <a:pt x="442896" y="250960"/>
                </a:lnTo>
                <a:lnTo>
                  <a:pt x="408739" y="285115"/>
                </a:lnTo>
                <a:lnTo>
                  <a:pt x="365426" y="307513"/>
                </a:lnTo>
                <a:lnTo>
                  <a:pt x="315556" y="315556"/>
                </a:lnTo>
                <a:lnTo>
                  <a:pt x="7885785" y="315556"/>
                </a:lnTo>
                <a:lnTo>
                  <a:pt x="7935659" y="307513"/>
                </a:lnTo>
                <a:lnTo>
                  <a:pt x="7978973" y="285115"/>
                </a:lnTo>
                <a:lnTo>
                  <a:pt x="8013128" y="250960"/>
                </a:lnTo>
                <a:lnTo>
                  <a:pt x="8035526" y="207646"/>
                </a:lnTo>
                <a:lnTo>
                  <a:pt x="8043570" y="157772"/>
                </a:lnTo>
                <a:close/>
              </a:path>
            </a:pathLst>
          </a:custGeom>
          <a:solidFill>
            <a:srgbClr val="A23A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9069" y="3802799"/>
            <a:ext cx="631190" cy="2367280"/>
          </a:xfrm>
          <a:custGeom>
            <a:avLst/>
            <a:gdLst/>
            <a:ahLst/>
            <a:cxnLst/>
            <a:rect l="l" t="t" r="r" b="b"/>
            <a:pathLst>
              <a:path w="631190" h="2367279">
                <a:moveTo>
                  <a:pt x="631113" y="0"/>
                </a:moveTo>
                <a:lnTo>
                  <a:pt x="473329" y="0"/>
                </a:lnTo>
                <a:lnTo>
                  <a:pt x="442626" y="6199"/>
                </a:lnTo>
                <a:lnTo>
                  <a:pt x="417553" y="23106"/>
                </a:lnTo>
                <a:lnTo>
                  <a:pt x="400648" y="48182"/>
                </a:lnTo>
                <a:lnTo>
                  <a:pt x="394449" y="78892"/>
                </a:lnTo>
                <a:lnTo>
                  <a:pt x="400648" y="109601"/>
                </a:lnTo>
                <a:lnTo>
                  <a:pt x="417553" y="134678"/>
                </a:lnTo>
                <a:lnTo>
                  <a:pt x="442626" y="151585"/>
                </a:lnTo>
                <a:lnTo>
                  <a:pt x="473329" y="157784"/>
                </a:lnTo>
                <a:lnTo>
                  <a:pt x="523203" y="149740"/>
                </a:lnTo>
                <a:lnTo>
                  <a:pt x="566516" y="127339"/>
                </a:lnTo>
                <a:lnTo>
                  <a:pt x="600672" y="93182"/>
                </a:lnTo>
                <a:lnTo>
                  <a:pt x="623070" y="49869"/>
                </a:lnTo>
                <a:lnTo>
                  <a:pt x="631113" y="0"/>
                </a:lnTo>
                <a:close/>
              </a:path>
              <a:path w="631190" h="2367279">
                <a:moveTo>
                  <a:pt x="157772" y="2051138"/>
                </a:moveTo>
                <a:lnTo>
                  <a:pt x="107904" y="2059182"/>
                </a:lnTo>
                <a:lnTo>
                  <a:pt x="64594" y="2081579"/>
                </a:lnTo>
                <a:lnTo>
                  <a:pt x="30440" y="2115733"/>
                </a:lnTo>
                <a:lnTo>
                  <a:pt x="8043" y="2159042"/>
                </a:lnTo>
                <a:lnTo>
                  <a:pt x="0" y="2208911"/>
                </a:lnTo>
                <a:lnTo>
                  <a:pt x="8043" y="2258785"/>
                </a:lnTo>
                <a:lnTo>
                  <a:pt x="30440" y="2302098"/>
                </a:lnTo>
                <a:lnTo>
                  <a:pt x="64594" y="2336254"/>
                </a:lnTo>
                <a:lnTo>
                  <a:pt x="107904" y="2358652"/>
                </a:lnTo>
                <a:lnTo>
                  <a:pt x="157772" y="2366695"/>
                </a:lnTo>
                <a:lnTo>
                  <a:pt x="207646" y="2358652"/>
                </a:lnTo>
                <a:lnTo>
                  <a:pt x="250960" y="2336254"/>
                </a:lnTo>
                <a:lnTo>
                  <a:pt x="285115" y="2302098"/>
                </a:lnTo>
                <a:lnTo>
                  <a:pt x="307513" y="2258785"/>
                </a:lnTo>
                <a:lnTo>
                  <a:pt x="315556" y="2208911"/>
                </a:lnTo>
                <a:lnTo>
                  <a:pt x="157772" y="2208911"/>
                </a:lnTo>
                <a:lnTo>
                  <a:pt x="188481" y="2202711"/>
                </a:lnTo>
                <a:lnTo>
                  <a:pt x="213558" y="2185804"/>
                </a:lnTo>
                <a:lnTo>
                  <a:pt x="230465" y="2160728"/>
                </a:lnTo>
                <a:lnTo>
                  <a:pt x="236664" y="2130018"/>
                </a:lnTo>
                <a:lnTo>
                  <a:pt x="230465" y="2099316"/>
                </a:lnTo>
                <a:lnTo>
                  <a:pt x="213558" y="2074243"/>
                </a:lnTo>
                <a:lnTo>
                  <a:pt x="188481" y="2057338"/>
                </a:lnTo>
                <a:lnTo>
                  <a:pt x="157772" y="2051138"/>
                </a:lnTo>
                <a:close/>
              </a:path>
            </a:pathLst>
          </a:custGeom>
          <a:solidFill>
            <a:srgbClr val="822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9066" y="3645025"/>
            <a:ext cx="8201659" cy="2524760"/>
          </a:xfrm>
          <a:custGeom>
            <a:avLst/>
            <a:gdLst/>
            <a:ahLst/>
            <a:cxnLst/>
            <a:rect l="l" t="t" r="r" b="b"/>
            <a:pathLst>
              <a:path w="8201659" h="2524760">
                <a:moveTo>
                  <a:pt x="315556" y="2208910"/>
                </a:moveTo>
                <a:lnTo>
                  <a:pt x="315556" y="157772"/>
                </a:lnTo>
                <a:lnTo>
                  <a:pt x="323600" y="107904"/>
                </a:lnTo>
                <a:lnTo>
                  <a:pt x="345998" y="64594"/>
                </a:lnTo>
                <a:lnTo>
                  <a:pt x="380153" y="30440"/>
                </a:lnTo>
                <a:lnTo>
                  <a:pt x="423467" y="8043"/>
                </a:lnTo>
                <a:lnTo>
                  <a:pt x="473341" y="0"/>
                </a:lnTo>
                <a:lnTo>
                  <a:pt x="8043570" y="0"/>
                </a:lnTo>
                <a:lnTo>
                  <a:pt x="8093438" y="8043"/>
                </a:lnTo>
                <a:lnTo>
                  <a:pt x="8136748" y="30440"/>
                </a:lnTo>
                <a:lnTo>
                  <a:pt x="8170901" y="64594"/>
                </a:lnTo>
                <a:lnTo>
                  <a:pt x="8193299" y="107904"/>
                </a:lnTo>
                <a:lnTo>
                  <a:pt x="8201342" y="157772"/>
                </a:lnTo>
                <a:lnTo>
                  <a:pt x="8193299" y="207646"/>
                </a:lnTo>
                <a:lnTo>
                  <a:pt x="8170901" y="250960"/>
                </a:lnTo>
                <a:lnTo>
                  <a:pt x="8136748" y="285115"/>
                </a:lnTo>
                <a:lnTo>
                  <a:pt x="8093438" y="307513"/>
                </a:lnTo>
                <a:lnTo>
                  <a:pt x="8043570" y="315556"/>
                </a:lnTo>
                <a:lnTo>
                  <a:pt x="7885785" y="315556"/>
                </a:lnTo>
                <a:lnTo>
                  <a:pt x="7885785" y="2366695"/>
                </a:lnTo>
                <a:lnTo>
                  <a:pt x="7877742" y="2416563"/>
                </a:lnTo>
                <a:lnTo>
                  <a:pt x="7855343" y="2459873"/>
                </a:lnTo>
                <a:lnTo>
                  <a:pt x="7821188" y="2494026"/>
                </a:lnTo>
                <a:lnTo>
                  <a:pt x="7777875" y="2516424"/>
                </a:lnTo>
                <a:lnTo>
                  <a:pt x="7728000" y="2524467"/>
                </a:lnTo>
                <a:lnTo>
                  <a:pt x="157772" y="2524467"/>
                </a:lnTo>
                <a:lnTo>
                  <a:pt x="107904" y="2516424"/>
                </a:lnTo>
                <a:lnTo>
                  <a:pt x="64594" y="2494026"/>
                </a:lnTo>
                <a:lnTo>
                  <a:pt x="30440" y="2459873"/>
                </a:lnTo>
                <a:lnTo>
                  <a:pt x="8043" y="2416563"/>
                </a:lnTo>
                <a:lnTo>
                  <a:pt x="0" y="2366695"/>
                </a:lnTo>
                <a:lnTo>
                  <a:pt x="8043" y="2316821"/>
                </a:lnTo>
                <a:lnTo>
                  <a:pt x="30440" y="2273507"/>
                </a:lnTo>
                <a:lnTo>
                  <a:pt x="64594" y="2239352"/>
                </a:lnTo>
                <a:lnTo>
                  <a:pt x="107904" y="2216954"/>
                </a:lnTo>
                <a:lnTo>
                  <a:pt x="157772" y="2208910"/>
                </a:lnTo>
                <a:lnTo>
                  <a:pt x="315556" y="2208910"/>
                </a:lnTo>
                <a:close/>
              </a:path>
            </a:pathLst>
          </a:custGeom>
          <a:ln w="19050">
            <a:solidFill>
              <a:srgbClr val="6B76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83516" y="3645025"/>
            <a:ext cx="236854" cy="315595"/>
          </a:xfrm>
          <a:custGeom>
            <a:avLst/>
            <a:gdLst/>
            <a:ahLst/>
            <a:cxnLst/>
            <a:rect l="l" t="t" r="r" b="b"/>
            <a:pathLst>
              <a:path w="236855" h="315595">
                <a:moveTo>
                  <a:pt x="78892" y="0"/>
                </a:moveTo>
                <a:lnTo>
                  <a:pt x="128760" y="8043"/>
                </a:lnTo>
                <a:lnTo>
                  <a:pt x="172070" y="30440"/>
                </a:lnTo>
                <a:lnTo>
                  <a:pt x="206223" y="64594"/>
                </a:lnTo>
                <a:lnTo>
                  <a:pt x="228621" y="107904"/>
                </a:lnTo>
                <a:lnTo>
                  <a:pt x="236664" y="157772"/>
                </a:lnTo>
                <a:lnTo>
                  <a:pt x="228621" y="207646"/>
                </a:lnTo>
                <a:lnTo>
                  <a:pt x="206223" y="250960"/>
                </a:lnTo>
                <a:lnTo>
                  <a:pt x="172070" y="285115"/>
                </a:lnTo>
                <a:lnTo>
                  <a:pt x="128760" y="307513"/>
                </a:lnTo>
                <a:lnTo>
                  <a:pt x="78892" y="315556"/>
                </a:lnTo>
                <a:lnTo>
                  <a:pt x="48182" y="309357"/>
                </a:lnTo>
                <a:lnTo>
                  <a:pt x="23106" y="292450"/>
                </a:lnTo>
                <a:lnTo>
                  <a:pt x="6199" y="267374"/>
                </a:lnTo>
                <a:lnTo>
                  <a:pt x="0" y="236664"/>
                </a:lnTo>
                <a:lnTo>
                  <a:pt x="6199" y="205960"/>
                </a:lnTo>
                <a:lnTo>
                  <a:pt x="23106" y="180882"/>
                </a:lnTo>
                <a:lnTo>
                  <a:pt x="48182" y="163973"/>
                </a:lnTo>
                <a:lnTo>
                  <a:pt x="78892" y="157772"/>
                </a:lnTo>
                <a:lnTo>
                  <a:pt x="236664" y="157772"/>
                </a:lnTo>
              </a:path>
            </a:pathLst>
          </a:custGeom>
          <a:ln w="19050">
            <a:solidFill>
              <a:srgbClr val="6B76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62408" y="3960582"/>
            <a:ext cx="7412990" cy="0"/>
          </a:xfrm>
          <a:custGeom>
            <a:avLst/>
            <a:gdLst/>
            <a:ahLst/>
            <a:cxnLst/>
            <a:rect l="l" t="t" r="r" b="b"/>
            <a:pathLst>
              <a:path w="7412990">
                <a:moveTo>
                  <a:pt x="7412443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6B76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7313" y="5844411"/>
            <a:ext cx="176834" cy="1768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6838" y="5853936"/>
            <a:ext cx="158115" cy="315595"/>
          </a:xfrm>
          <a:custGeom>
            <a:avLst/>
            <a:gdLst/>
            <a:ahLst/>
            <a:cxnLst/>
            <a:rect l="l" t="t" r="r" b="b"/>
            <a:pathLst>
              <a:path w="158115" h="315595">
                <a:moveTo>
                  <a:pt x="0" y="315556"/>
                </a:moveTo>
                <a:lnTo>
                  <a:pt x="49874" y="307513"/>
                </a:lnTo>
                <a:lnTo>
                  <a:pt x="93187" y="285115"/>
                </a:lnTo>
                <a:lnTo>
                  <a:pt x="127343" y="250962"/>
                </a:lnTo>
                <a:lnTo>
                  <a:pt x="149741" y="207652"/>
                </a:lnTo>
                <a:lnTo>
                  <a:pt x="157784" y="157784"/>
                </a:lnTo>
                <a:lnTo>
                  <a:pt x="157784" y="0"/>
                </a:lnTo>
              </a:path>
            </a:pathLst>
          </a:custGeom>
          <a:ln w="19050">
            <a:solidFill>
              <a:srgbClr val="6B76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026816" y="3959986"/>
            <a:ext cx="7124700" cy="2036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FFFF99"/>
                </a:solidFill>
                <a:latin typeface="Georgia"/>
                <a:cs typeface="Georgia"/>
              </a:rPr>
              <a:t>Слово – “пар, пара, </a:t>
            </a:r>
            <a:r>
              <a:rPr sz="2200" spc="-10" dirty="0">
                <a:solidFill>
                  <a:srgbClr val="FFFF99"/>
                </a:solidFill>
                <a:latin typeface="Georgia"/>
                <a:cs typeface="Georgia"/>
              </a:rPr>
              <a:t>паря” </a:t>
            </a:r>
            <a:r>
              <a:rPr sz="2200" spc="-5" dirty="0">
                <a:solidFill>
                  <a:srgbClr val="FFFF99"/>
                </a:solidFill>
                <a:latin typeface="Georgia"/>
                <a:cs typeface="Georgia"/>
              </a:rPr>
              <a:t>– </a:t>
            </a:r>
            <a:r>
              <a:rPr sz="2200" spc="-10" dirty="0">
                <a:solidFill>
                  <a:srgbClr val="FFFF99"/>
                </a:solidFill>
                <a:latin typeface="Georgia"/>
                <a:cs typeface="Georgia"/>
              </a:rPr>
              <a:t>одно </a:t>
            </a:r>
            <a:r>
              <a:rPr sz="2200" spc="-5" dirty="0">
                <a:solidFill>
                  <a:srgbClr val="FFFF99"/>
                </a:solidFill>
                <a:latin typeface="Georgia"/>
                <a:cs typeface="Georgia"/>
              </a:rPr>
              <a:t>из </a:t>
            </a:r>
            <a:r>
              <a:rPr sz="2200" spc="-10" dirty="0">
                <a:solidFill>
                  <a:srgbClr val="FFFF99"/>
                </a:solidFill>
                <a:latin typeface="Georgia"/>
                <a:cs typeface="Georgia"/>
              </a:rPr>
              <a:t>древних </a:t>
            </a:r>
            <a:r>
              <a:rPr sz="2200" spc="-5" dirty="0">
                <a:solidFill>
                  <a:srgbClr val="FFFF99"/>
                </a:solidFill>
                <a:latin typeface="Georgia"/>
                <a:cs typeface="Georgia"/>
              </a:rPr>
              <a:t>и широко  </a:t>
            </a:r>
            <a:r>
              <a:rPr sz="2200" spc="-10" dirty="0">
                <a:solidFill>
                  <a:srgbClr val="FFFF99"/>
                </a:solidFill>
                <a:latin typeface="Georgia"/>
                <a:cs typeface="Georgia"/>
              </a:rPr>
              <a:t>распространенных </a:t>
            </a:r>
            <a:r>
              <a:rPr sz="2200" spc="-5" dirty="0">
                <a:solidFill>
                  <a:srgbClr val="FFFF99"/>
                </a:solidFill>
                <a:latin typeface="Georgia"/>
                <a:cs typeface="Georgia"/>
              </a:rPr>
              <a:t>слов в языках </a:t>
            </a:r>
            <a:r>
              <a:rPr sz="2200" spc="-10" dirty="0">
                <a:solidFill>
                  <a:srgbClr val="FFFF99"/>
                </a:solidFill>
                <a:latin typeface="Georgia"/>
                <a:cs typeface="Georgia"/>
              </a:rPr>
              <a:t>тюркских народов, </a:t>
            </a:r>
            <a:r>
              <a:rPr sz="2200" spc="-5" dirty="0">
                <a:solidFill>
                  <a:srgbClr val="FFFF99"/>
                </a:solidFill>
                <a:latin typeface="Georgia"/>
                <a:cs typeface="Georgia"/>
              </a:rPr>
              <a:t>в  т.ч. в татарском в </a:t>
            </a:r>
            <a:r>
              <a:rPr sz="2200" spc="-10" dirty="0">
                <a:solidFill>
                  <a:srgbClr val="FFFF99"/>
                </a:solidFill>
                <a:latin typeface="Georgia"/>
                <a:cs typeface="Georgia"/>
              </a:rPr>
              <a:t>значении: удел, доля, </a:t>
            </a:r>
            <a:r>
              <a:rPr sz="2200" spc="-5" dirty="0">
                <a:solidFill>
                  <a:srgbClr val="FFFF99"/>
                </a:solidFill>
                <a:latin typeface="Georgia"/>
                <a:cs typeface="Georgia"/>
              </a:rPr>
              <a:t>богатство,  </a:t>
            </a:r>
            <a:r>
              <a:rPr sz="2200" spc="-10" dirty="0">
                <a:solidFill>
                  <a:srgbClr val="FFFF99"/>
                </a:solidFill>
                <a:latin typeface="Georgia"/>
                <a:cs typeface="Georgia"/>
              </a:rPr>
              <a:t>имущество, нажитое</a:t>
            </a:r>
            <a:r>
              <a:rPr sz="2200" spc="55" dirty="0">
                <a:solidFill>
                  <a:srgbClr val="FFFF99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FFFF99"/>
                </a:solidFill>
                <a:latin typeface="Georgia"/>
                <a:cs typeface="Georgia"/>
              </a:rPr>
              <a:t>добро.</a:t>
            </a:r>
            <a:endParaRPr sz="2200">
              <a:latin typeface="Georgia"/>
              <a:cs typeface="Georgia"/>
            </a:endParaRPr>
          </a:p>
          <a:p>
            <a:pPr marL="372745" marR="365125" algn="ctr">
              <a:lnSpc>
                <a:spcPts val="2640"/>
              </a:lnSpc>
              <a:spcBef>
                <a:spcPts val="85"/>
              </a:spcBef>
            </a:pPr>
            <a:r>
              <a:rPr sz="2200" spc="-10" dirty="0">
                <a:solidFill>
                  <a:srgbClr val="FFFF99"/>
                </a:solidFill>
                <a:latin typeface="Georgia"/>
                <a:cs typeface="Georgia"/>
              </a:rPr>
              <a:t>Значение </a:t>
            </a:r>
            <a:r>
              <a:rPr sz="2200" spc="-5" dirty="0">
                <a:solidFill>
                  <a:srgbClr val="FFFF99"/>
                </a:solidFill>
                <a:latin typeface="Georgia"/>
                <a:cs typeface="Georgia"/>
              </a:rPr>
              <a:t>связано со словом </a:t>
            </a:r>
            <a:r>
              <a:rPr sz="2200" spc="-10" dirty="0">
                <a:solidFill>
                  <a:srgbClr val="FFFF99"/>
                </a:solidFill>
                <a:latin typeface="Georgia"/>
                <a:cs typeface="Georgia"/>
              </a:rPr>
              <a:t>преть </a:t>
            </a:r>
            <a:r>
              <a:rPr sz="2200" spc="-5" dirty="0">
                <a:solidFill>
                  <a:srgbClr val="FFFF99"/>
                </a:solidFill>
                <a:latin typeface="Georgia"/>
                <a:cs typeface="Georgia"/>
              </a:rPr>
              <a:t>– </a:t>
            </a:r>
            <a:r>
              <a:rPr sz="2200" spc="-10" dirty="0">
                <a:solidFill>
                  <a:srgbClr val="FFFF99"/>
                </a:solidFill>
                <a:latin typeface="Georgia"/>
                <a:cs typeface="Georgia"/>
              </a:rPr>
              <a:t>становиться  </a:t>
            </a:r>
            <a:r>
              <a:rPr sz="2200" spc="-5" dirty="0">
                <a:solidFill>
                  <a:srgbClr val="FFFF99"/>
                </a:solidFill>
                <a:latin typeface="Georgia"/>
                <a:cs typeface="Georgia"/>
              </a:rPr>
              <a:t>влажным сырым от</a:t>
            </a:r>
            <a:r>
              <a:rPr sz="2200" dirty="0">
                <a:solidFill>
                  <a:srgbClr val="FFFF99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FFFF99"/>
                </a:solidFill>
                <a:latin typeface="Georgia"/>
                <a:cs typeface="Georgia"/>
              </a:rPr>
              <a:t>тепла</a:t>
            </a:r>
            <a:endParaRPr sz="2200">
              <a:latin typeface="Georgia"/>
              <a:cs typeface="Georgia"/>
            </a:endParaRPr>
          </a:p>
        </p:txBody>
      </p:sp>
    </p:spTree>
  </p:cSld>
  <p:clrMapOvr>
    <a:masterClrMapping/>
  </p:clrMapOvr>
  <p:transition spd="slow">
    <p:blind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5469"/>
            <a:ext cx="5410200" cy="0"/>
          </a:xfrm>
          <a:custGeom>
            <a:avLst/>
            <a:gdLst/>
            <a:ahLst/>
            <a:cxnLst/>
            <a:rect l="l" t="t" r="r" b="b"/>
            <a:pathLst>
              <a:path w="5410200">
                <a:moveTo>
                  <a:pt x="0" y="0"/>
                </a:moveTo>
                <a:lnTo>
                  <a:pt x="5410187" y="0"/>
                </a:lnTo>
              </a:path>
            </a:pathLst>
          </a:custGeom>
          <a:ln w="51498">
            <a:solidFill>
              <a:srgbClr val="CF54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2590" y="0"/>
            <a:ext cx="1905" cy="311150"/>
          </a:xfrm>
          <a:custGeom>
            <a:avLst/>
            <a:gdLst/>
            <a:ahLst/>
            <a:cxnLst/>
            <a:rect l="l" t="t" r="r" b="b"/>
            <a:pathLst>
              <a:path w="1904" h="311150">
                <a:moveTo>
                  <a:pt x="0" y="310667"/>
                </a:moveTo>
                <a:lnTo>
                  <a:pt x="1409" y="310667"/>
                </a:lnTo>
                <a:lnTo>
                  <a:pt x="1409" y="0"/>
                </a:lnTo>
                <a:lnTo>
                  <a:pt x="0" y="0"/>
                </a:lnTo>
                <a:lnTo>
                  <a:pt x="0" y="310667"/>
                </a:lnTo>
                <a:close/>
              </a:path>
            </a:pathLst>
          </a:custGeom>
          <a:solidFill>
            <a:srgbClr val="564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71914" y="0"/>
            <a:ext cx="13335" cy="311150"/>
          </a:xfrm>
          <a:custGeom>
            <a:avLst/>
            <a:gdLst/>
            <a:ahLst/>
            <a:cxnLst/>
            <a:rect l="l" t="t" r="r" b="b"/>
            <a:pathLst>
              <a:path w="13334" h="311150">
                <a:moveTo>
                  <a:pt x="0" y="310667"/>
                </a:moveTo>
                <a:lnTo>
                  <a:pt x="13055" y="310667"/>
                </a:lnTo>
                <a:lnTo>
                  <a:pt x="13055" y="0"/>
                </a:lnTo>
                <a:lnTo>
                  <a:pt x="0" y="0"/>
                </a:lnTo>
                <a:lnTo>
                  <a:pt x="0" y="310667"/>
                </a:lnTo>
                <a:close/>
              </a:path>
            </a:pathLst>
          </a:custGeom>
          <a:solidFill>
            <a:srgbClr val="564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02852" y="0"/>
            <a:ext cx="41910" cy="311150"/>
          </a:xfrm>
          <a:custGeom>
            <a:avLst/>
            <a:gdLst/>
            <a:ahLst/>
            <a:cxnLst/>
            <a:rect l="l" t="t" r="r" b="b"/>
            <a:pathLst>
              <a:path w="41909" h="311150">
                <a:moveTo>
                  <a:pt x="0" y="310667"/>
                </a:moveTo>
                <a:lnTo>
                  <a:pt x="41630" y="310667"/>
                </a:lnTo>
                <a:lnTo>
                  <a:pt x="41630" y="0"/>
                </a:lnTo>
                <a:lnTo>
                  <a:pt x="0" y="0"/>
                </a:lnTo>
                <a:lnTo>
                  <a:pt x="0" y="310667"/>
                </a:lnTo>
                <a:close/>
              </a:path>
            </a:pathLst>
          </a:custGeom>
          <a:solidFill>
            <a:srgbClr val="564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70543" y="0"/>
            <a:ext cx="5080" cy="311150"/>
          </a:xfrm>
          <a:custGeom>
            <a:avLst/>
            <a:gdLst/>
            <a:ahLst/>
            <a:cxnLst/>
            <a:rect l="l" t="t" r="r" b="b"/>
            <a:pathLst>
              <a:path w="5079" h="311150">
                <a:moveTo>
                  <a:pt x="0" y="310667"/>
                </a:moveTo>
                <a:lnTo>
                  <a:pt x="4876" y="310667"/>
                </a:lnTo>
                <a:lnTo>
                  <a:pt x="4876" y="0"/>
                </a:lnTo>
                <a:lnTo>
                  <a:pt x="0" y="0"/>
                </a:lnTo>
                <a:lnTo>
                  <a:pt x="0" y="310667"/>
                </a:lnTo>
                <a:close/>
              </a:path>
            </a:pathLst>
          </a:custGeom>
          <a:solidFill>
            <a:srgbClr val="564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2590" y="308279"/>
            <a:ext cx="1905" cy="91440"/>
          </a:xfrm>
          <a:custGeom>
            <a:avLst/>
            <a:gdLst/>
            <a:ahLst/>
            <a:cxnLst/>
            <a:rect l="l" t="t" r="r" b="b"/>
            <a:pathLst>
              <a:path w="1904" h="91439">
                <a:moveTo>
                  <a:pt x="0" y="91439"/>
                </a:moveTo>
                <a:lnTo>
                  <a:pt x="1409" y="91439"/>
                </a:lnTo>
                <a:lnTo>
                  <a:pt x="140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71914" y="308279"/>
            <a:ext cx="13335" cy="91440"/>
          </a:xfrm>
          <a:custGeom>
            <a:avLst/>
            <a:gdLst/>
            <a:ahLst/>
            <a:cxnLst/>
            <a:rect l="l" t="t" r="r" b="b"/>
            <a:pathLst>
              <a:path w="13334" h="91439">
                <a:moveTo>
                  <a:pt x="0" y="91439"/>
                </a:moveTo>
                <a:lnTo>
                  <a:pt x="13055" y="91439"/>
                </a:lnTo>
                <a:lnTo>
                  <a:pt x="13055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02852" y="308279"/>
            <a:ext cx="41910" cy="91440"/>
          </a:xfrm>
          <a:custGeom>
            <a:avLst/>
            <a:gdLst/>
            <a:ahLst/>
            <a:cxnLst/>
            <a:rect l="l" t="t" r="r" b="b"/>
            <a:pathLst>
              <a:path w="41909" h="91439">
                <a:moveTo>
                  <a:pt x="0" y="91439"/>
                </a:moveTo>
                <a:lnTo>
                  <a:pt x="41630" y="91439"/>
                </a:lnTo>
                <a:lnTo>
                  <a:pt x="4163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72981" y="308279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131825"/>
                </a:moveTo>
                <a:lnTo>
                  <a:pt x="0" y="0"/>
                </a:lnTo>
                <a:lnTo>
                  <a:pt x="0" y="131825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308279"/>
            <a:ext cx="8916035" cy="91440"/>
          </a:xfrm>
          <a:custGeom>
            <a:avLst/>
            <a:gdLst/>
            <a:ahLst/>
            <a:cxnLst/>
            <a:rect l="l" t="t" r="r" b="b"/>
            <a:pathLst>
              <a:path w="8916035" h="91439">
                <a:moveTo>
                  <a:pt x="0" y="91439"/>
                </a:moveTo>
                <a:lnTo>
                  <a:pt x="8915679" y="91439"/>
                </a:lnTo>
                <a:lnTo>
                  <a:pt x="891567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42590" y="360248"/>
            <a:ext cx="1905" cy="80010"/>
          </a:xfrm>
          <a:custGeom>
            <a:avLst/>
            <a:gdLst/>
            <a:ahLst/>
            <a:cxnLst/>
            <a:rect l="l" t="t" r="r" b="b"/>
            <a:pathLst>
              <a:path w="1904" h="80009">
                <a:moveTo>
                  <a:pt x="0" y="79857"/>
                </a:moveTo>
                <a:lnTo>
                  <a:pt x="1409" y="79857"/>
                </a:lnTo>
                <a:lnTo>
                  <a:pt x="1409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71914" y="360248"/>
            <a:ext cx="13335" cy="80010"/>
          </a:xfrm>
          <a:custGeom>
            <a:avLst/>
            <a:gdLst/>
            <a:ahLst/>
            <a:cxnLst/>
            <a:rect l="l" t="t" r="r" b="b"/>
            <a:pathLst>
              <a:path w="13334" h="80009">
                <a:moveTo>
                  <a:pt x="0" y="79857"/>
                </a:moveTo>
                <a:lnTo>
                  <a:pt x="13055" y="79857"/>
                </a:lnTo>
                <a:lnTo>
                  <a:pt x="13055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002852" y="360248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09">
                <a:moveTo>
                  <a:pt x="0" y="79857"/>
                </a:moveTo>
                <a:lnTo>
                  <a:pt x="41630" y="79857"/>
                </a:lnTo>
                <a:lnTo>
                  <a:pt x="41630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10187" y="360248"/>
            <a:ext cx="3505835" cy="80010"/>
          </a:xfrm>
          <a:custGeom>
            <a:avLst/>
            <a:gdLst/>
            <a:ahLst/>
            <a:cxnLst/>
            <a:rect l="l" t="t" r="r" b="b"/>
            <a:pathLst>
              <a:path w="3505834" h="80009">
                <a:moveTo>
                  <a:pt x="0" y="79857"/>
                </a:moveTo>
                <a:lnTo>
                  <a:pt x="3505492" y="79857"/>
                </a:lnTo>
                <a:lnTo>
                  <a:pt x="3505492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42590" y="440105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80035"/>
                </a:moveTo>
                <a:lnTo>
                  <a:pt x="1409" y="180035"/>
                </a:lnTo>
                <a:lnTo>
                  <a:pt x="1409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71914" y="440105"/>
            <a:ext cx="13335" cy="180340"/>
          </a:xfrm>
          <a:custGeom>
            <a:avLst/>
            <a:gdLst/>
            <a:ahLst/>
            <a:cxnLst/>
            <a:rect l="l" t="t" r="r" b="b"/>
            <a:pathLst>
              <a:path w="13334" h="180340">
                <a:moveTo>
                  <a:pt x="0" y="180035"/>
                </a:moveTo>
                <a:lnTo>
                  <a:pt x="13055" y="180035"/>
                </a:lnTo>
                <a:lnTo>
                  <a:pt x="13055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02852" y="440105"/>
            <a:ext cx="41910" cy="180340"/>
          </a:xfrm>
          <a:custGeom>
            <a:avLst/>
            <a:gdLst/>
            <a:ahLst/>
            <a:cxnLst/>
            <a:rect l="l" t="t" r="r" b="b"/>
            <a:pathLst>
              <a:path w="41909" h="180340">
                <a:moveTo>
                  <a:pt x="0" y="180035"/>
                </a:moveTo>
                <a:lnTo>
                  <a:pt x="41630" y="180035"/>
                </a:lnTo>
                <a:lnTo>
                  <a:pt x="4163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10200" y="440105"/>
            <a:ext cx="3565525" cy="180340"/>
          </a:xfrm>
          <a:custGeom>
            <a:avLst/>
            <a:gdLst/>
            <a:ahLst/>
            <a:cxnLst/>
            <a:rect l="l" t="t" r="r" b="b"/>
            <a:pathLst>
              <a:path w="3565525" h="180340">
                <a:moveTo>
                  <a:pt x="0" y="180035"/>
                </a:moveTo>
                <a:lnTo>
                  <a:pt x="3565220" y="180035"/>
                </a:lnTo>
                <a:lnTo>
                  <a:pt x="356522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07342" y="511225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39" y="0"/>
                </a:lnTo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73645" y="607225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30004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943111" y="38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878049" y="38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031450" y="458000"/>
            <a:ext cx="1081405" cy="666750"/>
          </a:xfrm>
          <a:prstGeom prst="rect">
            <a:avLst/>
          </a:prstGeom>
          <a:solidFill>
            <a:srgbClr val="000099"/>
          </a:solidFill>
          <a:ln w="9525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55"/>
              </a:spcBef>
            </a:pPr>
            <a:r>
              <a:rPr sz="3600" spc="-5" dirty="0">
                <a:solidFill>
                  <a:srgbClr val="FFFFFF"/>
                </a:solidFill>
                <a:latin typeface="Trebuchet MS"/>
                <a:cs typeface="Trebuchet MS"/>
              </a:rPr>
              <a:t>Пар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3662" y="4634700"/>
            <a:ext cx="1727200" cy="59563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4205"/>
              </a:lnSpc>
            </a:pPr>
            <a:r>
              <a:rPr sz="3600" spc="-5" dirty="0">
                <a:latin typeface="Times New Roman"/>
                <a:cs typeface="Times New Roman"/>
              </a:rPr>
              <a:t>Черный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07262" y="1610525"/>
            <a:ext cx="1800225" cy="59245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4180"/>
              </a:lnSpc>
            </a:pPr>
            <a:r>
              <a:rPr sz="3600" spc="-5" dirty="0">
                <a:latin typeface="Times New Roman"/>
                <a:cs typeface="Times New Roman"/>
              </a:rPr>
              <a:t>Чистый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943887" y="4634700"/>
            <a:ext cx="1584325" cy="59563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80"/>
              </a:spcBef>
            </a:pPr>
            <a:r>
              <a:rPr sz="3200" spc="-5" dirty="0">
                <a:latin typeface="Times New Roman"/>
                <a:cs typeface="Times New Roman"/>
              </a:rPr>
              <a:t>Ранний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599650" y="4634700"/>
            <a:ext cx="1727200" cy="59563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80"/>
              </a:spcBef>
            </a:pPr>
            <a:r>
              <a:rPr sz="3200" spc="-10" dirty="0">
                <a:latin typeface="Times New Roman"/>
                <a:cs typeface="Times New Roman"/>
              </a:rPr>
              <a:t>Поздний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175912" y="3050374"/>
            <a:ext cx="2305050" cy="595630"/>
          </a:xfrm>
          <a:custGeom>
            <a:avLst/>
            <a:gdLst/>
            <a:ahLst/>
            <a:cxnLst/>
            <a:rect l="l" t="t" r="r" b="b"/>
            <a:pathLst>
              <a:path w="2305050" h="595629">
                <a:moveTo>
                  <a:pt x="0" y="0"/>
                </a:moveTo>
                <a:lnTo>
                  <a:pt x="2305050" y="0"/>
                </a:lnTo>
                <a:lnTo>
                  <a:pt x="2305050" y="595312"/>
                </a:lnTo>
                <a:lnTo>
                  <a:pt x="0" y="595312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175912" y="3050374"/>
            <a:ext cx="2305050" cy="59563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80"/>
              </a:spcBef>
            </a:pPr>
            <a:r>
              <a:rPr sz="3200" dirty="0">
                <a:latin typeface="Times New Roman"/>
                <a:cs typeface="Times New Roman"/>
              </a:rPr>
              <a:t>Пропашной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599650" y="1610525"/>
            <a:ext cx="1945005" cy="593725"/>
          </a:xfrm>
          <a:prstGeom prst="rect">
            <a:avLst/>
          </a:prstGeom>
          <a:solidFill>
            <a:srgbClr val="CCCC00"/>
          </a:solidFill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4195"/>
              </a:lnSpc>
            </a:pPr>
            <a:r>
              <a:rPr sz="3600" spc="-10" dirty="0">
                <a:latin typeface="Times New Roman"/>
                <a:cs typeface="Times New Roman"/>
              </a:rPr>
              <a:t>Полупар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695275" y="1610525"/>
            <a:ext cx="1871980" cy="593725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4195"/>
              </a:lnSpc>
            </a:pPr>
            <a:r>
              <a:rPr sz="3600" spc="-5" dirty="0">
                <a:latin typeface="Times New Roman"/>
                <a:cs typeface="Times New Roman"/>
              </a:rPr>
              <a:t>Занятый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930476" y="818349"/>
            <a:ext cx="2101215" cy="770890"/>
          </a:xfrm>
          <a:custGeom>
            <a:avLst/>
            <a:gdLst/>
            <a:ahLst/>
            <a:cxnLst/>
            <a:rect l="l" t="t" r="r" b="b"/>
            <a:pathLst>
              <a:path w="2101215" h="770890">
                <a:moveTo>
                  <a:pt x="2100973" y="0"/>
                </a:moveTo>
                <a:lnTo>
                  <a:pt x="0" y="77030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70875" y="1548511"/>
            <a:ext cx="85090" cy="71755"/>
          </a:xfrm>
          <a:custGeom>
            <a:avLst/>
            <a:gdLst/>
            <a:ahLst/>
            <a:cxnLst/>
            <a:rect l="l" t="t" r="r" b="b"/>
            <a:pathLst>
              <a:path w="85089" h="71755">
                <a:moveTo>
                  <a:pt x="58419" y="0"/>
                </a:moveTo>
                <a:lnTo>
                  <a:pt x="0" y="62001"/>
                </a:lnTo>
                <a:lnTo>
                  <a:pt x="84658" y="71539"/>
                </a:lnTo>
                <a:lnTo>
                  <a:pt x="584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112537" y="745324"/>
            <a:ext cx="2459355" cy="845185"/>
          </a:xfrm>
          <a:custGeom>
            <a:avLst/>
            <a:gdLst/>
            <a:ahLst/>
            <a:cxnLst/>
            <a:rect l="l" t="t" r="r" b="b"/>
            <a:pathLst>
              <a:path w="2459354" h="845185">
                <a:moveTo>
                  <a:pt x="0" y="0"/>
                </a:moveTo>
                <a:lnTo>
                  <a:pt x="2459304" y="844562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547457" y="1549730"/>
            <a:ext cx="84455" cy="72390"/>
          </a:xfrm>
          <a:custGeom>
            <a:avLst/>
            <a:gdLst/>
            <a:ahLst/>
            <a:cxnLst/>
            <a:rect l="l" t="t" r="r" b="b"/>
            <a:pathLst>
              <a:path w="84454" h="72390">
                <a:moveTo>
                  <a:pt x="24752" y="0"/>
                </a:moveTo>
                <a:lnTo>
                  <a:pt x="0" y="72072"/>
                </a:lnTo>
                <a:lnTo>
                  <a:pt x="84442" y="60782"/>
                </a:lnTo>
                <a:lnTo>
                  <a:pt x="247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607712" y="1177137"/>
            <a:ext cx="0" cy="370205"/>
          </a:xfrm>
          <a:custGeom>
            <a:avLst/>
            <a:gdLst/>
            <a:ahLst/>
            <a:cxnLst/>
            <a:rect l="l" t="t" r="r" b="b"/>
            <a:pathLst>
              <a:path h="370205">
                <a:moveTo>
                  <a:pt x="0" y="0"/>
                </a:moveTo>
                <a:lnTo>
                  <a:pt x="0" y="369887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569624" y="1534325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56957" y="2185200"/>
            <a:ext cx="842644" cy="2390140"/>
          </a:xfrm>
          <a:custGeom>
            <a:avLst/>
            <a:gdLst/>
            <a:ahLst/>
            <a:cxnLst/>
            <a:rect l="l" t="t" r="r" b="b"/>
            <a:pathLst>
              <a:path w="842644" h="2390140">
                <a:moveTo>
                  <a:pt x="842479" y="0"/>
                </a:moveTo>
                <a:lnTo>
                  <a:pt x="0" y="2389619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25231" y="4550168"/>
            <a:ext cx="72390" cy="85090"/>
          </a:xfrm>
          <a:custGeom>
            <a:avLst/>
            <a:gdLst/>
            <a:ahLst/>
            <a:cxnLst/>
            <a:rect l="l" t="t" r="r" b="b"/>
            <a:pathLst>
              <a:path w="72390" h="85089">
                <a:moveTo>
                  <a:pt x="0" y="0"/>
                </a:moveTo>
                <a:lnTo>
                  <a:pt x="10604" y="84531"/>
                </a:lnTo>
                <a:lnTo>
                  <a:pt x="71869" y="2533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99437" y="2185200"/>
            <a:ext cx="772795" cy="2389505"/>
          </a:xfrm>
          <a:custGeom>
            <a:avLst/>
            <a:gdLst/>
            <a:ahLst/>
            <a:cxnLst/>
            <a:rect l="l" t="t" r="r" b="b"/>
            <a:pathLst>
              <a:path w="772794" h="2389504">
                <a:moveTo>
                  <a:pt x="0" y="0"/>
                </a:moveTo>
                <a:lnTo>
                  <a:pt x="772617" y="2389098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31897" y="4550486"/>
            <a:ext cx="73025" cy="84455"/>
          </a:xfrm>
          <a:custGeom>
            <a:avLst/>
            <a:gdLst/>
            <a:ahLst/>
            <a:cxnLst/>
            <a:rect l="l" t="t" r="r" b="b"/>
            <a:pathLst>
              <a:path w="73025" h="84454">
                <a:moveTo>
                  <a:pt x="72504" y="0"/>
                </a:moveTo>
                <a:lnTo>
                  <a:pt x="0" y="23444"/>
                </a:lnTo>
                <a:lnTo>
                  <a:pt x="59690" y="84226"/>
                </a:lnTo>
                <a:lnTo>
                  <a:pt x="725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99437" y="2185200"/>
            <a:ext cx="2546350" cy="2406015"/>
          </a:xfrm>
          <a:custGeom>
            <a:avLst/>
            <a:gdLst/>
            <a:ahLst/>
            <a:cxnLst/>
            <a:rect l="l" t="t" r="r" b="b"/>
            <a:pathLst>
              <a:path w="2546350" h="2406015">
                <a:moveTo>
                  <a:pt x="0" y="0"/>
                </a:moveTo>
                <a:lnTo>
                  <a:pt x="2546235" y="24059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310265" y="4554677"/>
            <a:ext cx="81915" cy="80645"/>
          </a:xfrm>
          <a:custGeom>
            <a:avLst/>
            <a:gdLst/>
            <a:ahLst/>
            <a:cxnLst/>
            <a:rect l="l" t="t" r="r" b="b"/>
            <a:pathLst>
              <a:path w="81914" h="80645">
                <a:moveTo>
                  <a:pt x="52336" y="0"/>
                </a:moveTo>
                <a:lnTo>
                  <a:pt x="0" y="55384"/>
                </a:lnTo>
                <a:lnTo>
                  <a:pt x="81546" y="80022"/>
                </a:lnTo>
                <a:lnTo>
                  <a:pt x="523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19924" y="6074574"/>
            <a:ext cx="2087880" cy="59563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80"/>
              </a:spcBef>
            </a:pPr>
            <a:r>
              <a:rPr sz="3200" spc="-50" dirty="0">
                <a:latin typeface="Times New Roman"/>
                <a:cs typeface="Times New Roman"/>
              </a:rPr>
              <a:t>Кулисный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007267" y="5210962"/>
            <a:ext cx="749300" cy="817244"/>
          </a:xfrm>
          <a:custGeom>
            <a:avLst/>
            <a:gdLst/>
            <a:ahLst/>
            <a:cxnLst/>
            <a:rect l="l" t="t" r="r" b="b"/>
            <a:pathLst>
              <a:path w="749300" h="817245">
                <a:moveTo>
                  <a:pt x="0" y="0"/>
                </a:moveTo>
                <a:lnTo>
                  <a:pt x="749236" y="8168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19846" y="5992659"/>
            <a:ext cx="80010" cy="81915"/>
          </a:xfrm>
          <a:custGeom>
            <a:avLst/>
            <a:gdLst/>
            <a:ahLst/>
            <a:cxnLst/>
            <a:rect l="l" t="t" r="r" b="b"/>
            <a:pathLst>
              <a:path w="80010" h="81914">
                <a:moveTo>
                  <a:pt x="56159" y="0"/>
                </a:moveTo>
                <a:lnTo>
                  <a:pt x="0" y="51511"/>
                </a:lnTo>
                <a:lnTo>
                  <a:pt x="79590" y="81915"/>
                </a:lnTo>
                <a:lnTo>
                  <a:pt x="561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840115" y="5210962"/>
            <a:ext cx="680085" cy="815340"/>
          </a:xfrm>
          <a:custGeom>
            <a:avLst/>
            <a:gdLst/>
            <a:ahLst/>
            <a:cxnLst/>
            <a:rect l="l" t="t" r="r" b="b"/>
            <a:pathLst>
              <a:path w="680085" h="815339">
                <a:moveTo>
                  <a:pt x="680034" y="0"/>
                </a:moveTo>
                <a:lnTo>
                  <a:pt x="0" y="81484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99424" y="5991652"/>
            <a:ext cx="78105" cy="83185"/>
          </a:xfrm>
          <a:custGeom>
            <a:avLst/>
            <a:gdLst/>
            <a:ahLst/>
            <a:cxnLst/>
            <a:rect l="l" t="t" r="r" b="b"/>
            <a:pathLst>
              <a:path w="78105" h="83185">
                <a:moveTo>
                  <a:pt x="19570" y="0"/>
                </a:moveTo>
                <a:lnTo>
                  <a:pt x="0" y="82918"/>
                </a:lnTo>
                <a:lnTo>
                  <a:pt x="78079" y="48818"/>
                </a:lnTo>
                <a:lnTo>
                  <a:pt x="195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6336500" y="4634700"/>
            <a:ext cx="2665730" cy="595630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80"/>
              </a:spcBef>
            </a:pPr>
            <a:r>
              <a:rPr sz="3200" dirty="0">
                <a:latin typeface="Times New Roman"/>
                <a:cs typeface="Times New Roman"/>
              </a:rPr>
              <a:t>Сидеральный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544337" y="3842549"/>
            <a:ext cx="2087880" cy="595630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80"/>
              </a:spcBef>
            </a:pPr>
            <a:r>
              <a:rPr sz="3200" dirty="0">
                <a:latin typeface="Times New Roman"/>
                <a:cs typeface="Times New Roman"/>
              </a:rPr>
              <a:t>Сплошной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5388102" y="2185200"/>
            <a:ext cx="2315845" cy="843915"/>
          </a:xfrm>
          <a:custGeom>
            <a:avLst/>
            <a:gdLst/>
            <a:ahLst/>
            <a:cxnLst/>
            <a:rect l="l" t="t" r="r" b="b"/>
            <a:pathLst>
              <a:path w="2315845" h="843914">
                <a:moveTo>
                  <a:pt x="2315235" y="0"/>
                </a:moveTo>
                <a:lnTo>
                  <a:pt x="0" y="84344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328449" y="2988500"/>
            <a:ext cx="85090" cy="71755"/>
          </a:xfrm>
          <a:custGeom>
            <a:avLst/>
            <a:gdLst/>
            <a:ahLst/>
            <a:cxnLst/>
            <a:rect l="l" t="t" r="r" b="b"/>
            <a:pathLst>
              <a:path w="85089" h="71755">
                <a:moveTo>
                  <a:pt x="58547" y="0"/>
                </a:moveTo>
                <a:lnTo>
                  <a:pt x="0" y="61887"/>
                </a:lnTo>
                <a:lnTo>
                  <a:pt x="84632" y="71589"/>
                </a:lnTo>
                <a:lnTo>
                  <a:pt x="585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588620" y="2185200"/>
            <a:ext cx="1115060" cy="1605280"/>
          </a:xfrm>
          <a:custGeom>
            <a:avLst/>
            <a:gdLst/>
            <a:ahLst/>
            <a:cxnLst/>
            <a:rect l="l" t="t" r="r" b="b"/>
            <a:pathLst>
              <a:path w="1115059" h="1605279">
                <a:moveTo>
                  <a:pt x="1114717" y="0"/>
                </a:moveTo>
                <a:lnTo>
                  <a:pt x="0" y="160519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552400" y="3758222"/>
            <a:ext cx="74930" cy="84455"/>
          </a:xfrm>
          <a:custGeom>
            <a:avLst/>
            <a:gdLst/>
            <a:ahLst/>
            <a:cxnLst/>
            <a:rect l="l" t="t" r="r" b="b"/>
            <a:pathLst>
              <a:path w="74929" h="84454">
                <a:moveTo>
                  <a:pt x="12166" y="0"/>
                </a:moveTo>
                <a:lnTo>
                  <a:pt x="0" y="84315"/>
                </a:lnTo>
                <a:lnTo>
                  <a:pt x="74752" y="43459"/>
                </a:lnTo>
                <a:lnTo>
                  <a:pt x="121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703337" y="2185200"/>
            <a:ext cx="0" cy="2386330"/>
          </a:xfrm>
          <a:custGeom>
            <a:avLst/>
            <a:gdLst/>
            <a:ahLst/>
            <a:cxnLst/>
            <a:rect l="l" t="t" r="r" b="b"/>
            <a:pathLst>
              <a:path h="2386329">
                <a:moveTo>
                  <a:pt x="0" y="0"/>
                </a:moveTo>
                <a:lnTo>
                  <a:pt x="0" y="2386012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665249" y="4558512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0" y="0"/>
            <a:ext cx="8873490" cy="308610"/>
          </a:xfrm>
          <a:prstGeom prst="rect">
            <a:avLst/>
          </a:prstGeom>
          <a:solidFill>
            <a:srgbClr val="564B3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05"/>
              </a:lnSpc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ЯГСХА.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Лекции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по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земледелию. Севообороты 2.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С.В.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Щукин.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http://zemledelie.jimdo.com/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916035" cy="311150"/>
          </a:xfrm>
          <a:custGeom>
            <a:avLst/>
            <a:gdLst/>
            <a:ahLst/>
            <a:cxnLst/>
            <a:rect l="l" t="t" r="r" b="b"/>
            <a:pathLst>
              <a:path w="8916035" h="311150">
                <a:moveTo>
                  <a:pt x="0" y="310667"/>
                </a:moveTo>
                <a:lnTo>
                  <a:pt x="8915679" y="310667"/>
                </a:lnTo>
                <a:lnTo>
                  <a:pt x="8915679" y="0"/>
                </a:lnTo>
                <a:lnTo>
                  <a:pt x="0" y="0"/>
                </a:lnTo>
                <a:lnTo>
                  <a:pt x="0" y="310667"/>
                </a:lnTo>
                <a:close/>
              </a:path>
            </a:pathLst>
          </a:custGeom>
          <a:solidFill>
            <a:srgbClr val="564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2590" y="308279"/>
            <a:ext cx="1905" cy="91440"/>
          </a:xfrm>
          <a:custGeom>
            <a:avLst/>
            <a:gdLst/>
            <a:ahLst/>
            <a:cxnLst/>
            <a:rect l="l" t="t" r="r" b="b"/>
            <a:pathLst>
              <a:path w="1904" h="91439">
                <a:moveTo>
                  <a:pt x="0" y="91439"/>
                </a:moveTo>
                <a:lnTo>
                  <a:pt x="1409" y="91439"/>
                </a:lnTo>
                <a:lnTo>
                  <a:pt x="140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71914" y="308279"/>
            <a:ext cx="13335" cy="91440"/>
          </a:xfrm>
          <a:custGeom>
            <a:avLst/>
            <a:gdLst/>
            <a:ahLst/>
            <a:cxnLst/>
            <a:rect l="l" t="t" r="r" b="b"/>
            <a:pathLst>
              <a:path w="13334" h="91439">
                <a:moveTo>
                  <a:pt x="0" y="91439"/>
                </a:moveTo>
                <a:lnTo>
                  <a:pt x="13055" y="91439"/>
                </a:lnTo>
                <a:lnTo>
                  <a:pt x="13055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02852" y="308279"/>
            <a:ext cx="41910" cy="91440"/>
          </a:xfrm>
          <a:custGeom>
            <a:avLst/>
            <a:gdLst/>
            <a:ahLst/>
            <a:cxnLst/>
            <a:rect l="l" t="t" r="r" b="b"/>
            <a:pathLst>
              <a:path w="41909" h="91439">
                <a:moveTo>
                  <a:pt x="0" y="91439"/>
                </a:moveTo>
                <a:lnTo>
                  <a:pt x="41630" y="91439"/>
                </a:lnTo>
                <a:lnTo>
                  <a:pt x="4163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72981" y="308279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131825"/>
                </a:moveTo>
                <a:lnTo>
                  <a:pt x="0" y="0"/>
                </a:lnTo>
                <a:lnTo>
                  <a:pt x="0" y="131825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08279"/>
            <a:ext cx="8916035" cy="91440"/>
          </a:xfrm>
          <a:custGeom>
            <a:avLst/>
            <a:gdLst/>
            <a:ahLst/>
            <a:cxnLst/>
            <a:rect l="l" t="t" r="r" b="b"/>
            <a:pathLst>
              <a:path w="8916035" h="91439">
                <a:moveTo>
                  <a:pt x="0" y="91439"/>
                </a:moveTo>
                <a:lnTo>
                  <a:pt x="8915679" y="91439"/>
                </a:lnTo>
                <a:lnTo>
                  <a:pt x="891567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42590" y="360248"/>
            <a:ext cx="1905" cy="80010"/>
          </a:xfrm>
          <a:custGeom>
            <a:avLst/>
            <a:gdLst/>
            <a:ahLst/>
            <a:cxnLst/>
            <a:rect l="l" t="t" r="r" b="b"/>
            <a:pathLst>
              <a:path w="1904" h="80009">
                <a:moveTo>
                  <a:pt x="0" y="79857"/>
                </a:moveTo>
                <a:lnTo>
                  <a:pt x="1409" y="79857"/>
                </a:lnTo>
                <a:lnTo>
                  <a:pt x="1409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71914" y="360248"/>
            <a:ext cx="13335" cy="80010"/>
          </a:xfrm>
          <a:custGeom>
            <a:avLst/>
            <a:gdLst/>
            <a:ahLst/>
            <a:cxnLst/>
            <a:rect l="l" t="t" r="r" b="b"/>
            <a:pathLst>
              <a:path w="13334" h="80009">
                <a:moveTo>
                  <a:pt x="0" y="79857"/>
                </a:moveTo>
                <a:lnTo>
                  <a:pt x="13055" y="79857"/>
                </a:lnTo>
                <a:lnTo>
                  <a:pt x="13055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02852" y="360248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09">
                <a:moveTo>
                  <a:pt x="0" y="79857"/>
                </a:moveTo>
                <a:lnTo>
                  <a:pt x="41630" y="79857"/>
                </a:lnTo>
                <a:lnTo>
                  <a:pt x="41630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10187" y="360248"/>
            <a:ext cx="3505835" cy="80010"/>
          </a:xfrm>
          <a:custGeom>
            <a:avLst/>
            <a:gdLst/>
            <a:ahLst/>
            <a:cxnLst/>
            <a:rect l="l" t="t" r="r" b="b"/>
            <a:pathLst>
              <a:path w="3505834" h="80009">
                <a:moveTo>
                  <a:pt x="0" y="79857"/>
                </a:moveTo>
                <a:lnTo>
                  <a:pt x="3505492" y="79857"/>
                </a:lnTo>
                <a:lnTo>
                  <a:pt x="3505492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42590" y="440105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80035"/>
                </a:moveTo>
                <a:lnTo>
                  <a:pt x="1409" y="180035"/>
                </a:lnTo>
                <a:lnTo>
                  <a:pt x="1409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71914" y="440105"/>
            <a:ext cx="13335" cy="180340"/>
          </a:xfrm>
          <a:custGeom>
            <a:avLst/>
            <a:gdLst/>
            <a:ahLst/>
            <a:cxnLst/>
            <a:rect l="l" t="t" r="r" b="b"/>
            <a:pathLst>
              <a:path w="13334" h="180340">
                <a:moveTo>
                  <a:pt x="0" y="180035"/>
                </a:moveTo>
                <a:lnTo>
                  <a:pt x="13055" y="180035"/>
                </a:lnTo>
                <a:lnTo>
                  <a:pt x="13055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002852" y="440105"/>
            <a:ext cx="41910" cy="180340"/>
          </a:xfrm>
          <a:custGeom>
            <a:avLst/>
            <a:gdLst/>
            <a:ahLst/>
            <a:cxnLst/>
            <a:rect l="l" t="t" r="r" b="b"/>
            <a:pathLst>
              <a:path w="41909" h="180340">
                <a:moveTo>
                  <a:pt x="0" y="180035"/>
                </a:moveTo>
                <a:lnTo>
                  <a:pt x="41630" y="180035"/>
                </a:lnTo>
                <a:lnTo>
                  <a:pt x="4163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10200" y="440105"/>
            <a:ext cx="3565525" cy="180340"/>
          </a:xfrm>
          <a:custGeom>
            <a:avLst/>
            <a:gdLst/>
            <a:ahLst/>
            <a:cxnLst/>
            <a:rect l="l" t="t" r="r" b="b"/>
            <a:pathLst>
              <a:path w="3565525" h="180340">
                <a:moveTo>
                  <a:pt x="0" y="180035"/>
                </a:moveTo>
                <a:lnTo>
                  <a:pt x="3565220" y="180035"/>
                </a:lnTo>
                <a:lnTo>
                  <a:pt x="356522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07342" y="511225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39" y="0"/>
                </a:lnTo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73645" y="607225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30004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43111" y="38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878049" y="38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70" y="5067"/>
            <a:ext cx="9139529" cy="6852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618291" y="278739"/>
            <a:ext cx="8151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i="1" spc="-10" dirty="0">
                <a:solidFill>
                  <a:srgbClr val="FFFFFF"/>
                </a:solidFill>
                <a:latin typeface="Georgia"/>
                <a:cs typeface="Georgia"/>
                <a:hlinkClick r:id="rId3"/>
              </a:rPr>
              <a:t>Чистый </a:t>
            </a:r>
            <a:r>
              <a:rPr sz="4000" b="1" i="1" spc="-5" dirty="0">
                <a:solidFill>
                  <a:srgbClr val="FFFFFF"/>
                </a:solidFill>
                <a:latin typeface="Georgia"/>
                <a:cs typeface="Georgia"/>
                <a:hlinkClick r:id="rId3"/>
              </a:rPr>
              <a:t>пар </a:t>
            </a:r>
            <a:r>
              <a:rPr sz="4000" spc="-5" dirty="0">
                <a:solidFill>
                  <a:srgbClr val="FFFFFF"/>
                </a:solidFill>
                <a:latin typeface="Georgia"/>
                <a:cs typeface="Georgia"/>
                <a:hlinkClick r:id="rId3"/>
              </a:rPr>
              <a:t>– это паровое</a:t>
            </a:r>
            <a:r>
              <a:rPr sz="4000" spc="-50" dirty="0">
                <a:solidFill>
                  <a:srgbClr val="FFFFFF"/>
                </a:solidFill>
                <a:latin typeface="Georgia"/>
                <a:cs typeface="Georgia"/>
                <a:hlinkClick r:id="rId3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Georgia"/>
                <a:cs typeface="Georgia"/>
                <a:hlinkClick r:id="rId3"/>
              </a:rPr>
              <a:t>поле</a:t>
            </a:r>
            <a:endParaRPr sz="4000">
              <a:latin typeface="Georgia"/>
              <a:cs typeface="Georg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8291" y="888237"/>
            <a:ext cx="6618605" cy="18535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  <a:latin typeface="Georgia"/>
                <a:cs typeface="Georgia"/>
                <a:hlinkClick r:id="rId3"/>
              </a:rPr>
              <a:t>свободное от возделывания  культур в течение всего  вегетационного</a:t>
            </a:r>
            <a:r>
              <a:rPr sz="4000" spc="10" dirty="0">
                <a:solidFill>
                  <a:srgbClr val="FFFFFF"/>
                </a:solidFill>
                <a:latin typeface="Georgia"/>
                <a:cs typeface="Georgia"/>
                <a:hlinkClick r:id="rId3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Georgia"/>
                <a:cs typeface="Georgia"/>
                <a:hlinkClick r:id="rId3"/>
              </a:rPr>
              <a:t>периода.</a:t>
            </a:r>
            <a:endParaRPr sz="4000">
              <a:latin typeface="Georgia"/>
              <a:cs typeface="Georg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-12700" y="0"/>
            <a:ext cx="6301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ЯГСХА.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Лекции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по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земледелию. Севообороты 2.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С.В.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Щукин.</a:t>
            </a:r>
            <a:r>
              <a:rPr sz="1200" spc="6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http://zemledelie.jimdo.com/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5469"/>
            <a:ext cx="5410200" cy="0"/>
          </a:xfrm>
          <a:custGeom>
            <a:avLst/>
            <a:gdLst/>
            <a:ahLst/>
            <a:cxnLst/>
            <a:rect l="l" t="t" r="r" b="b"/>
            <a:pathLst>
              <a:path w="5410200">
                <a:moveTo>
                  <a:pt x="0" y="0"/>
                </a:moveTo>
                <a:lnTo>
                  <a:pt x="5410187" y="0"/>
                </a:lnTo>
              </a:path>
            </a:pathLst>
          </a:custGeom>
          <a:ln w="51498">
            <a:solidFill>
              <a:srgbClr val="CF54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2590" y="0"/>
            <a:ext cx="1905" cy="311150"/>
          </a:xfrm>
          <a:custGeom>
            <a:avLst/>
            <a:gdLst/>
            <a:ahLst/>
            <a:cxnLst/>
            <a:rect l="l" t="t" r="r" b="b"/>
            <a:pathLst>
              <a:path w="1904" h="311150">
                <a:moveTo>
                  <a:pt x="0" y="310667"/>
                </a:moveTo>
                <a:lnTo>
                  <a:pt x="1409" y="310667"/>
                </a:lnTo>
                <a:lnTo>
                  <a:pt x="1409" y="0"/>
                </a:lnTo>
                <a:lnTo>
                  <a:pt x="0" y="0"/>
                </a:lnTo>
                <a:lnTo>
                  <a:pt x="0" y="310667"/>
                </a:lnTo>
                <a:close/>
              </a:path>
            </a:pathLst>
          </a:custGeom>
          <a:solidFill>
            <a:srgbClr val="564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71914" y="0"/>
            <a:ext cx="13335" cy="311150"/>
          </a:xfrm>
          <a:custGeom>
            <a:avLst/>
            <a:gdLst/>
            <a:ahLst/>
            <a:cxnLst/>
            <a:rect l="l" t="t" r="r" b="b"/>
            <a:pathLst>
              <a:path w="13334" h="311150">
                <a:moveTo>
                  <a:pt x="0" y="310667"/>
                </a:moveTo>
                <a:lnTo>
                  <a:pt x="13055" y="310667"/>
                </a:lnTo>
                <a:lnTo>
                  <a:pt x="13055" y="0"/>
                </a:lnTo>
                <a:lnTo>
                  <a:pt x="0" y="0"/>
                </a:lnTo>
                <a:lnTo>
                  <a:pt x="0" y="310667"/>
                </a:lnTo>
                <a:close/>
              </a:path>
            </a:pathLst>
          </a:custGeom>
          <a:solidFill>
            <a:srgbClr val="564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02852" y="0"/>
            <a:ext cx="41910" cy="311150"/>
          </a:xfrm>
          <a:custGeom>
            <a:avLst/>
            <a:gdLst/>
            <a:ahLst/>
            <a:cxnLst/>
            <a:rect l="l" t="t" r="r" b="b"/>
            <a:pathLst>
              <a:path w="41909" h="311150">
                <a:moveTo>
                  <a:pt x="0" y="310667"/>
                </a:moveTo>
                <a:lnTo>
                  <a:pt x="41630" y="310667"/>
                </a:lnTo>
                <a:lnTo>
                  <a:pt x="41630" y="0"/>
                </a:lnTo>
                <a:lnTo>
                  <a:pt x="0" y="0"/>
                </a:lnTo>
                <a:lnTo>
                  <a:pt x="0" y="310667"/>
                </a:lnTo>
                <a:close/>
              </a:path>
            </a:pathLst>
          </a:custGeom>
          <a:solidFill>
            <a:srgbClr val="564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70543" y="0"/>
            <a:ext cx="5080" cy="311150"/>
          </a:xfrm>
          <a:custGeom>
            <a:avLst/>
            <a:gdLst/>
            <a:ahLst/>
            <a:cxnLst/>
            <a:rect l="l" t="t" r="r" b="b"/>
            <a:pathLst>
              <a:path w="5079" h="311150">
                <a:moveTo>
                  <a:pt x="0" y="310667"/>
                </a:moveTo>
                <a:lnTo>
                  <a:pt x="4876" y="310667"/>
                </a:lnTo>
                <a:lnTo>
                  <a:pt x="4876" y="0"/>
                </a:lnTo>
                <a:lnTo>
                  <a:pt x="0" y="0"/>
                </a:lnTo>
                <a:lnTo>
                  <a:pt x="0" y="310667"/>
                </a:lnTo>
                <a:close/>
              </a:path>
            </a:pathLst>
          </a:custGeom>
          <a:solidFill>
            <a:srgbClr val="564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8916035" cy="311150"/>
          </a:xfrm>
          <a:custGeom>
            <a:avLst/>
            <a:gdLst/>
            <a:ahLst/>
            <a:cxnLst/>
            <a:rect l="l" t="t" r="r" b="b"/>
            <a:pathLst>
              <a:path w="8916035" h="311150">
                <a:moveTo>
                  <a:pt x="0" y="310667"/>
                </a:moveTo>
                <a:lnTo>
                  <a:pt x="8915679" y="310667"/>
                </a:lnTo>
                <a:lnTo>
                  <a:pt x="8915679" y="0"/>
                </a:lnTo>
                <a:lnTo>
                  <a:pt x="0" y="0"/>
                </a:lnTo>
                <a:lnTo>
                  <a:pt x="0" y="310667"/>
                </a:lnTo>
                <a:close/>
              </a:path>
            </a:pathLst>
          </a:custGeom>
          <a:solidFill>
            <a:srgbClr val="564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42590" y="308279"/>
            <a:ext cx="1905" cy="91440"/>
          </a:xfrm>
          <a:custGeom>
            <a:avLst/>
            <a:gdLst/>
            <a:ahLst/>
            <a:cxnLst/>
            <a:rect l="l" t="t" r="r" b="b"/>
            <a:pathLst>
              <a:path w="1904" h="91439">
                <a:moveTo>
                  <a:pt x="0" y="91439"/>
                </a:moveTo>
                <a:lnTo>
                  <a:pt x="1409" y="91439"/>
                </a:lnTo>
                <a:lnTo>
                  <a:pt x="140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71914" y="308279"/>
            <a:ext cx="13335" cy="91440"/>
          </a:xfrm>
          <a:custGeom>
            <a:avLst/>
            <a:gdLst/>
            <a:ahLst/>
            <a:cxnLst/>
            <a:rect l="l" t="t" r="r" b="b"/>
            <a:pathLst>
              <a:path w="13334" h="91439">
                <a:moveTo>
                  <a:pt x="0" y="91439"/>
                </a:moveTo>
                <a:lnTo>
                  <a:pt x="13055" y="91439"/>
                </a:lnTo>
                <a:lnTo>
                  <a:pt x="13055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02852" y="308279"/>
            <a:ext cx="41910" cy="91440"/>
          </a:xfrm>
          <a:custGeom>
            <a:avLst/>
            <a:gdLst/>
            <a:ahLst/>
            <a:cxnLst/>
            <a:rect l="l" t="t" r="r" b="b"/>
            <a:pathLst>
              <a:path w="41909" h="91439">
                <a:moveTo>
                  <a:pt x="0" y="91439"/>
                </a:moveTo>
                <a:lnTo>
                  <a:pt x="41630" y="91439"/>
                </a:lnTo>
                <a:lnTo>
                  <a:pt x="4163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72981" y="308279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131825"/>
                </a:moveTo>
                <a:lnTo>
                  <a:pt x="0" y="0"/>
                </a:lnTo>
                <a:lnTo>
                  <a:pt x="0" y="131825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308279"/>
            <a:ext cx="8916035" cy="91440"/>
          </a:xfrm>
          <a:custGeom>
            <a:avLst/>
            <a:gdLst/>
            <a:ahLst/>
            <a:cxnLst/>
            <a:rect l="l" t="t" r="r" b="b"/>
            <a:pathLst>
              <a:path w="8916035" h="91439">
                <a:moveTo>
                  <a:pt x="0" y="91439"/>
                </a:moveTo>
                <a:lnTo>
                  <a:pt x="8915679" y="91439"/>
                </a:lnTo>
                <a:lnTo>
                  <a:pt x="891567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42590" y="360248"/>
            <a:ext cx="1905" cy="80010"/>
          </a:xfrm>
          <a:custGeom>
            <a:avLst/>
            <a:gdLst/>
            <a:ahLst/>
            <a:cxnLst/>
            <a:rect l="l" t="t" r="r" b="b"/>
            <a:pathLst>
              <a:path w="1904" h="80009">
                <a:moveTo>
                  <a:pt x="0" y="79857"/>
                </a:moveTo>
                <a:lnTo>
                  <a:pt x="1409" y="79857"/>
                </a:lnTo>
                <a:lnTo>
                  <a:pt x="1409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071914" y="360248"/>
            <a:ext cx="13335" cy="80010"/>
          </a:xfrm>
          <a:custGeom>
            <a:avLst/>
            <a:gdLst/>
            <a:ahLst/>
            <a:cxnLst/>
            <a:rect l="l" t="t" r="r" b="b"/>
            <a:pathLst>
              <a:path w="13334" h="80009">
                <a:moveTo>
                  <a:pt x="0" y="79857"/>
                </a:moveTo>
                <a:lnTo>
                  <a:pt x="13055" y="79857"/>
                </a:lnTo>
                <a:lnTo>
                  <a:pt x="13055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02852" y="360248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09">
                <a:moveTo>
                  <a:pt x="0" y="79857"/>
                </a:moveTo>
                <a:lnTo>
                  <a:pt x="41630" y="79857"/>
                </a:lnTo>
                <a:lnTo>
                  <a:pt x="41630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10187" y="360248"/>
            <a:ext cx="3505835" cy="80010"/>
          </a:xfrm>
          <a:custGeom>
            <a:avLst/>
            <a:gdLst/>
            <a:ahLst/>
            <a:cxnLst/>
            <a:rect l="l" t="t" r="r" b="b"/>
            <a:pathLst>
              <a:path w="3505834" h="80009">
                <a:moveTo>
                  <a:pt x="0" y="79857"/>
                </a:moveTo>
                <a:lnTo>
                  <a:pt x="3505492" y="79857"/>
                </a:lnTo>
                <a:lnTo>
                  <a:pt x="3505492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2590" y="440105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80035"/>
                </a:moveTo>
                <a:lnTo>
                  <a:pt x="1409" y="180035"/>
                </a:lnTo>
                <a:lnTo>
                  <a:pt x="1409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71914" y="440105"/>
            <a:ext cx="13335" cy="180340"/>
          </a:xfrm>
          <a:custGeom>
            <a:avLst/>
            <a:gdLst/>
            <a:ahLst/>
            <a:cxnLst/>
            <a:rect l="l" t="t" r="r" b="b"/>
            <a:pathLst>
              <a:path w="13334" h="180340">
                <a:moveTo>
                  <a:pt x="0" y="180035"/>
                </a:moveTo>
                <a:lnTo>
                  <a:pt x="13055" y="180035"/>
                </a:lnTo>
                <a:lnTo>
                  <a:pt x="13055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02852" y="440105"/>
            <a:ext cx="41910" cy="180340"/>
          </a:xfrm>
          <a:custGeom>
            <a:avLst/>
            <a:gdLst/>
            <a:ahLst/>
            <a:cxnLst/>
            <a:rect l="l" t="t" r="r" b="b"/>
            <a:pathLst>
              <a:path w="41909" h="180340">
                <a:moveTo>
                  <a:pt x="0" y="180035"/>
                </a:moveTo>
                <a:lnTo>
                  <a:pt x="41630" y="180035"/>
                </a:lnTo>
                <a:lnTo>
                  <a:pt x="4163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10200" y="440105"/>
            <a:ext cx="3565525" cy="180340"/>
          </a:xfrm>
          <a:custGeom>
            <a:avLst/>
            <a:gdLst/>
            <a:ahLst/>
            <a:cxnLst/>
            <a:rect l="l" t="t" r="r" b="b"/>
            <a:pathLst>
              <a:path w="3565525" h="180340">
                <a:moveTo>
                  <a:pt x="0" y="180035"/>
                </a:moveTo>
                <a:lnTo>
                  <a:pt x="3565220" y="180035"/>
                </a:lnTo>
                <a:lnTo>
                  <a:pt x="356522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07342" y="511225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39" y="0"/>
                </a:lnTo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73645" y="607225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30004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943111" y="38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878049" y="38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82" y="2120"/>
            <a:ext cx="9141917" cy="6855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32441" y="1509395"/>
            <a:ext cx="8502015" cy="49022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57200">
              <a:lnSpc>
                <a:spcPct val="100000"/>
              </a:lnSpc>
              <a:spcBef>
                <a:spcPts val="105"/>
              </a:spcBef>
            </a:pPr>
            <a:r>
              <a:rPr sz="3200" b="1" i="1" dirty="0">
                <a:solidFill>
                  <a:srgbClr val="FFFF99"/>
                </a:solidFill>
                <a:latin typeface="Georgia"/>
                <a:cs typeface="Georgia"/>
              </a:rPr>
              <a:t>Занятый </a:t>
            </a:r>
            <a:r>
              <a:rPr sz="3200" b="1" i="1" spc="-5" dirty="0">
                <a:solidFill>
                  <a:srgbClr val="FFFF99"/>
                </a:solidFill>
                <a:latin typeface="Georgia"/>
                <a:cs typeface="Georgia"/>
              </a:rPr>
              <a:t>пар </a:t>
            </a:r>
            <a:r>
              <a:rPr sz="3200" dirty="0">
                <a:solidFill>
                  <a:srgbClr val="FFFF99"/>
                </a:solidFill>
                <a:latin typeface="Georgia"/>
                <a:cs typeface="Georgia"/>
              </a:rPr>
              <a:t>– это </a:t>
            </a:r>
            <a:r>
              <a:rPr sz="3200" spc="-5" dirty="0">
                <a:solidFill>
                  <a:srgbClr val="FFFF99"/>
                </a:solidFill>
                <a:latin typeface="Georgia"/>
                <a:cs typeface="Georgia"/>
              </a:rPr>
              <a:t>поле севооборота  занятое </a:t>
            </a:r>
            <a:r>
              <a:rPr sz="3200" dirty="0">
                <a:solidFill>
                  <a:srgbClr val="FFFF99"/>
                </a:solidFill>
                <a:latin typeface="Georgia"/>
                <a:cs typeface="Georgia"/>
              </a:rPr>
              <a:t>рано </a:t>
            </a:r>
            <a:r>
              <a:rPr sz="3200" spc="-5" dirty="0">
                <a:solidFill>
                  <a:srgbClr val="FFFF99"/>
                </a:solidFill>
                <a:latin typeface="Georgia"/>
                <a:cs typeface="Georgia"/>
              </a:rPr>
              <a:t>убираемой культурой,  позволяющей до уборки </a:t>
            </a:r>
            <a:r>
              <a:rPr sz="3200" dirty="0">
                <a:solidFill>
                  <a:srgbClr val="FFFF99"/>
                </a:solidFill>
                <a:latin typeface="Georgia"/>
                <a:cs typeface="Georgia"/>
              </a:rPr>
              <a:t>и </a:t>
            </a:r>
            <a:r>
              <a:rPr sz="3200" spc="-5" dirty="0">
                <a:solidFill>
                  <a:srgbClr val="FFFF99"/>
                </a:solidFill>
                <a:latin typeface="Georgia"/>
                <a:cs typeface="Georgia"/>
              </a:rPr>
              <a:t>после посева  озимых культур содержать </a:t>
            </a:r>
            <a:r>
              <a:rPr sz="3200" dirty="0">
                <a:solidFill>
                  <a:srgbClr val="FFFF99"/>
                </a:solidFill>
                <a:latin typeface="Georgia"/>
                <a:cs typeface="Georgia"/>
              </a:rPr>
              <a:t>почву в </a:t>
            </a:r>
            <a:r>
              <a:rPr sz="3200" spc="-5" dirty="0">
                <a:solidFill>
                  <a:srgbClr val="FFFF99"/>
                </a:solidFill>
                <a:latin typeface="Georgia"/>
                <a:cs typeface="Georgia"/>
              </a:rPr>
              <a:t>течение  30 дней (для районов Нечерноземной зоны)  </a:t>
            </a:r>
            <a:r>
              <a:rPr sz="3200" dirty="0">
                <a:solidFill>
                  <a:srgbClr val="FFFF99"/>
                </a:solidFill>
                <a:latin typeface="Georgia"/>
                <a:cs typeface="Georgia"/>
              </a:rPr>
              <a:t>и не </a:t>
            </a:r>
            <a:r>
              <a:rPr sz="3200" spc="-5" dirty="0">
                <a:solidFill>
                  <a:srgbClr val="FFFF99"/>
                </a:solidFill>
                <a:latin typeface="Georgia"/>
                <a:cs typeface="Georgia"/>
              </a:rPr>
              <a:t>менее </a:t>
            </a:r>
            <a:r>
              <a:rPr sz="3200" dirty="0">
                <a:solidFill>
                  <a:srgbClr val="FFFF99"/>
                </a:solidFill>
                <a:latin typeface="Georgia"/>
                <a:cs typeface="Georgia"/>
              </a:rPr>
              <a:t>45 </a:t>
            </a:r>
            <a:r>
              <a:rPr sz="3200" spc="-5" dirty="0">
                <a:solidFill>
                  <a:srgbClr val="FFFF99"/>
                </a:solidFill>
                <a:latin typeface="Georgia"/>
                <a:cs typeface="Georgia"/>
              </a:rPr>
              <a:t>дней (для других, остальных  районов) </a:t>
            </a:r>
            <a:r>
              <a:rPr sz="3200" dirty="0">
                <a:solidFill>
                  <a:srgbClr val="FFFF99"/>
                </a:solidFill>
                <a:latin typeface="Georgia"/>
                <a:cs typeface="Georgia"/>
              </a:rPr>
              <a:t>под </a:t>
            </a:r>
            <a:r>
              <a:rPr sz="3200" spc="-5" dirty="0">
                <a:solidFill>
                  <a:srgbClr val="FFFF99"/>
                </a:solidFill>
                <a:latin typeface="Georgia"/>
                <a:cs typeface="Georgia"/>
              </a:rPr>
              <a:t>чистым</a:t>
            </a:r>
            <a:r>
              <a:rPr sz="3200" spc="-25" dirty="0">
                <a:solidFill>
                  <a:srgbClr val="FFFF99"/>
                </a:solidFill>
                <a:latin typeface="Georgia"/>
                <a:cs typeface="Georgia"/>
              </a:rPr>
              <a:t> </a:t>
            </a:r>
            <a:r>
              <a:rPr sz="3200" spc="-5" dirty="0">
                <a:solidFill>
                  <a:srgbClr val="FFFF99"/>
                </a:solidFill>
                <a:latin typeface="Georgia"/>
                <a:cs typeface="Georgia"/>
              </a:rPr>
              <a:t>паром.</a:t>
            </a:r>
            <a:endParaRPr sz="3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300">
              <a:latin typeface="Times New Roman"/>
              <a:cs typeface="Times New Roman"/>
            </a:endParaRPr>
          </a:p>
          <a:p>
            <a:pPr marL="12700" marR="935990" indent="555625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Georgia"/>
                <a:cs typeface="Georgia"/>
              </a:rPr>
              <a:t>Если </a:t>
            </a:r>
            <a:r>
              <a:rPr sz="3200" dirty="0">
                <a:solidFill>
                  <a:srgbClr val="FFFFFF"/>
                </a:solidFill>
                <a:latin typeface="Georgia"/>
                <a:cs typeface="Georgia"/>
              </a:rPr>
              <a:t>этот </a:t>
            </a:r>
            <a:r>
              <a:rPr sz="3200" spc="-5" dirty="0">
                <a:solidFill>
                  <a:srgbClr val="FFFFFF"/>
                </a:solidFill>
                <a:latin typeface="Georgia"/>
                <a:cs typeface="Georgia"/>
              </a:rPr>
              <a:t>период меньше, </a:t>
            </a:r>
            <a:r>
              <a:rPr sz="3200" dirty="0">
                <a:solidFill>
                  <a:srgbClr val="FFFFFF"/>
                </a:solidFill>
                <a:latin typeface="Georgia"/>
                <a:cs typeface="Georgia"/>
              </a:rPr>
              <a:t>то  </a:t>
            </a:r>
            <a:r>
              <a:rPr sz="3200" spc="-5" dirty="0">
                <a:solidFill>
                  <a:srgbClr val="FFFFFF"/>
                </a:solidFill>
                <a:latin typeface="Georgia"/>
                <a:cs typeface="Georgia"/>
              </a:rPr>
              <a:t>предшественник называют</a:t>
            </a:r>
            <a:r>
              <a:rPr sz="3200" spc="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Georgia"/>
                <a:cs typeface="Georgia"/>
              </a:rPr>
              <a:t>непаровым.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-12700" y="0"/>
            <a:ext cx="6301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ЯГСХА.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Лекции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по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земледелию. Севообороты 2.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С.В.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Щукин.</a:t>
            </a:r>
            <a:r>
              <a:rPr sz="12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http://zemledelie.jimdo.com/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2590" y="308279"/>
            <a:ext cx="1905" cy="91440"/>
          </a:xfrm>
          <a:custGeom>
            <a:avLst/>
            <a:gdLst/>
            <a:ahLst/>
            <a:cxnLst/>
            <a:rect l="l" t="t" r="r" b="b"/>
            <a:pathLst>
              <a:path w="1904" h="91439">
                <a:moveTo>
                  <a:pt x="0" y="91439"/>
                </a:moveTo>
                <a:lnTo>
                  <a:pt x="1409" y="91439"/>
                </a:lnTo>
                <a:lnTo>
                  <a:pt x="140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71914" y="308279"/>
            <a:ext cx="13335" cy="91440"/>
          </a:xfrm>
          <a:custGeom>
            <a:avLst/>
            <a:gdLst/>
            <a:ahLst/>
            <a:cxnLst/>
            <a:rect l="l" t="t" r="r" b="b"/>
            <a:pathLst>
              <a:path w="13334" h="91439">
                <a:moveTo>
                  <a:pt x="0" y="91439"/>
                </a:moveTo>
                <a:lnTo>
                  <a:pt x="13055" y="91439"/>
                </a:lnTo>
                <a:lnTo>
                  <a:pt x="13055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2852" y="308279"/>
            <a:ext cx="41910" cy="91440"/>
          </a:xfrm>
          <a:custGeom>
            <a:avLst/>
            <a:gdLst/>
            <a:ahLst/>
            <a:cxnLst/>
            <a:rect l="l" t="t" r="r" b="b"/>
            <a:pathLst>
              <a:path w="41909" h="91439">
                <a:moveTo>
                  <a:pt x="0" y="91439"/>
                </a:moveTo>
                <a:lnTo>
                  <a:pt x="41630" y="91439"/>
                </a:lnTo>
                <a:lnTo>
                  <a:pt x="4163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72981" y="308279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131825"/>
                </a:moveTo>
                <a:lnTo>
                  <a:pt x="0" y="0"/>
                </a:lnTo>
                <a:lnTo>
                  <a:pt x="0" y="131825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08279"/>
            <a:ext cx="8916035" cy="91440"/>
          </a:xfrm>
          <a:custGeom>
            <a:avLst/>
            <a:gdLst/>
            <a:ahLst/>
            <a:cxnLst/>
            <a:rect l="l" t="t" r="r" b="b"/>
            <a:pathLst>
              <a:path w="8916035" h="91439">
                <a:moveTo>
                  <a:pt x="0" y="91439"/>
                </a:moveTo>
                <a:lnTo>
                  <a:pt x="8915679" y="91439"/>
                </a:lnTo>
                <a:lnTo>
                  <a:pt x="891567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2590" y="360248"/>
            <a:ext cx="1905" cy="80010"/>
          </a:xfrm>
          <a:custGeom>
            <a:avLst/>
            <a:gdLst/>
            <a:ahLst/>
            <a:cxnLst/>
            <a:rect l="l" t="t" r="r" b="b"/>
            <a:pathLst>
              <a:path w="1904" h="80009">
                <a:moveTo>
                  <a:pt x="0" y="79857"/>
                </a:moveTo>
                <a:lnTo>
                  <a:pt x="1409" y="79857"/>
                </a:lnTo>
                <a:lnTo>
                  <a:pt x="1409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71914" y="360248"/>
            <a:ext cx="13335" cy="80010"/>
          </a:xfrm>
          <a:custGeom>
            <a:avLst/>
            <a:gdLst/>
            <a:ahLst/>
            <a:cxnLst/>
            <a:rect l="l" t="t" r="r" b="b"/>
            <a:pathLst>
              <a:path w="13334" h="80009">
                <a:moveTo>
                  <a:pt x="0" y="79857"/>
                </a:moveTo>
                <a:lnTo>
                  <a:pt x="13055" y="79857"/>
                </a:lnTo>
                <a:lnTo>
                  <a:pt x="13055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02852" y="360248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09">
                <a:moveTo>
                  <a:pt x="0" y="79857"/>
                </a:moveTo>
                <a:lnTo>
                  <a:pt x="41630" y="79857"/>
                </a:lnTo>
                <a:lnTo>
                  <a:pt x="41630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10187" y="360248"/>
            <a:ext cx="3505835" cy="80010"/>
          </a:xfrm>
          <a:custGeom>
            <a:avLst/>
            <a:gdLst/>
            <a:ahLst/>
            <a:cxnLst/>
            <a:rect l="l" t="t" r="r" b="b"/>
            <a:pathLst>
              <a:path w="3505834" h="80009">
                <a:moveTo>
                  <a:pt x="0" y="79857"/>
                </a:moveTo>
                <a:lnTo>
                  <a:pt x="3505492" y="79857"/>
                </a:lnTo>
                <a:lnTo>
                  <a:pt x="3505492" y="0"/>
                </a:lnTo>
                <a:lnTo>
                  <a:pt x="0" y="0"/>
                </a:lnTo>
                <a:lnTo>
                  <a:pt x="0" y="79857"/>
                </a:lnTo>
                <a:close/>
              </a:path>
            </a:pathLst>
          </a:custGeom>
          <a:solidFill>
            <a:srgbClr val="CF54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42590" y="440105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80035"/>
                </a:moveTo>
                <a:lnTo>
                  <a:pt x="1409" y="180035"/>
                </a:lnTo>
                <a:lnTo>
                  <a:pt x="1409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71914" y="440105"/>
            <a:ext cx="13335" cy="180340"/>
          </a:xfrm>
          <a:custGeom>
            <a:avLst/>
            <a:gdLst/>
            <a:ahLst/>
            <a:cxnLst/>
            <a:rect l="l" t="t" r="r" b="b"/>
            <a:pathLst>
              <a:path w="13334" h="180340">
                <a:moveTo>
                  <a:pt x="0" y="180035"/>
                </a:moveTo>
                <a:lnTo>
                  <a:pt x="13055" y="180035"/>
                </a:lnTo>
                <a:lnTo>
                  <a:pt x="13055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02852" y="440105"/>
            <a:ext cx="41910" cy="180340"/>
          </a:xfrm>
          <a:custGeom>
            <a:avLst/>
            <a:gdLst/>
            <a:ahLst/>
            <a:cxnLst/>
            <a:rect l="l" t="t" r="r" b="b"/>
            <a:pathLst>
              <a:path w="41909" h="180340">
                <a:moveTo>
                  <a:pt x="0" y="180035"/>
                </a:moveTo>
                <a:lnTo>
                  <a:pt x="41630" y="180035"/>
                </a:lnTo>
                <a:lnTo>
                  <a:pt x="4163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10200" y="440105"/>
            <a:ext cx="3565525" cy="180340"/>
          </a:xfrm>
          <a:custGeom>
            <a:avLst/>
            <a:gdLst/>
            <a:ahLst/>
            <a:cxnLst/>
            <a:rect l="l" t="t" r="r" b="b"/>
            <a:pathLst>
              <a:path w="3565525" h="180340">
                <a:moveTo>
                  <a:pt x="0" y="180035"/>
                </a:moveTo>
                <a:lnTo>
                  <a:pt x="3565220" y="180035"/>
                </a:lnTo>
                <a:lnTo>
                  <a:pt x="356522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F543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07342" y="511225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39" y="0"/>
                </a:lnTo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73645" y="607225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30004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43111" y="38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878049" y="38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797877" y="652818"/>
            <a:ext cx="62401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Trebuchet MS"/>
                <a:cs typeface="Trebuchet MS"/>
              </a:rPr>
              <a:t>Чистые </a:t>
            </a:r>
            <a:r>
              <a:rPr sz="3200" b="1" dirty="0">
                <a:latin typeface="Trebuchet MS"/>
                <a:cs typeface="Trebuchet MS"/>
              </a:rPr>
              <a:t>пары </a:t>
            </a:r>
            <a:r>
              <a:rPr sz="3200" b="1" spc="-5" dirty="0">
                <a:latin typeface="Trebuchet MS"/>
                <a:cs typeface="Trebuchet MS"/>
              </a:rPr>
              <a:t>включают </a:t>
            </a:r>
            <a:r>
              <a:rPr sz="3200" b="1" dirty="0">
                <a:latin typeface="Trebuchet MS"/>
                <a:cs typeface="Trebuchet MS"/>
              </a:rPr>
              <a:t>4</a:t>
            </a:r>
            <a:r>
              <a:rPr sz="3200" b="1" spc="-20" dirty="0">
                <a:latin typeface="Trebuchet MS"/>
                <a:cs typeface="Trebuchet MS"/>
              </a:rPr>
              <a:t> </a:t>
            </a:r>
            <a:r>
              <a:rPr sz="3200" b="1" spc="-5" dirty="0">
                <a:latin typeface="Trebuchet MS"/>
                <a:cs typeface="Trebuchet MS"/>
              </a:rPr>
              <a:t>вида: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7052" y="1147889"/>
            <a:ext cx="8034655" cy="4075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2560" indent="5334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Черный </a:t>
            </a:r>
            <a:r>
              <a:rPr sz="24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пар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15" dirty="0">
                <a:latin typeface="Times New Roman"/>
                <a:cs typeface="Times New Roman"/>
              </a:rPr>
              <a:t>это </a:t>
            </a:r>
            <a:r>
              <a:rPr sz="2400" spc="-5" dirty="0">
                <a:latin typeface="Times New Roman"/>
                <a:cs typeface="Times New Roman"/>
              </a:rPr>
              <a:t>чистый пар </a:t>
            </a:r>
            <a:r>
              <a:rPr sz="2400" spc="-10" dirty="0">
                <a:latin typeface="Times New Roman"/>
                <a:cs typeface="Times New Roman"/>
              </a:rPr>
              <a:t>обработка </a:t>
            </a:r>
            <a:r>
              <a:rPr sz="2400" spc="-35" dirty="0">
                <a:latin typeface="Times New Roman"/>
                <a:cs typeface="Times New Roman"/>
              </a:rPr>
              <a:t>которого  </a:t>
            </a:r>
            <a:r>
              <a:rPr sz="2400" spc="-10" dirty="0">
                <a:latin typeface="Times New Roman"/>
                <a:cs typeface="Times New Roman"/>
              </a:rPr>
              <a:t>начинается </a:t>
            </a:r>
            <a:r>
              <a:rPr sz="2400" spc="-20" dirty="0">
                <a:latin typeface="Times New Roman"/>
                <a:cs typeface="Times New Roman"/>
              </a:rPr>
              <a:t>летом </a:t>
            </a:r>
            <a:r>
              <a:rPr sz="2400" spc="-5" dirty="0">
                <a:latin typeface="Times New Roman"/>
                <a:cs typeface="Times New Roman"/>
              </a:rPr>
              <a:t>или </a:t>
            </a:r>
            <a:r>
              <a:rPr sz="2400" spc="5" dirty="0">
                <a:latin typeface="Times New Roman"/>
                <a:cs typeface="Times New Roman"/>
              </a:rPr>
              <a:t>осенью </a:t>
            </a:r>
            <a:r>
              <a:rPr sz="2400" spc="-10" dirty="0">
                <a:latin typeface="Times New Roman"/>
                <a:cs typeface="Times New Roman"/>
              </a:rPr>
              <a:t>прошлого </a:t>
            </a:r>
            <a:r>
              <a:rPr sz="2400" spc="-35" dirty="0">
                <a:latin typeface="Times New Roman"/>
                <a:cs typeface="Times New Roman"/>
              </a:rPr>
              <a:t>года </a:t>
            </a:r>
            <a:r>
              <a:rPr sz="2400" dirty="0">
                <a:latin typeface="Times New Roman"/>
                <a:cs typeface="Times New Roman"/>
              </a:rPr>
              <a:t>(в </a:t>
            </a:r>
            <a:r>
              <a:rPr sz="2400" spc="-5" dirty="0">
                <a:latin typeface="Times New Roman"/>
                <a:cs typeface="Times New Roman"/>
              </a:rPr>
              <a:t>засушливых  районах).</a:t>
            </a:r>
            <a:endParaRPr sz="2400">
              <a:latin typeface="Times New Roman"/>
              <a:cs typeface="Times New Roman"/>
            </a:endParaRPr>
          </a:p>
          <a:p>
            <a:pPr marL="12700" marR="999490" indent="457200">
              <a:lnSpc>
                <a:spcPct val="100000"/>
              </a:lnSpc>
              <a:tabLst>
                <a:tab pos="2407920" algn="l"/>
              </a:tabLst>
            </a:pPr>
            <a:r>
              <a:rPr sz="2400" b="1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Ранний</a:t>
            </a:r>
            <a:r>
              <a:rPr sz="2400" b="1" i="1" spc="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пар</a:t>
            </a:r>
            <a:r>
              <a:rPr sz="2400" b="1" i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	</a:t>
            </a:r>
            <a:r>
              <a:rPr sz="2400" spc="-15" dirty="0">
                <a:latin typeface="Times New Roman"/>
                <a:cs typeface="Times New Roman"/>
              </a:rPr>
              <a:t>это </a:t>
            </a:r>
            <a:r>
              <a:rPr sz="2400" spc="-5" dirty="0">
                <a:latin typeface="Times New Roman"/>
                <a:cs typeface="Times New Roman"/>
              </a:rPr>
              <a:t>чистый пар </a:t>
            </a:r>
            <a:r>
              <a:rPr sz="2400" spc="-10" dirty="0">
                <a:latin typeface="Times New Roman"/>
                <a:cs typeface="Times New Roman"/>
              </a:rPr>
              <a:t>обработка </a:t>
            </a:r>
            <a:r>
              <a:rPr sz="2400" spc="-35" dirty="0">
                <a:latin typeface="Times New Roman"/>
                <a:cs typeface="Times New Roman"/>
              </a:rPr>
              <a:t>которого  </a:t>
            </a:r>
            <a:r>
              <a:rPr sz="2400" spc="-10" dirty="0">
                <a:latin typeface="Times New Roman"/>
                <a:cs typeface="Times New Roman"/>
              </a:rPr>
              <a:t>начинается </a:t>
            </a:r>
            <a:r>
              <a:rPr sz="2400" dirty="0">
                <a:latin typeface="Times New Roman"/>
                <a:cs typeface="Times New Roman"/>
              </a:rPr>
              <a:t>с </a:t>
            </a:r>
            <a:r>
              <a:rPr sz="2400" spc="0" dirty="0">
                <a:latin typeface="Times New Roman"/>
                <a:cs typeface="Times New Roman"/>
              </a:rPr>
              <a:t>весны </a:t>
            </a:r>
            <a:r>
              <a:rPr sz="2400" spc="-15" dirty="0">
                <a:latin typeface="Times New Roman"/>
                <a:cs typeface="Times New Roman"/>
              </a:rPr>
              <a:t>данного </a:t>
            </a:r>
            <a:r>
              <a:rPr sz="2400" spc="-30" dirty="0">
                <a:latin typeface="Times New Roman"/>
                <a:cs typeface="Times New Roman"/>
              </a:rPr>
              <a:t>года. </a:t>
            </a:r>
            <a:r>
              <a:rPr sz="2400" spc="-5" dirty="0">
                <a:latin typeface="Times New Roman"/>
                <a:cs typeface="Times New Roman"/>
              </a:rPr>
              <a:t>Он </a:t>
            </a:r>
            <a:r>
              <a:rPr sz="2400" spc="-20" dirty="0">
                <a:latin typeface="Times New Roman"/>
                <a:cs typeface="Times New Roman"/>
              </a:rPr>
              <a:t>может </a:t>
            </a:r>
            <a:r>
              <a:rPr sz="2400" spc="-5" dirty="0">
                <a:latin typeface="Times New Roman"/>
                <a:cs typeface="Times New Roman"/>
              </a:rPr>
              <a:t>быть  </a:t>
            </a:r>
            <a:r>
              <a:rPr sz="2400" spc="-10" dirty="0">
                <a:latin typeface="Times New Roman"/>
                <a:cs typeface="Times New Roman"/>
              </a:rPr>
              <a:t>улучшенный, </a:t>
            </a:r>
            <a:r>
              <a:rPr sz="2400" spc="5" dirty="0">
                <a:latin typeface="Times New Roman"/>
                <a:cs typeface="Times New Roman"/>
              </a:rPr>
              <a:t>если осенью </a:t>
            </a:r>
            <a:r>
              <a:rPr sz="2400" spc="-15" dirty="0">
                <a:latin typeface="Times New Roman"/>
                <a:cs typeface="Times New Roman"/>
              </a:rPr>
              <a:t>проводится </a:t>
            </a:r>
            <a:r>
              <a:rPr sz="2400" dirty="0">
                <a:latin typeface="Times New Roman"/>
                <a:cs typeface="Times New Roman"/>
              </a:rPr>
              <a:t>поверхностная  </a:t>
            </a:r>
            <a:r>
              <a:rPr sz="2400" spc="-10" dirty="0">
                <a:latin typeface="Times New Roman"/>
                <a:cs typeface="Times New Roman"/>
              </a:rPr>
              <a:t>обработка </a:t>
            </a:r>
            <a:r>
              <a:rPr sz="2400" spc="-5" dirty="0">
                <a:latin typeface="Times New Roman"/>
                <a:cs typeface="Times New Roman"/>
              </a:rPr>
              <a:t>(районы </a:t>
            </a:r>
            <a:r>
              <a:rPr sz="2400" dirty="0">
                <a:latin typeface="Times New Roman"/>
                <a:cs typeface="Times New Roman"/>
              </a:rPr>
              <a:t>с </a:t>
            </a:r>
            <a:r>
              <a:rPr sz="2400" spc="-15" dirty="0">
                <a:latin typeface="Times New Roman"/>
                <a:cs typeface="Times New Roman"/>
              </a:rPr>
              <a:t>достаточным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увлажнением).</a:t>
            </a:r>
            <a:endParaRPr sz="2400">
              <a:latin typeface="Times New Roman"/>
              <a:cs typeface="Times New Roman"/>
            </a:endParaRPr>
          </a:p>
          <a:p>
            <a:pPr marL="12700" marR="5080" indent="457200">
              <a:lnSpc>
                <a:spcPct val="100000"/>
              </a:lnSpc>
              <a:tabLst>
                <a:tab pos="2734310" algn="l"/>
              </a:tabLst>
            </a:pPr>
            <a:r>
              <a:rPr sz="2400" b="1" i="1" spc="-25" smtClean="0">
                <a:solidFill>
                  <a:srgbClr val="C00000"/>
                </a:solidFill>
                <a:latin typeface="Times New Roman"/>
                <a:cs typeface="Times New Roman"/>
              </a:rPr>
              <a:t>Кулисный</a:t>
            </a:r>
            <a:r>
              <a:rPr sz="2400" b="1" i="1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пар</a:t>
            </a:r>
            <a:r>
              <a:rPr sz="2400" b="1" i="1" spc="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	</a:t>
            </a:r>
            <a:r>
              <a:rPr sz="2400" spc="-15" dirty="0">
                <a:latin typeface="Times New Roman"/>
                <a:cs typeface="Times New Roman"/>
              </a:rPr>
              <a:t>это </a:t>
            </a:r>
            <a:r>
              <a:rPr sz="2400" spc="-5" dirty="0">
                <a:latin typeface="Times New Roman"/>
                <a:cs typeface="Times New Roman"/>
              </a:rPr>
              <a:t>чистый пар </a:t>
            </a:r>
            <a:r>
              <a:rPr sz="2400" dirty="0">
                <a:latin typeface="Times New Roman"/>
                <a:cs typeface="Times New Roman"/>
              </a:rPr>
              <a:t>с </a:t>
            </a:r>
            <a:r>
              <a:rPr sz="2400" spc="-10" dirty="0">
                <a:latin typeface="Times New Roman"/>
                <a:cs typeface="Times New Roman"/>
              </a:rPr>
              <a:t>высевом  высокостебельных </a:t>
            </a:r>
            <a:r>
              <a:rPr sz="2400" spc="-5" dirty="0">
                <a:latin typeface="Times New Roman"/>
                <a:cs typeface="Times New Roman"/>
              </a:rPr>
              <a:t>растений </a:t>
            </a:r>
            <a:r>
              <a:rPr sz="2400" dirty="0">
                <a:latin typeface="Times New Roman"/>
                <a:cs typeface="Times New Roman"/>
              </a:rPr>
              <a:t>рядами – </a:t>
            </a:r>
            <a:r>
              <a:rPr sz="2400" spc="-20" dirty="0">
                <a:latin typeface="Times New Roman"/>
                <a:cs typeface="Times New Roman"/>
              </a:rPr>
              <a:t>подсолнечник, горчица  </a:t>
            </a:r>
            <a:r>
              <a:rPr sz="2400" dirty="0">
                <a:latin typeface="Times New Roman"/>
                <a:cs typeface="Times New Roman"/>
              </a:rPr>
              <a:t>для </a:t>
            </a:r>
            <a:r>
              <a:rPr sz="2400" spc="-5" dirty="0">
                <a:latin typeface="Times New Roman"/>
                <a:cs typeface="Times New Roman"/>
              </a:rPr>
              <a:t>борьбы </a:t>
            </a:r>
            <a:r>
              <a:rPr sz="2400" dirty="0">
                <a:latin typeface="Times New Roman"/>
                <a:cs typeface="Times New Roman"/>
              </a:rPr>
              <a:t>с </a:t>
            </a:r>
            <a:r>
              <a:rPr sz="2400" spc="-5" dirty="0">
                <a:latin typeface="Times New Roman"/>
                <a:cs typeface="Times New Roman"/>
              </a:rPr>
              <a:t>ветровой эрозией. </a:t>
            </a:r>
            <a:r>
              <a:rPr sz="2400" spc="-40" dirty="0">
                <a:latin typeface="Times New Roman"/>
                <a:cs typeface="Times New Roman"/>
              </a:rPr>
              <a:t>Кулисный </a:t>
            </a:r>
            <a:r>
              <a:rPr sz="2400" spc="-5" dirty="0">
                <a:latin typeface="Times New Roman"/>
                <a:cs typeface="Times New Roman"/>
              </a:rPr>
              <a:t>пар </a:t>
            </a:r>
            <a:r>
              <a:rPr sz="2400" spc="-20" dirty="0">
                <a:latin typeface="Times New Roman"/>
                <a:cs typeface="Times New Roman"/>
              </a:rPr>
              <a:t>может </a:t>
            </a:r>
            <a:r>
              <a:rPr sz="2400" spc="-5" dirty="0">
                <a:latin typeface="Times New Roman"/>
                <a:cs typeface="Times New Roman"/>
              </a:rPr>
              <a:t>быть  черным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ранним.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2682</Words>
  <Application>Microsoft Office PowerPoint</Application>
  <PresentationFormat>Экран (4:3)</PresentationFormat>
  <Paragraphs>444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Office Theme</vt:lpstr>
      <vt:lpstr>Слайд 1</vt:lpstr>
      <vt:lpstr>Слайд 2</vt:lpstr>
      <vt:lpstr>I Пары, их  классификация и роль в  севообороте</vt:lpstr>
      <vt:lpstr>Предшественник – это культура или пар,  занимавшие поле в предыдущем году.</vt:lpstr>
      <vt:lpstr>Пар – это поле свободное от возделывания культур  в течение определенного периода, тщательно  обрабатываемое, как правило удобренное и  поддерживаемое в чистом от сорняков состоянии.</vt:lpstr>
      <vt:lpstr>Слайд 6</vt:lpstr>
      <vt:lpstr>Чистый пар – это паровое поле</vt:lpstr>
      <vt:lpstr>Слайд 8</vt:lpstr>
      <vt:lpstr>Чистые пары включают 4 вида:</vt:lpstr>
      <vt:lpstr>Занятые пары включают 3 вида:</vt:lpstr>
      <vt:lpstr>Пары являются лучшими предшественниками для озимых хлебов</vt:lpstr>
      <vt:lpstr>Роль чистого пара в севообороте</vt:lpstr>
      <vt:lpstr>Переход от чистых паров к занятым  обуславливается:</vt:lpstr>
      <vt:lpstr>В районах недостаточного увлажнения, где основной  культурой является яровая пшеница (Ближний Восток),  чистые пары – лучшие предшественники. Наиболее  широко распространено звено пар – яр. пшеница – яр.  пшеница. В западных странах с более влажным климатом чистых  паров нет. В то время как в засушливых районах Канады и  севера США распространена двухполка: пар – пшеница. В  Канаде пар – пшеница – пшеница.</vt:lpstr>
      <vt:lpstr>Слайд 15</vt:lpstr>
      <vt:lpstr>II Классификация севооборотов</vt:lpstr>
      <vt:lpstr>Слайд 17</vt:lpstr>
      <vt:lpstr>Слайд 18</vt:lpstr>
      <vt:lpstr>Слайд 19</vt:lpstr>
      <vt:lpstr>Слайд 20</vt:lpstr>
      <vt:lpstr>III Проектирование, введение  и освоение севооборотов</vt:lpstr>
      <vt:lpstr>1. Проектирование (по заявке хозяйства  разрабатывают проектную документацию  и дают агроэкономическое обоснование  севооборотов);</vt:lpstr>
      <vt:lpstr>По заказу</vt:lpstr>
      <vt:lpstr>Далее составляется структура посевных площадей по</vt:lpstr>
      <vt:lpstr>Карта  Землепользования</vt:lpstr>
      <vt:lpstr>Слайд 26</vt:lpstr>
      <vt:lpstr>Составляют план освоения севооборота (на 2-3-5 лет), т.е. происходит  установление временного чередования культур на период освоения севооборотов.</vt:lpstr>
      <vt:lpstr>В процессе освоения севооборотов должен  быть контроль. Проверка проводится 2 раза в  год: после посева яровых и озимых. Если  отмечаются изменения план, своевременно  должен корректироваться.</vt:lpstr>
      <vt:lpstr> IV ПРОМЕЖУТОЧНЫЕ КУЛЬТУРЫ</vt:lpstr>
      <vt:lpstr>Озимые промежуточные культуры</vt:lpstr>
      <vt:lpstr>Пожнивные промежуточные культуры</vt:lpstr>
      <vt:lpstr>Поукосные промежуточные культуры</vt:lpstr>
      <vt:lpstr>Подсевные промежуточные культуры</vt:lpstr>
      <vt:lpstr>5 факторов, определяющих эффективность  промежуточных культур:</vt:lpstr>
      <vt:lpstr>2. Промежуточные культуры – элемент системы земледелия с</vt:lpstr>
      <vt:lpstr>3. Посевы промежуточных культур занимают важное место в</vt:lpstr>
      <vt:lpstr>4. Промежуточные культуры, являясь</vt:lpstr>
      <vt:lpstr>Слайд 38</vt:lpstr>
      <vt:lpstr>Содержание питательных веществ в навозе, торфе и зелёной массе различных сидератов (% к сырой массе)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Севообороты 2</dc:title>
  <cp:lastModifiedBy>Власова</cp:lastModifiedBy>
  <cp:revision>1</cp:revision>
  <dcterms:created xsi:type="dcterms:W3CDTF">2017-10-26T06:39:16Z</dcterms:created>
  <dcterms:modified xsi:type="dcterms:W3CDTF">2018-11-01T07:18:47Z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2012-01-05T00:00:00Z</vt:filetime>
  </property>
  <property fmtid="{D5CDD505-2E9C-101B-9397-08002B2CF9AE}" pid="3" name="Creator">
    <vt:lpwstr>Acrobat PDFMaker 10.0 for PowerPoint</vt:lpwstr>
  </property>
  <property fmtid="{D5CDD505-2E9C-101B-9397-08002B2CF9AE}" pid="4" name="LastSaved">
    <vt:filetime>2017-10-26T00:00:00Z</vt:filetime>
  </property>
</Properties>
</file>